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sldIdLst>
    <p:sldId id="256" r:id="rId5"/>
    <p:sldId id="257" r:id="rId6"/>
    <p:sldId id="258" r:id="rId7"/>
    <p:sldId id="259" r:id="rId8"/>
    <p:sldId id="262"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ztina Patocs" userId="d1c194b7-2328-46ab-b65f-8640f9e244ad" providerId="ADAL" clId="{2717F087-6342-43DE-9234-EBBE4BFAEFB4}"/>
    <pc:docChg chg="custSel modSld">
      <pc:chgData name="Krisztina Patocs" userId="d1c194b7-2328-46ab-b65f-8640f9e244ad" providerId="ADAL" clId="{2717F087-6342-43DE-9234-EBBE4BFAEFB4}" dt="2025-05-29T09:29:39.739" v="10" actId="20577"/>
      <pc:docMkLst>
        <pc:docMk/>
      </pc:docMkLst>
      <pc:sldChg chg="modSp mod">
        <pc:chgData name="Krisztina Patocs" userId="d1c194b7-2328-46ab-b65f-8640f9e244ad" providerId="ADAL" clId="{2717F087-6342-43DE-9234-EBBE4BFAEFB4}" dt="2025-05-29T09:29:39.739" v="10" actId="20577"/>
        <pc:sldMkLst>
          <pc:docMk/>
          <pc:sldMk cId="2445739655" sldId="264"/>
        </pc:sldMkLst>
      </pc:sldChg>
      <pc:sldChg chg="addSp delSp modSp mod delAnim modAnim">
        <pc:chgData name="Krisztina Patocs" userId="d1c194b7-2328-46ab-b65f-8640f9e244ad" providerId="ADAL" clId="{2717F087-6342-43DE-9234-EBBE4BFAEFB4}" dt="2025-05-29T09:25:57.380" v="8" actId="1076"/>
        <pc:sldMkLst>
          <pc:docMk/>
          <pc:sldMk cId="2834230159" sldId="266"/>
        </pc:sldMkLst>
      </pc:sldChg>
    </pc:docChg>
  </pc:docChgLst>
  <pc:docChgLst>
    <pc:chgData name="Tracy Molloy" userId="08c95a74-9deb-49d2-9554-65ed232d8886" providerId="ADAL" clId="{7BC1503F-F827-4BA5-BAF7-B1CF840EA921}"/>
    <pc:docChg chg="delSld">
      <pc:chgData name="Tracy Molloy" userId="08c95a74-9deb-49d2-9554-65ed232d8886" providerId="ADAL" clId="{7BC1503F-F827-4BA5-BAF7-B1CF840EA921}" dt="2025-06-05T09:41:56.314" v="1" actId="2696"/>
      <pc:docMkLst>
        <pc:docMk/>
      </pc:docMkLst>
      <pc:sldChg chg="del">
        <pc:chgData name="Tracy Molloy" userId="08c95a74-9deb-49d2-9554-65ed232d8886" providerId="ADAL" clId="{7BC1503F-F827-4BA5-BAF7-B1CF840EA921}" dt="2025-06-05T09:41:56.314" v="1" actId="2696"/>
        <pc:sldMkLst>
          <pc:docMk/>
          <pc:sldMk cId="2445739655" sldId="264"/>
        </pc:sldMkLst>
      </pc:sldChg>
      <pc:sldChg chg="del">
        <pc:chgData name="Tracy Molloy" userId="08c95a74-9deb-49d2-9554-65ed232d8886" providerId="ADAL" clId="{7BC1503F-F827-4BA5-BAF7-B1CF840EA921}" dt="2025-06-05T09:41:51.486" v="0" actId="2696"/>
        <pc:sldMkLst>
          <pc:docMk/>
          <pc:sldMk cId="2834230159" sldId="26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2970134-1A0E-47EC-923E-6E5EC56E16F0}"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3832571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970134-1A0E-47EC-923E-6E5EC56E16F0}"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2215840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970134-1A0E-47EC-923E-6E5EC56E16F0}"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47555B-C577-49B0-84F9-33B44F347329}"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4885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970134-1A0E-47EC-923E-6E5EC56E16F0}"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745550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970134-1A0E-47EC-923E-6E5EC56E16F0}"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47555B-C577-49B0-84F9-33B44F347329}"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84653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970134-1A0E-47EC-923E-6E5EC56E16F0}"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1902628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970134-1A0E-47EC-923E-6E5EC56E16F0}"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5907740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970134-1A0E-47EC-923E-6E5EC56E16F0}"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1584574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970134-1A0E-47EC-923E-6E5EC56E16F0}"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615480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970134-1A0E-47EC-923E-6E5EC56E16F0}" type="datetimeFigureOut">
              <a:rPr lang="en-GB" smtClean="0"/>
              <a:t>05/06/2025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2565261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970134-1A0E-47EC-923E-6E5EC56E16F0}" type="datetimeFigureOut">
              <a:rPr lang="en-GB" smtClean="0"/>
              <a:t>05/06/2025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56891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970134-1A0E-47EC-923E-6E5EC56E16F0}" type="datetimeFigureOut">
              <a:rPr lang="en-GB" smtClean="0"/>
              <a:t>05/06/2025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890608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82970134-1A0E-47EC-923E-6E5EC56E16F0}" type="datetimeFigureOut">
              <a:rPr lang="en-GB" smtClean="0"/>
              <a:t>05/06/2025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2254490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970134-1A0E-47EC-923E-6E5EC56E16F0}" type="datetimeFigureOut">
              <a:rPr lang="en-GB" smtClean="0"/>
              <a:t>05/06/2025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777067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2970134-1A0E-47EC-923E-6E5EC56E16F0}" type="datetimeFigureOut">
              <a:rPr lang="en-GB" smtClean="0"/>
              <a:t>05/06/2025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47555B-C577-49B0-84F9-33B44F347329}" type="slidenum">
              <a:rPr lang="en-GB" smtClean="0"/>
              <a:t>‹#›</a:t>
            </a:fld>
            <a:endParaRPr lang="en-GB"/>
          </a:p>
        </p:txBody>
      </p:sp>
    </p:spTree>
    <p:extLst>
      <p:ext uri="{BB962C8B-B14F-4D97-AF65-F5344CB8AC3E}">
        <p14:creationId xmlns:p14="http://schemas.microsoft.com/office/powerpoint/2010/main" val="653775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47555B-C577-49B0-84F9-33B44F347329}" type="slidenum">
              <a:rPr lang="en-GB" smtClean="0"/>
              <a:t>‹#›</a:t>
            </a:fld>
            <a:endParaRPr lang="en-GB"/>
          </a:p>
        </p:txBody>
      </p:sp>
      <p:sp>
        <p:nvSpPr>
          <p:cNvPr id="5" name="Date Placeholder 4"/>
          <p:cNvSpPr>
            <a:spLocks noGrp="1"/>
          </p:cNvSpPr>
          <p:nvPr>
            <p:ph type="dt" sz="half" idx="10"/>
          </p:nvPr>
        </p:nvSpPr>
        <p:spPr/>
        <p:txBody>
          <a:bodyPr/>
          <a:lstStyle/>
          <a:p>
            <a:fld id="{82970134-1A0E-47EC-923E-6E5EC56E16F0}" type="datetimeFigureOut">
              <a:rPr lang="en-GB" smtClean="0"/>
              <a:t>05/06/2025</a:t>
            </a:fld>
            <a:endParaRPr lang="en-GB"/>
          </a:p>
        </p:txBody>
      </p:sp>
    </p:spTree>
    <p:extLst>
      <p:ext uri="{BB962C8B-B14F-4D97-AF65-F5344CB8AC3E}">
        <p14:creationId xmlns:p14="http://schemas.microsoft.com/office/powerpoint/2010/main" val="255236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2970134-1A0E-47EC-923E-6E5EC56E16F0}" type="datetimeFigureOut">
              <a:rPr lang="en-GB" smtClean="0"/>
              <a:t>05/06/2025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947555B-C577-49B0-84F9-33B44F347329}" type="slidenum">
              <a:rPr lang="en-GB" smtClean="0"/>
              <a:t>‹#›</a:t>
            </a:fld>
            <a:endParaRPr lang="en-GB"/>
          </a:p>
        </p:txBody>
      </p:sp>
    </p:spTree>
    <p:extLst>
      <p:ext uri="{BB962C8B-B14F-4D97-AF65-F5344CB8AC3E}">
        <p14:creationId xmlns:p14="http://schemas.microsoft.com/office/powerpoint/2010/main" val="386820093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8799" y="2306185"/>
            <a:ext cx="7262860" cy="1593888"/>
          </a:xfrm>
        </p:spPr>
        <p:txBody>
          <a:bodyPr/>
          <a:lstStyle/>
          <a:p>
            <a:r>
              <a:rPr lang="en-GB"/>
              <a:t>Hospital at Home</a:t>
            </a:r>
            <a:br>
              <a:rPr lang="en-GB"/>
            </a:br>
            <a:r>
              <a:rPr lang="en-GB"/>
              <a:t>   </a:t>
            </a:r>
            <a:r>
              <a:rPr lang="en-GB" sz="3200" i="1"/>
              <a:t>A Good Place to Grow Old…</a:t>
            </a:r>
            <a:br>
              <a:rPr lang="en-GB" sz="3200" i="1"/>
            </a:br>
            <a:endParaRPr lang="en-GB" i="1"/>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882196" y="100965"/>
            <a:ext cx="3034030" cy="621030"/>
          </a:xfrm>
          <a:prstGeom prst="rect">
            <a:avLst/>
          </a:prstGeom>
          <a:noFill/>
        </p:spPr>
      </p:pic>
      <p:pic>
        <p:nvPicPr>
          <p:cNvPr id="5" name="Picture 4" descr="cid:image002.png@01D93491.3F79CEF0"/>
          <p:cNvPicPr/>
          <p:nvPr/>
        </p:nvPicPr>
        <p:blipFill>
          <a:blip r:embed="rId3">
            <a:extLst>
              <a:ext uri="{28A0092B-C50C-407E-A947-70E740481C1C}">
                <a14:useLocalDpi xmlns:a14="http://schemas.microsoft.com/office/drawing/2010/main" val="0"/>
              </a:ext>
            </a:extLst>
          </a:blip>
          <a:srcRect/>
          <a:stretch>
            <a:fillRect/>
          </a:stretch>
        </p:blipFill>
        <p:spPr bwMode="auto">
          <a:xfrm>
            <a:off x="10117591" y="179070"/>
            <a:ext cx="1730421" cy="542925"/>
          </a:xfrm>
          <a:prstGeom prst="rect">
            <a:avLst/>
          </a:prstGeom>
          <a:noFill/>
          <a:ln>
            <a:noFill/>
          </a:ln>
        </p:spPr>
      </p:pic>
      <p:pic>
        <p:nvPicPr>
          <p:cNvPr id="6" name="Picture 5" descr="C:\Users\julie.DERRYWELLWOMAN\AppData\Local\Microsoft\Windows\Temporary Internet Files\Content.IE5\ROKFL797\redazione_sito[1].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27067" y="3643457"/>
            <a:ext cx="1473835" cy="1532890"/>
          </a:xfrm>
          <a:prstGeom prst="rect">
            <a:avLst/>
          </a:prstGeom>
          <a:noFill/>
          <a:ln w="9525">
            <a:noFill/>
            <a:miter lim="800000"/>
            <a:headEnd/>
            <a:tailEnd/>
          </a:ln>
        </p:spPr>
      </p:pic>
    </p:spTree>
    <p:extLst>
      <p:ext uri="{BB962C8B-B14F-4D97-AF65-F5344CB8AC3E}">
        <p14:creationId xmlns:p14="http://schemas.microsoft.com/office/powerpoint/2010/main" val="2783790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7185"/>
          </a:xfrm>
        </p:spPr>
        <p:txBody>
          <a:bodyPr/>
          <a:lstStyle/>
          <a:p>
            <a:pPr algn="ctr"/>
            <a:r>
              <a:rPr lang="en-GB"/>
              <a:t>Introduction </a:t>
            </a:r>
          </a:p>
        </p:txBody>
      </p:sp>
      <p:sp>
        <p:nvSpPr>
          <p:cNvPr id="3" name="Content Placeholder 2"/>
          <p:cNvSpPr>
            <a:spLocks noGrp="1"/>
          </p:cNvSpPr>
          <p:nvPr>
            <p:ph idx="1"/>
          </p:nvPr>
        </p:nvSpPr>
        <p:spPr>
          <a:xfrm>
            <a:off x="677334" y="1704110"/>
            <a:ext cx="8596668" cy="3092334"/>
          </a:xfrm>
        </p:spPr>
        <p:txBody>
          <a:bodyPr>
            <a:normAutofit fontScale="92500" lnSpcReduction="10000"/>
          </a:bodyPr>
          <a:lstStyle/>
          <a:p>
            <a:pPr algn="just"/>
            <a:r>
              <a:rPr lang="en-GB"/>
              <a:t>I am Maire O’Hara, Sister, within the Hospital at Home team.  I am here today to tell you about our service and how our patient feedback matters to us. </a:t>
            </a:r>
          </a:p>
          <a:p>
            <a:pPr algn="just"/>
            <a:r>
              <a:rPr lang="en-GB"/>
              <a:t>I am part of a multidisciplinary team made up with Consultant Geriatrician, Specialty Doctors, Advanced Nurse Practitioner, Pharmacist, Occupational Therapist, Physiotherapist, Senior Nurses, Staff Nurses, Senior Healthcare Assistants, Medical Secretary and admin staff.  </a:t>
            </a:r>
          </a:p>
          <a:p>
            <a:pPr algn="just"/>
            <a:r>
              <a:rPr lang="en-GB"/>
              <a:t>We also have nursing, medical, paramedic, Pharmacy and OT students who all complete their placements with us throughout the year.  </a:t>
            </a:r>
          </a:p>
          <a:p>
            <a:pPr algn="just"/>
            <a:r>
              <a:rPr lang="en-GB"/>
              <a:t>We are based in Ward 5 Waterside Hospital and cover many areas across the Derry City &amp; Strabane Council areas including, </a:t>
            </a:r>
            <a:r>
              <a:rPr lang="en-GB" err="1"/>
              <a:t>Cityside</a:t>
            </a:r>
            <a:r>
              <a:rPr lang="en-GB"/>
              <a:t>, Waterside, </a:t>
            </a:r>
            <a:r>
              <a:rPr lang="en-GB" err="1"/>
              <a:t>Claudy</a:t>
            </a:r>
            <a:r>
              <a:rPr lang="en-GB"/>
              <a:t>, Park, </a:t>
            </a:r>
            <a:r>
              <a:rPr lang="en-GB" err="1"/>
              <a:t>Feeny</a:t>
            </a:r>
            <a:r>
              <a:rPr lang="en-GB"/>
              <a:t>, </a:t>
            </a:r>
            <a:r>
              <a:rPr lang="en-GB" err="1"/>
              <a:t>Limavady</a:t>
            </a:r>
            <a:r>
              <a:rPr lang="en-GB"/>
              <a:t>, </a:t>
            </a:r>
            <a:r>
              <a:rPr lang="en-GB" err="1"/>
              <a:t>Dungiven</a:t>
            </a:r>
            <a:r>
              <a:rPr lang="en-GB"/>
              <a:t>, Strabane, and Sion Mills.  </a:t>
            </a:r>
          </a:p>
        </p:txBody>
      </p:sp>
    </p:spTree>
    <p:extLst>
      <p:ext uri="{BB962C8B-B14F-4D97-AF65-F5344CB8AC3E}">
        <p14:creationId xmlns:p14="http://schemas.microsoft.com/office/powerpoint/2010/main" val="2763431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37309"/>
          </a:xfrm>
        </p:spPr>
        <p:txBody>
          <a:bodyPr>
            <a:normAutofit fontScale="90000"/>
          </a:bodyPr>
          <a:lstStyle/>
          <a:p>
            <a:r>
              <a:rPr lang="en-GB"/>
              <a:t>What is Hospital at Home? </a:t>
            </a:r>
          </a:p>
        </p:txBody>
      </p:sp>
      <p:sp>
        <p:nvSpPr>
          <p:cNvPr id="3" name="Content Placeholder 2"/>
          <p:cNvSpPr>
            <a:spLocks noGrp="1"/>
          </p:cNvSpPr>
          <p:nvPr>
            <p:ph idx="1"/>
          </p:nvPr>
        </p:nvSpPr>
        <p:spPr>
          <a:xfrm>
            <a:off x="677334" y="1246910"/>
            <a:ext cx="8596668" cy="3674226"/>
          </a:xfrm>
        </p:spPr>
        <p:txBody>
          <a:bodyPr/>
          <a:lstStyle/>
          <a:p>
            <a:pPr algn="just"/>
            <a:r>
              <a:rPr lang="en-GB"/>
              <a:t>We are a short-term rehabilitation service to support our patients, mainly over the age of 65, within their own homes.  We bring the Hospital to them so they don’t have to spend long hours in A&amp;E or lengthy stays in hospital away from their families and familiar surroundings.</a:t>
            </a:r>
          </a:p>
          <a:p>
            <a:pPr algn="just"/>
            <a:r>
              <a:rPr lang="en-GB"/>
              <a:t>We also help to facilitate early discharge from Hospital by taking referrals from acute colleagues within A&amp;E or inpatient wards to allow patients to complete their treatment course at home instead of remaining in hospital. </a:t>
            </a:r>
          </a:p>
          <a:p>
            <a:pPr algn="just"/>
            <a:r>
              <a:rPr lang="en-GB"/>
              <a:t>We receive referrals from a broad range of specialities including; GP practices, NIAS, Community Respiratory team, Acute Hospital (A&amp;E/ inpatient Wards), and most recently, we can now accept referrals directly from Nursing Homes (this will soon be phased out to include all NH’s in our geographical areas)</a:t>
            </a:r>
          </a:p>
        </p:txBody>
      </p:sp>
      <p:pic>
        <p:nvPicPr>
          <p:cNvPr id="6" name="Picture 5" descr="C:\Users\lisa.mcadams\AppData\Local\Microsoft\Windows\INetCache\Content.MSO\72DD37EE.tmp"/>
          <p:cNvPicPr/>
          <p:nvPr/>
        </p:nvPicPr>
        <p:blipFill>
          <a:blip r:embed="rId2">
            <a:extLst>
              <a:ext uri="{28A0092B-C50C-407E-A947-70E740481C1C}">
                <a14:useLocalDpi xmlns:a14="http://schemas.microsoft.com/office/drawing/2010/main" val="0"/>
              </a:ext>
            </a:extLst>
          </a:blip>
          <a:srcRect/>
          <a:stretch>
            <a:fillRect/>
          </a:stretch>
        </p:blipFill>
        <p:spPr bwMode="auto">
          <a:xfrm>
            <a:off x="4312400" y="4610793"/>
            <a:ext cx="1771650" cy="1676400"/>
          </a:xfrm>
          <a:prstGeom prst="rect">
            <a:avLst/>
          </a:prstGeom>
          <a:noFill/>
          <a:ln>
            <a:noFill/>
          </a:ln>
        </p:spPr>
      </p:pic>
    </p:spTree>
    <p:extLst>
      <p:ext uri="{BB962C8B-B14F-4D97-AF65-F5344CB8AC3E}">
        <p14:creationId xmlns:p14="http://schemas.microsoft.com/office/powerpoint/2010/main" val="2161232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8873"/>
          </a:xfrm>
        </p:spPr>
        <p:txBody>
          <a:bodyPr/>
          <a:lstStyle/>
          <a:p>
            <a:r>
              <a:rPr lang="en-GB"/>
              <a:t>Care Opinion- how we use it/ promote it</a:t>
            </a:r>
          </a:p>
        </p:txBody>
      </p:sp>
      <p:sp>
        <p:nvSpPr>
          <p:cNvPr id="3" name="Content Placeholder 2"/>
          <p:cNvSpPr>
            <a:spLocks noGrp="1"/>
          </p:cNvSpPr>
          <p:nvPr>
            <p:ph idx="1"/>
          </p:nvPr>
        </p:nvSpPr>
        <p:spPr>
          <a:xfrm>
            <a:off x="677334" y="1695797"/>
            <a:ext cx="8596668" cy="2493818"/>
          </a:xfrm>
        </p:spPr>
        <p:txBody>
          <a:bodyPr>
            <a:normAutofit fontScale="92500"/>
          </a:bodyPr>
          <a:lstStyle/>
          <a:p>
            <a:r>
              <a:rPr lang="en-GB"/>
              <a:t>We use Care Opinion to gain the views and opinions of our patients and families.</a:t>
            </a:r>
          </a:p>
          <a:p>
            <a:pPr marL="0" indent="0">
              <a:buNone/>
            </a:pPr>
            <a:endParaRPr lang="en-GB"/>
          </a:p>
          <a:p>
            <a:r>
              <a:rPr lang="en-GB"/>
              <a:t>We promote Care Opinion when a patient is admitted to our team by telling the patient and/or family members about it.</a:t>
            </a:r>
          </a:p>
          <a:p>
            <a:pPr marL="0" indent="0">
              <a:buNone/>
            </a:pPr>
            <a:endParaRPr lang="en-GB"/>
          </a:p>
          <a:p>
            <a:r>
              <a:rPr lang="en-GB"/>
              <a:t>When a patient is discharged, we send out the feedback form to the patient which also includes the details for Care Opinion and how they can use it.</a:t>
            </a:r>
          </a:p>
        </p:txBody>
      </p:sp>
      <p:pic>
        <p:nvPicPr>
          <p:cNvPr id="4" name="Picture 3" descr="cid:image002.png@01D93491.3F79CEF0"/>
          <p:cNvPicPr/>
          <p:nvPr/>
        </p:nvPicPr>
        <p:blipFill>
          <a:blip r:embed="rId2">
            <a:extLst>
              <a:ext uri="{28A0092B-C50C-407E-A947-70E740481C1C}">
                <a14:useLocalDpi xmlns:a14="http://schemas.microsoft.com/office/drawing/2010/main" val="0"/>
              </a:ext>
            </a:extLst>
          </a:blip>
          <a:srcRect/>
          <a:stretch>
            <a:fillRect/>
          </a:stretch>
        </p:blipFill>
        <p:spPr bwMode="auto">
          <a:xfrm>
            <a:off x="4032675" y="4596939"/>
            <a:ext cx="2326562" cy="756457"/>
          </a:xfrm>
          <a:prstGeom prst="rect">
            <a:avLst/>
          </a:prstGeom>
          <a:noFill/>
          <a:ln>
            <a:noFill/>
          </a:ln>
        </p:spPr>
      </p:pic>
    </p:spTree>
    <p:extLst>
      <p:ext uri="{BB962C8B-B14F-4D97-AF65-F5344CB8AC3E}">
        <p14:creationId xmlns:p14="http://schemas.microsoft.com/office/powerpoint/2010/main" val="3456216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3687"/>
          </a:xfrm>
        </p:spPr>
        <p:txBody>
          <a:bodyPr/>
          <a:lstStyle/>
          <a:p>
            <a:r>
              <a:rPr lang="en-GB"/>
              <a:t>What do our patients have to say….</a:t>
            </a:r>
          </a:p>
        </p:txBody>
      </p:sp>
      <p:sp>
        <p:nvSpPr>
          <p:cNvPr id="3" name="Content Placeholder 2"/>
          <p:cNvSpPr>
            <a:spLocks noGrp="1"/>
          </p:cNvSpPr>
          <p:nvPr>
            <p:ph idx="1"/>
          </p:nvPr>
        </p:nvSpPr>
        <p:spPr>
          <a:xfrm>
            <a:off x="677334" y="1363287"/>
            <a:ext cx="8596668" cy="3880773"/>
          </a:xfrm>
        </p:spPr>
        <p:txBody>
          <a:bodyPr>
            <a:normAutofit/>
          </a:bodyPr>
          <a:lstStyle/>
          <a:p>
            <a:r>
              <a:rPr lang="en-GB" i="1">
                <a:solidFill>
                  <a:srgbClr val="FF66FF"/>
                </a:solidFill>
              </a:rPr>
              <a:t>‘important service, kept mum at home giving a high level of care which was individual…..very much patient centred’</a:t>
            </a:r>
            <a:endParaRPr lang="en-GB">
              <a:solidFill>
                <a:srgbClr val="FF66FF"/>
              </a:solidFill>
            </a:endParaRPr>
          </a:p>
          <a:p>
            <a:r>
              <a:rPr lang="en-GB" i="1">
                <a:solidFill>
                  <a:srgbClr val="0070C0"/>
                </a:solidFill>
              </a:rPr>
              <a:t>‘I felt safe when you were here looking after him, couldn’t ask for anything better’</a:t>
            </a:r>
            <a:endParaRPr lang="en-GB">
              <a:solidFill>
                <a:srgbClr val="0070C0"/>
              </a:solidFill>
            </a:endParaRPr>
          </a:p>
          <a:p>
            <a:r>
              <a:rPr lang="en-GB" i="1">
                <a:solidFill>
                  <a:srgbClr val="FFC000"/>
                </a:solidFill>
              </a:rPr>
              <a:t>‘delighted to have such a wonderful service in the comfort of my own home and not have to wait on a trolley in A+E’</a:t>
            </a:r>
            <a:endParaRPr lang="en-GB">
              <a:solidFill>
                <a:srgbClr val="FFC000"/>
              </a:solidFill>
            </a:endParaRPr>
          </a:p>
          <a:p>
            <a:r>
              <a:rPr lang="en-GB" i="1">
                <a:solidFill>
                  <a:srgbClr val="FF0000"/>
                </a:solidFill>
              </a:rPr>
              <a:t>‘my husband was in late stages of dementia….and was able to be cared for at home….made everything very calm and relaxing as going into the hospital wouldn’t have been the best thing for [him]’</a:t>
            </a:r>
            <a:endParaRPr lang="en-GB">
              <a:solidFill>
                <a:srgbClr val="FF0000"/>
              </a:solidFill>
            </a:endParaRPr>
          </a:p>
          <a:p>
            <a:r>
              <a:rPr lang="en-GB" i="1">
                <a:solidFill>
                  <a:srgbClr val="CC00FF"/>
                </a:solidFill>
              </a:rPr>
              <a:t>‘the team saved my life, I mean saved my life. I wouldn’t be here if it wasn’t for them and I would like to thank them all.’ </a:t>
            </a:r>
            <a:endParaRPr lang="en-GB">
              <a:solidFill>
                <a:srgbClr val="CC00FF"/>
              </a:solidFill>
            </a:endParaRPr>
          </a:p>
          <a:p>
            <a:endParaRPr lang="en-GB"/>
          </a:p>
        </p:txBody>
      </p:sp>
    </p:spTree>
    <p:extLst>
      <p:ext uri="{BB962C8B-B14F-4D97-AF65-F5344CB8AC3E}">
        <p14:creationId xmlns:p14="http://schemas.microsoft.com/office/powerpoint/2010/main" val="121406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0" nodeType="afterEffect">
                                  <p:stCondLst>
                                    <p:cond delay="75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75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4" fill="hold">
                            <p:stCondLst>
                              <p:cond delay="2500"/>
                            </p:stCondLst>
                            <p:childTnLst>
                              <p:par>
                                <p:cTn id="15" presetID="2" presetClass="entr" presetSubtype="8" fill="hold" grpId="0" nodeType="afterEffect">
                                  <p:stCondLst>
                                    <p:cond delay="75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9" fill="hold">
                            <p:stCondLst>
                              <p:cond delay="4000"/>
                            </p:stCondLst>
                            <p:childTnLst>
                              <p:par>
                                <p:cTn id="20" presetID="2" presetClass="entr" presetSubtype="8" fill="hold" grpId="0" nodeType="afterEffect">
                                  <p:stCondLst>
                                    <p:cond delay="75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3"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4" fill="hold">
                            <p:stCondLst>
                              <p:cond delay="5500"/>
                            </p:stCondLst>
                            <p:childTnLst>
                              <p:par>
                                <p:cTn id="25" presetID="2" presetClass="entr" presetSubtype="8" fill="hold" grpId="0" nodeType="afterEffect">
                                  <p:stCondLst>
                                    <p:cond delay="75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17661" y="4641272"/>
            <a:ext cx="8596668" cy="687186"/>
          </a:xfrm>
        </p:spPr>
        <p:txBody>
          <a:bodyPr/>
          <a:lstStyle/>
          <a:p>
            <a:r>
              <a:rPr lang="en-GB"/>
              <a:t>Thank you from all at Hospital at Home </a:t>
            </a:r>
          </a:p>
        </p:txBody>
      </p:sp>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2452255" y="489758"/>
            <a:ext cx="5815013" cy="3879850"/>
          </a:xfrm>
        </p:spPr>
      </p:pic>
    </p:spTree>
    <p:extLst>
      <p:ext uri="{BB962C8B-B14F-4D97-AF65-F5344CB8AC3E}">
        <p14:creationId xmlns:p14="http://schemas.microsoft.com/office/powerpoint/2010/main" val="3766406446"/>
      </p:ext>
    </p:extLst>
  </p:cSld>
  <p:clrMapOvr>
    <a:masterClrMapping/>
  </p:clrMapOvr>
</p:sld>
</file>

<file path=ppt/theme/theme1.xml><?xml version="1.0" encoding="utf-8"?>
<a:theme xmlns:a="http://schemas.openxmlformats.org/drawingml/2006/main" name="Facet">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F03EE9F9D4584D9F8D952715690C56" ma:contentTypeVersion="20" ma:contentTypeDescription="Create a new document." ma:contentTypeScope="" ma:versionID="6272f5f69f8a5612806ae16923e3e462">
  <xsd:schema xmlns:xsd="http://www.w3.org/2001/XMLSchema" xmlns:xs="http://www.w3.org/2001/XMLSchema" xmlns:p="http://schemas.microsoft.com/office/2006/metadata/properties" xmlns:ns2="f47fa861-369f-4035-a868-dd727a8f1ebe" xmlns:ns3="db480776-5128-43a3-b677-12ebb2d77427" targetNamespace="http://schemas.microsoft.com/office/2006/metadata/properties" ma:root="true" ma:fieldsID="ad0b031e926c91d98f7d1e70a873b188" ns2:_="" ns3:_="">
    <xsd:import namespace="f47fa861-369f-4035-a868-dd727a8f1ebe"/>
    <xsd:import namespace="db480776-5128-43a3-b677-12ebb2d774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Item"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fa861-369f-4035-a868-dd727a8f1e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2538014-3380-4b7f-a977-2ee071dd445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Item" ma:index="25" nillable="true" ma:displayName="Item" ma:format="Dropdown" ma:internalName="Item">
      <xsd:simpleType>
        <xsd:restriction base="dms:Text">
          <xsd:maxLength value="255"/>
        </xsd:restriction>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b480776-5128-43a3-b677-12ebb2d7742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d89f4d8-c32d-4bf2-a081-9960b98df5c1}" ma:internalName="TaxCatchAll" ma:showField="CatchAllData" ma:web="db480776-5128-43a3-b677-12ebb2d774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db480776-5128-43a3-b677-12ebb2d77427" xsi:nil="true"/>
    <Item xmlns="f47fa861-369f-4035-a868-dd727a8f1ebe" xsi:nil="true"/>
    <lcf76f155ced4ddcb4097134ff3c332f xmlns="f47fa861-369f-4035-a868-dd727a8f1eb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06BEF1-4DEF-494E-B8C3-8E4830FA7D67}">
  <ds:schemaRefs>
    <ds:schemaRef ds:uri="db480776-5128-43a3-b677-12ebb2d77427"/>
    <ds:schemaRef ds:uri="f47fa861-369f-4035-a868-dd727a8f1eb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70D6DFD-7237-442C-B821-C068947B36C2}">
  <ds:schemaRefs>
    <ds:schemaRef ds:uri="db480776-5128-43a3-b677-12ebb2d77427"/>
    <ds:schemaRef ds:uri="f47fa861-369f-4035-a868-dd727a8f1ebe"/>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227D078-9C7E-48E0-A518-2718E58599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549</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Hospital at Home    A Good Place to Grow Old… </vt:lpstr>
      <vt:lpstr>Introduction </vt:lpstr>
      <vt:lpstr>What is Hospital at Home? </vt:lpstr>
      <vt:lpstr>Care Opinion- how we use it/ promote it</vt:lpstr>
      <vt:lpstr>What do our patients have to say….</vt:lpstr>
      <vt:lpstr>Thank you from all at Hospital at Home </vt:lpstr>
    </vt:vector>
  </TitlesOfParts>
  <Company>Western Health &amp; Social Care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Michelle</dc:creator>
  <cp:lastModifiedBy>Tracy Molloy</cp:lastModifiedBy>
  <cp:revision>1</cp:revision>
  <dcterms:created xsi:type="dcterms:W3CDTF">2025-05-15T13:29:52Z</dcterms:created>
  <dcterms:modified xsi:type="dcterms:W3CDTF">2025-06-05T09:42:00Z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0x01010070F03EE9F9D4584D9F8D952715690C56</vt:lpwstr>
  </property>
  <property fmtid="{D5CDD505-2E9C-101B-9397-08002B2CF9AE}" pid="3" name="MediaServiceImageTags">
    <vt:lpwstr/>
  </property>
</Properties>
</file>