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2"/>
  </p:notesMasterIdLst>
  <p:sldIdLst>
    <p:sldId id="256" r:id="rId2"/>
    <p:sldId id="258" r:id="rId3"/>
    <p:sldId id="260" r:id="rId4"/>
    <p:sldId id="261" r:id="rId5"/>
    <p:sldId id="263" r:id="rId6"/>
    <p:sldId id="264"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6"/>
  </p:normalViewPr>
  <p:slideViewPr>
    <p:cSldViewPr snapToGrid="0" snapToObjects="1">
      <p:cViewPr varScale="1">
        <p:scale>
          <a:sx n="59" d="100"/>
          <a:sy n="59" d="100"/>
        </p:scale>
        <p:origin x="15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A9008-7E7D-475F-BE25-8E423A47A0F4}" type="datetimeFigureOut">
              <a:rPr lang="en-GB" smtClean="0"/>
              <a:t>19/05/2025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C224A-F9A6-4887-BD55-A7EC308E0060}" type="slidenum">
              <a:rPr lang="en-GB" smtClean="0"/>
              <a:t>‹#›</a:t>
            </a:fld>
            <a:endParaRPr lang="en-GB"/>
          </a:p>
        </p:txBody>
      </p:sp>
    </p:spTree>
    <p:extLst>
      <p:ext uri="{BB962C8B-B14F-4D97-AF65-F5344CB8AC3E}">
        <p14:creationId xmlns:p14="http://schemas.microsoft.com/office/powerpoint/2010/main" val="242679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to our introduction to Care Opinion there was a level of apprehension- Would using Care Opinion have a negative impact – create more complaints?</a:t>
            </a:r>
          </a:p>
          <a:p>
            <a:r>
              <a:rPr lang="en-GB" dirty="0"/>
              <a:t>How would it work with people who are required to be involved with services as a result of statutory court orders.</a:t>
            </a:r>
          </a:p>
          <a:p>
            <a:r>
              <a:rPr lang="en-GB" dirty="0"/>
              <a:t>Started scoping use in Justice SEPT/OCT 2023 and operational in December 2023. Considerations of how to support teams to understand the value and opportunity Care Opinion brings.</a:t>
            </a:r>
          </a:p>
        </p:txBody>
      </p:sp>
      <p:sp>
        <p:nvSpPr>
          <p:cNvPr id="4" name="Slide Number Placeholder 3"/>
          <p:cNvSpPr>
            <a:spLocks noGrp="1"/>
          </p:cNvSpPr>
          <p:nvPr>
            <p:ph type="sldNum" sz="quarter" idx="5"/>
          </p:nvPr>
        </p:nvSpPr>
        <p:spPr/>
        <p:txBody>
          <a:bodyPr/>
          <a:lstStyle/>
          <a:p>
            <a:fld id="{013C224A-F9A6-4887-BD55-A7EC308E0060}" type="slidenum">
              <a:rPr lang="en-GB" smtClean="0"/>
              <a:t>3</a:t>
            </a:fld>
            <a:endParaRPr lang="en-GB"/>
          </a:p>
        </p:txBody>
      </p:sp>
    </p:spTree>
    <p:extLst>
      <p:ext uri="{BB962C8B-B14F-4D97-AF65-F5344CB8AC3E}">
        <p14:creationId xmlns:p14="http://schemas.microsoft.com/office/powerpoint/2010/main" val="347596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became apparent very quickly that Care Opinion provided a wealth of opportunity and a different way of engaging with our service users that enabled our service to receive vital information as well as provide an opportunity to provide a response whilst considering the information being received and how this fits with our service delivery and any required changes we need to make to provide the best service to those who come into contact with us.</a:t>
            </a:r>
          </a:p>
        </p:txBody>
      </p:sp>
      <p:sp>
        <p:nvSpPr>
          <p:cNvPr id="4" name="Slide Number Placeholder 3"/>
          <p:cNvSpPr>
            <a:spLocks noGrp="1"/>
          </p:cNvSpPr>
          <p:nvPr>
            <p:ph type="sldNum" sz="quarter" idx="5"/>
          </p:nvPr>
        </p:nvSpPr>
        <p:spPr/>
        <p:txBody>
          <a:bodyPr/>
          <a:lstStyle/>
          <a:p>
            <a:fld id="{013C224A-F9A6-4887-BD55-A7EC308E0060}" type="slidenum">
              <a:rPr lang="en-GB" smtClean="0"/>
              <a:t>4</a:t>
            </a:fld>
            <a:endParaRPr lang="en-GB"/>
          </a:p>
        </p:txBody>
      </p:sp>
    </p:spTree>
    <p:extLst>
      <p:ext uri="{BB962C8B-B14F-4D97-AF65-F5344CB8AC3E}">
        <p14:creationId xmlns:p14="http://schemas.microsoft.com/office/powerpoint/2010/main" val="160549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used posters, leaflets, team QR codes, meetings, development days.</a:t>
            </a:r>
          </a:p>
        </p:txBody>
      </p:sp>
      <p:sp>
        <p:nvSpPr>
          <p:cNvPr id="4" name="Slide Number Placeholder 3"/>
          <p:cNvSpPr>
            <a:spLocks noGrp="1"/>
          </p:cNvSpPr>
          <p:nvPr>
            <p:ph type="sldNum" sz="quarter" idx="5"/>
          </p:nvPr>
        </p:nvSpPr>
        <p:spPr/>
        <p:txBody>
          <a:bodyPr/>
          <a:lstStyle/>
          <a:p>
            <a:fld id="{013C224A-F9A6-4887-BD55-A7EC308E0060}" type="slidenum">
              <a:rPr lang="en-GB" smtClean="0"/>
              <a:t>5</a:t>
            </a:fld>
            <a:endParaRPr lang="en-GB"/>
          </a:p>
        </p:txBody>
      </p:sp>
    </p:spTree>
    <p:extLst>
      <p:ext uri="{BB962C8B-B14F-4D97-AF65-F5344CB8AC3E}">
        <p14:creationId xmlns:p14="http://schemas.microsoft.com/office/powerpoint/2010/main" val="368490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opinion is providing a host of valuable information that is having a direct impact on how we deliver services.</a:t>
            </a:r>
          </a:p>
        </p:txBody>
      </p:sp>
      <p:sp>
        <p:nvSpPr>
          <p:cNvPr id="4" name="Slide Number Placeholder 3"/>
          <p:cNvSpPr>
            <a:spLocks noGrp="1"/>
          </p:cNvSpPr>
          <p:nvPr>
            <p:ph type="sldNum" sz="quarter" idx="5"/>
          </p:nvPr>
        </p:nvSpPr>
        <p:spPr/>
        <p:txBody>
          <a:bodyPr/>
          <a:lstStyle/>
          <a:p>
            <a:fld id="{013C224A-F9A6-4887-BD55-A7EC308E0060}" type="slidenum">
              <a:rPr lang="en-GB" smtClean="0"/>
              <a:t>7</a:t>
            </a:fld>
            <a:endParaRPr lang="en-GB"/>
          </a:p>
        </p:txBody>
      </p:sp>
    </p:spTree>
    <p:extLst>
      <p:ext uri="{BB962C8B-B14F-4D97-AF65-F5344CB8AC3E}">
        <p14:creationId xmlns:p14="http://schemas.microsoft.com/office/powerpoint/2010/main" val="149297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43 stories between July 24 and April 25</a:t>
            </a:r>
          </a:p>
        </p:txBody>
      </p:sp>
      <p:sp>
        <p:nvSpPr>
          <p:cNvPr id="4" name="Slide Number Placeholder 3"/>
          <p:cNvSpPr>
            <a:spLocks noGrp="1"/>
          </p:cNvSpPr>
          <p:nvPr>
            <p:ph type="sldNum" sz="quarter" idx="5"/>
          </p:nvPr>
        </p:nvSpPr>
        <p:spPr/>
        <p:txBody>
          <a:bodyPr/>
          <a:lstStyle/>
          <a:p>
            <a:fld id="{013C224A-F9A6-4887-BD55-A7EC308E0060}" type="slidenum">
              <a:rPr lang="en-GB" smtClean="0"/>
              <a:t>8</a:t>
            </a:fld>
            <a:endParaRPr lang="en-GB"/>
          </a:p>
        </p:txBody>
      </p:sp>
    </p:spTree>
    <p:extLst>
      <p:ext uri="{BB962C8B-B14F-4D97-AF65-F5344CB8AC3E}">
        <p14:creationId xmlns:p14="http://schemas.microsoft.com/office/powerpoint/2010/main" val="55957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tablets available within teams to support those who may experience digital poverty.</a:t>
            </a:r>
          </a:p>
        </p:txBody>
      </p:sp>
      <p:sp>
        <p:nvSpPr>
          <p:cNvPr id="4" name="Slide Number Placeholder 3"/>
          <p:cNvSpPr>
            <a:spLocks noGrp="1"/>
          </p:cNvSpPr>
          <p:nvPr>
            <p:ph type="sldNum" sz="quarter" idx="5"/>
          </p:nvPr>
        </p:nvSpPr>
        <p:spPr/>
        <p:txBody>
          <a:bodyPr/>
          <a:lstStyle/>
          <a:p>
            <a:fld id="{013C224A-F9A6-4887-BD55-A7EC308E0060}" type="slidenum">
              <a:rPr lang="en-GB" smtClean="0"/>
              <a:t>9</a:t>
            </a:fld>
            <a:endParaRPr lang="en-GB"/>
          </a:p>
        </p:txBody>
      </p:sp>
    </p:spTree>
    <p:extLst>
      <p:ext uri="{BB962C8B-B14F-4D97-AF65-F5344CB8AC3E}">
        <p14:creationId xmlns:p14="http://schemas.microsoft.com/office/powerpoint/2010/main" val="410334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301"/>
            <a:ext cx="7772400" cy="2387600"/>
          </a:xfrm>
        </p:spPr>
        <p:txBody>
          <a:bodyPr anchor="b"/>
          <a:lstStyle>
            <a:lvl1pPr algn="ctr">
              <a:defRPr sz="6000" baseline="0">
                <a:solidFill>
                  <a:schemeClr val="tx1"/>
                </a:solidFill>
                <a:effectLst>
                  <a:glow rad="165100">
                    <a:schemeClr val="bg1">
                      <a:alpha val="25000"/>
                    </a:schemeClr>
                  </a:glow>
                </a:effectLst>
              </a:defRPr>
            </a:lvl1pPr>
          </a:lstStyle>
          <a:p>
            <a:r>
              <a:rPr lang="en-GB"/>
              <a:t>Click to edit Master title style</a:t>
            </a:r>
            <a:endParaRPr lang="en-US" dirty="0"/>
          </a:p>
        </p:txBody>
      </p:sp>
      <p:sp>
        <p:nvSpPr>
          <p:cNvPr id="3" name="Subtitle 2"/>
          <p:cNvSpPr>
            <a:spLocks noGrp="1"/>
          </p:cNvSpPr>
          <p:nvPr>
            <p:ph type="subTitle" idx="1"/>
          </p:nvPr>
        </p:nvSpPr>
        <p:spPr>
          <a:xfrm>
            <a:off x="1143000" y="4393052"/>
            <a:ext cx="6858000" cy="1655762"/>
          </a:xfrm>
        </p:spPr>
        <p:txBody>
          <a:bodyPr/>
          <a:lstStyle>
            <a:lvl1pPr marL="0" indent="0" algn="ctr">
              <a:buNone/>
              <a:defRPr sz="2400">
                <a:solidFill>
                  <a:schemeClr val="tx1"/>
                </a:solidFill>
                <a:effectLst>
                  <a:glow rad="152400">
                    <a:schemeClr val="bg1">
                      <a:alpha val="3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4615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755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9788"/>
            <a:ext cx="7886700" cy="1500187"/>
          </a:xfrm>
        </p:spPr>
        <p:txBody>
          <a:bodyPr>
            <a:normAutofit/>
          </a:bodyPr>
          <a:lstStyle>
            <a:lvl1pPr marL="0" indent="0">
              <a:buNone/>
              <a:defRPr sz="2800" baseline="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Title 9">
            <a:extLst>
              <a:ext uri="{FF2B5EF4-FFF2-40B4-BE49-F238E27FC236}">
                <a16:creationId xmlns:a16="http://schemas.microsoft.com/office/drawing/2014/main" id="{E2E20EF6-F22B-4949-B1C9-838CEA0641B1}"/>
              </a:ext>
            </a:extLst>
          </p:cNvPr>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01670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0881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0881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353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428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428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47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837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044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934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1378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141674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baseline="0">
          <a:solidFill>
            <a:srgbClr val="7030A0"/>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baseline="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baseline="0">
          <a:solidFill>
            <a:srgbClr val="002060"/>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baseline="0">
          <a:solidFill>
            <a:srgbClr val="002060"/>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baseline="0">
          <a:solidFill>
            <a:srgbClr val="00206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0BA0-9170-EF47-92EA-726C1836FDD6}"/>
              </a:ext>
            </a:extLst>
          </p:cNvPr>
          <p:cNvSpPr>
            <a:spLocks noGrp="1"/>
          </p:cNvSpPr>
          <p:nvPr>
            <p:ph type="ctrTitle"/>
          </p:nvPr>
        </p:nvSpPr>
        <p:spPr>
          <a:xfrm>
            <a:off x="685800" y="1271148"/>
            <a:ext cx="7772400" cy="2387600"/>
          </a:xfrm>
        </p:spPr>
        <p:txBody>
          <a:bodyPr>
            <a:normAutofit fontScale="90000"/>
          </a:bodyPr>
          <a:lstStyle/>
          <a:p>
            <a:r>
              <a:rPr lang="en-GB" dirty="0">
                <a:effectLst/>
              </a:rPr>
              <a:t>South Lanarkshire’s </a:t>
            </a:r>
            <a:br>
              <a:rPr lang="en-GB" dirty="0">
                <a:effectLst/>
              </a:rPr>
            </a:br>
            <a:r>
              <a:rPr lang="en-GB" dirty="0">
                <a:effectLst/>
              </a:rPr>
              <a:t>Care Opinion Journey</a:t>
            </a:r>
            <a:endParaRPr lang="en-GB" dirty="0">
              <a:solidFill>
                <a:schemeClr val="tx1"/>
              </a:solidFill>
              <a:effectLst/>
            </a:endParaRPr>
          </a:p>
        </p:txBody>
      </p:sp>
      <p:sp>
        <p:nvSpPr>
          <p:cNvPr id="3" name="Subtitle 2">
            <a:extLst>
              <a:ext uri="{FF2B5EF4-FFF2-40B4-BE49-F238E27FC236}">
                <a16:creationId xmlns:a16="http://schemas.microsoft.com/office/drawing/2014/main" id="{A6C3B69A-C583-FD44-8FBA-9F7430218FC0}"/>
              </a:ext>
            </a:extLst>
          </p:cNvPr>
          <p:cNvSpPr>
            <a:spLocks noGrp="1"/>
          </p:cNvSpPr>
          <p:nvPr>
            <p:ph type="subTitle" idx="1"/>
          </p:nvPr>
        </p:nvSpPr>
        <p:spPr>
          <a:xfrm>
            <a:off x="1143000" y="4061637"/>
            <a:ext cx="6858000" cy="1987177"/>
          </a:xfrm>
        </p:spPr>
        <p:txBody>
          <a:bodyPr>
            <a:normAutofit fontScale="77500" lnSpcReduction="20000"/>
          </a:bodyPr>
          <a:lstStyle/>
          <a:p>
            <a:r>
              <a:rPr lang="en-GB" sz="3200" dirty="0">
                <a:effectLst/>
              </a:rPr>
              <a:t>A Justice Perspective</a:t>
            </a:r>
          </a:p>
          <a:p>
            <a:r>
              <a:rPr lang="en-GB" sz="3200" dirty="0">
                <a:solidFill>
                  <a:schemeClr val="tx1"/>
                </a:solidFill>
                <a:effectLst/>
              </a:rPr>
              <a:t>By</a:t>
            </a:r>
          </a:p>
          <a:p>
            <a:r>
              <a:rPr lang="en-GB" sz="3200" dirty="0">
                <a:effectLst/>
              </a:rPr>
              <a:t>Claire Borden</a:t>
            </a:r>
          </a:p>
          <a:p>
            <a:r>
              <a:rPr lang="en-GB" sz="3200" dirty="0">
                <a:solidFill>
                  <a:schemeClr val="tx1"/>
                </a:solidFill>
                <a:effectLst/>
              </a:rPr>
              <a:t>Fieldwork Manager</a:t>
            </a:r>
          </a:p>
          <a:p>
            <a:r>
              <a:rPr lang="en-GB" sz="3200" dirty="0">
                <a:effectLst/>
              </a:rPr>
              <a:t>Children and Justice Services</a:t>
            </a:r>
            <a:endParaRPr lang="en-GB" sz="3200" dirty="0">
              <a:solidFill>
                <a:schemeClr val="tx1"/>
              </a:solidFill>
              <a:effectLst/>
            </a:endParaRPr>
          </a:p>
        </p:txBody>
      </p:sp>
    </p:spTree>
    <p:extLst>
      <p:ext uri="{BB962C8B-B14F-4D97-AF65-F5344CB8AC3E}">
        <p14:creationId xmlns:p14="http://schemas.microsoft.com/office/powerpoint/2010/main" val="6705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8337-B9A8-BE88-BD09-ED42ACBDAAFF}"/>
              </a:ext>
            </a:extLst>
          </p:cNvPr>
          <p:cNvSpPr>
            <a:spLocks noGrp="1"/>
          </p:cNvSpPr>
          <p:nvPr>
            <p:ph type="title"/>
          </p:nvPr>
        </p:nvSpPr>
        <p:spPr/>
        <p:txBody>
          <a:bodyPr/>
          <a:lstStyle/>
          <a:p>
            <a:r>
              <a:rPr lang="en-GB" dirty="0"/>
              <a:t>Criticality rating:</a:t>
            </a:r>
          </a:p>
        </p:txBody>
      </p:sp>
      <p:pic>
        <p:nvPicPr>
          <p:cNvPr id="5" name="Content Placeholder 4">
            <a:extLst>
              <a:ext uri="{FF2B5EF4-FFF2-40B4-BE49-F238E27FC236}">
                <a16:creationId xmlns:a16="http://schemas.microsoft.com/office/drawing/2014/main" id="{051907B3-9356-5D95-0951-8092738D73F6}"/>
              </a:ext>
            </a:extLst>
          </p:cNvPr>
          <p:cNvPicPr>
            <a:picLocks noGrp="1" noChangeAspect="1"/>
          </p:cNvPicPr>
          <p:nvPr>
            <p:ph idx="1"/>
          </p:nvPr>
        </p:nvPicPr>
        <p:blipFill>
          <a:blip r:embed="rId2"/>
          <a:stretch>
            <a:fillRect/>
          </a:stretch>
        </p:blipFill>
        <p:spPr>
          <a:xfrm>
            <a:off x="628650" y="1866923"/>
            <a:ext cx="7886700" cy="4056017"/>
          </a:xfrm>
        </p:spPr>
      </p:pic>
    </p:spTree>
    <p:extLst>
      <p:ext uri="{BB962C8B-B14F-4D97-AF65-F5344CB8AC3E}">
        <p14:creationId xmlns:p14="http://schemas.microsoft.com/office/powerpoint/2010/main" val="18876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427A-6C71-23D6-A508-3A6130ACEBC9}"/>
              </a:ext>
            </a:extLst>
          </p:cNvPr>
          <p:cNvSpPr>
            <a:spLocks noGrp="1"/>
          </p:cNvSpPr>
          <p:nvPr>
            <p:ph type="title"/>
          </p:nvPr>
        </p:nvSpPr>
        <p:spPr>
          <a:xfrm>
            <a:off x="405366" y="141844"/>
            <a:ext cx="7886700" cy="974576"/>
          </a:xfrm>
        </p:spPr>
        <p:txBody>
          <a:bodyPr/>
          <a:lstStyle/>
          <a:p>
            <a:r>
              <a:rPr lang="en-GB" dirty="0"/>
              <a:t>Common tags:</a:t>
            </a:r>
          </a:p>
        </p:txBody>
      </p:sp>
      <p:pic>
        <p:nvPicPr>
          <p:cNvPr id="5" name="Content Placeholder 4">
            <a:extLst>
              <a:ext uri="{FF2B5EF4-FFF2-40B4-BE49-F238E27FC236}">
                <a16:creationId xmlns:a16="http://schemas.microsoft.com/office/drawing/2014/main" id="{6788C69D-5200-E541-3259-8FD2711F10A4}"/>
              </a:ext>
            </a:extLst>
          </p:cNvPr>
          <p:cNvPicPr>
            <a:picLocks noGrp="1" noChangeAspect="1"/>
          </p:cNvPicPr>
          <p:nvPr>
            <p:ph idx="1"/>
          </p:nvPr>
        </p:nvPicPr>
        <p:blipFill>
          <a:blip r:embed="rId2"/>
          <a:stretch>
            <a:fillRect/>
          </a:stretch>
        </p:blipFill>
        <p:spPr>
          <a:xfrm>
            <a:off x="286975" y="1233377"/>
            <a:ext cx="8250969" cy="4593265"/>
          </a:xfrm>
        </p:spPr>
      </p:pic>
    </p:spTree>
    <p:extLst>
      <p:ext uri="{BB962C8B-B14F-4D97-AF65-F5344CB8AC3E}">
        <p14:creationId xmlns:p14="http://schemas.microsoft.com/office/powerpoint/2010/main" val="268337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C1C0-7479-B69C-E58D-042B8493BF38}"/>
              </a:ext>
            </a:extLst>
          </p:cNvPr>
          <p:cNvSpPr>
            <a:spLocks noGrp="1"/>
          </p:cNvSpPr>
          <p:nvPr>
            <p:ph type="title"/>
          </p:nvPr>
        </p:nvSpPr>
        <p:spPr/>
        <p:txBody>
          <a:bodyPr/>
          <a:lstStyle/>
          <a:p>
            <a:r>
              <a:rPr lang="en-GB" dirty="0"/>
              <a:t>Story word cloud based on our stories:</a:t>
            </a:r>
          </a:p>
        </p:txBody>
      </p:sp>
      <p:pic>
        <p:nvPicPr>
          <p:cNvPr id="8194" name="Picture 4">
            <a:extLst>
              <a:ext uri="{FF2B5EF4-FFF2-40B4-BE49-F238E27FC236}">
                <a16:creationId xmlns:a16="http://schemas.microsoft.com/office/drawing/2014/main" id="{F0F405ED-5EF5-E396-D07E-CD6B6BB28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72" y="1690689"/>
            <a:ext cx="8132056" cy="427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9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23F4-A1A9-FC58-668C-EA501D77C0C4}"/>
              </a:ext>
            </a:extLst>
          </p:cNvPr>
          <p:cNvSpPr>
            <a:spLocks noGrp="1"/>
          </p:cNvSpPr>
          <p:nvPr>
            <p:ph type="title"/>
          </p:nvPr>
        </p:nvSpPr>
        <p:spPr>
          <a:xfrm>
            <a:off x="628650" y="109945"/>
            <a:ext cx="7886700" cy="1325563"/>
          </a:xfrm>
        </p:spPr>
        <p:txBody>
          <a:bodyPr/>
          <a:lstStyle/>
          <a:p>
            <a:r>
              <a:rPr lang="en-GB" dirty="0"/>
              <a:t>Word cloud on what was good?</a:t>
            </a:r>
          </a:p>
        </p:txBody>
      </p:sp>
      <p:pic>
        <p:nvPicPr>
          <p:cNvPr id="9218" name="Picture 3">
            <a:extLst>
              <a:ext uri="{FF2B5EF4-FFF2-40B4-BE49-F238E27FC236}">
                <a16:creationId xmlns:a16="http://schemas.microsoft.com/office/drawing/2014/main" id="{07DA1845-5C0D-4885-C5DE-16E995FBA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4" y="1573619"/>
            <a:ext cx="8553057" cy="435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47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5563-F2AB-D260-C36B-06CB076512D6}"/>
              </a:ext>
            </a:extLst>
          </p:cNvPr>
          <p:cNvSpPr>
            <a:spLocks noGrp="1"/>
          </p:cNvSpPr>
          <p:nvPr>
            <p:ph type="title"/>
          </p:nvPr>
        </p:nvSpPr>
        <p:spPr/>
        <p:txBody>
          <a:bodyPr/>
          <a:lstStyle/>
          <a:p>
            <a:r>
              <a:rPr lang="en-GB" dirty="0"/>
              <a:t>Word cloud on what could be improved:</a:t>
            </a:r>
          </a:p>
        </p:txBody>
      </p:sp>
      <p:pic>
        <p:nvPicPr>
          <p:cNvPr id="10243" name="Picture 3">
            <a:extLst>
              <a:ext uri="{FF2B5EF4-FFF2-40B4-BE49-F238E27FC236}">
                <a16:creationId xmlns:a16="http://schemas.microsoft.com/office/drawing/2014/main" id="{AAFE5358-ADF9-2A6E-6E6E-28DDBC59B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90689"/>
            <a:ext cx="8121945" cy="420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05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D49-18B8-DF84-D90B-A4CC98602016}"/>
              </a:ext>
            </a:extLst>
          </p:cNvPr>
          <p:cNvSpPr>
            <a:spLocks noGrp="1"/>
          </p:cNvSpPr>
          <p:nvPr>
            <p:ph type="title"/>
          </p:nvPr>
        </p:nvSpPr>
        <p:spPr/>
        <p:txBody>
          <a:bodyPr>
            <a:normAutofit fontScale="90000"/>
          </a:bodyPr>
          <a:lstStyle/>
          <a:p>
            <a:r>
              <a:rPr lang="en-GB" dirty="0"/>
              <a:t>How we are using information provided via care opinion:</a:t>
            </a:r>
          </a:p>
        </p:txBody>
      </p:sp>
      <p:sp>
        <p:nvSpPr>
          <p:cNvPr id="3" name="Content Placeholder 2">
            <a:extLst>
              <a:ext uri="{FF2B5EF4-FFF2-40B4-BE49-F238E27FC236}">
                <a16:creationId xmlns:a16="http://schemas.microsoft.com/office/drawing/2014/main" id="{C4FEC927-E4E0-A42A-DAAC-76F88A63F110}"/>
              </a:ext>
            </a:extLst>
          </p:cNvPr>
          <p:cNvSpPr>
            <a:spLocks noGrp="1"/>
          </p:cNvSpPr>
          <p:nvPr>
            <p:ph idx="1"/>
          </p:nvPr>
        </p:nvSpPr>
        <p:spPr/>
        <p:txBody>
          <a:bodyPr>
            <a:normAutofit lnSpcReduction="10000"/>
          </a:bodyPr>
          <a:lstStyle/>
          <a:p>
            <a:r>
              <a:rPr lang="en-GB" dirty="0"/>
              <a:t>Featured in care inspectorate quality assurance thematic review as an evidence measure.</a:t>
            </a:r>
          </a:p>
          <a:p>
            <a:r>
              <a:rPr lang="en-GB" dirty="0"/>
              <a:t>Yearly service development day with Justice Services staff group.</a:t>
            </a:r>
          </a:p>
          <a:p>
            <a:r>
              <a:rPr lang="en-GB" dirty="0"/>
              <a:t>Developing services- We are taking action on what people tell us- promoting key strengths and addressing areas of development.</a:t>
            </a:r>
          </a:p>
          <a:p>
            <a:r>
              <a:rPr lang="en-GB" dirty="0"/>
              <a:t>Developing feedback week at unpaid work in September using care opinion.</a:t>
            </a:r>
          </a:p>
        </p:txBody>
      </p:sp>
    </p:spTree>
    <p:extLst>
      <p:ext uri="{BB962C8B-B14F-4D97-AF65-F5344CB8AC3E}">
        <p14:creationId xmlns:p14="http://schemas.microsoft.com/office/powerpoint/2010/main" val="176284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2FB4-427F-E9C5-0D58-197876F87D84}"/>
              </a:ext>
            </a:extLst>
          </p:cNvPr>
          <p:cNvSpPr>
            <a:spLocks noGrp="1"/>
          </p:cNvSpPr>
          <p:nvPr>
            <p:ph type="title"/>
          </p:nvPr>
        </p:nvSpPr>
        <p:spPr>
          <a:xfrm>
            <a:off x="628650" y="184705"/>
            <a:ext cx="7886700" cy="1325563"/>
          </a:xfrm>
        </p:spPr>
        <p:txBody>
          <a:bodyPr/>
          <a:lstStyle/>
          <a:p>
            <a:r>
              <a:rPr lang="en-GB" dirty="0"/>
              <a:t>Showcase examples in our wider area:</a:t>
            </a:r>
          </a:p>
        </p:txBody>
      </p:sp>
      <p:pic>
        <p:nvPicPr>
          <p:cNvPr id="11266" name="Picture 2" descr="Lighting Show 2013 at PR Lighting">
            <a:extLst>
              <a:ext uri="{FF2B5EF4-FFF2-40B4-BE49-F238E27FC236}">
                <a16:creationId xmlns:a16="http://schemas.microsoft.com/office/drawing/2014/main" id="{DB4E17EC-96F4-4381-DB6B-114AE0D660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5642" y="1496016"/>
            <a:ext cx="7749708" cy="439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3CBB-F53A-9986-EF79-0352E90F9BF7}"/>
              </a:ext>
            </a:extLst>
          </p:cNvPr>
          <p:cNvSpPr>
            <a:spLocks noGrp="1"/>
          </p:cNvSpPr>
          <p:nvPr>
            <p:ph type="title"/>
          </p:nvPr>
        </p:nvSpPr>
        <p:spPr/>
        <p:txBody>
          <a:bodyPr/>
          <a:lstStyle/>
          <a:p>
            <a:r>
              <a:rPr lang="en-GB" dirty="0"/>
              <a:t>East Kilbride treatment rooms:</a:t>
            </a:r>
          </a:p>
        </p:txBody>
      </p:sp>
      <p:sp>
        <p:nvSpPr>
          <p:cNvPr id="3" name="Content Placeholder 2">
            <a:extLst>
              <a:ext uri="{FF2B5EF4-FFF2-40B4-BE49-F238E27FC236}">
                <a16:creationId xmlns:a16="http://schemas.microsoft.com/office/drawing/2014/main" id="{FAFFB5A0-2AEF-84C4-48FF-8EDBC74B250D}"/>
              </a:ext>
            </a:extLst>
          </p:cNvPr>
          <p:cNvSpPr>
            <a:spLocks noGrp="1"/>
          </p:cNvSpPr>
          <p:nvPr>
            <p:ph idx="1"/>
          </p:nvPr>
        </p:nvSpPr>
        <p:spPr/>
        <p:txBody>
          <a:bodyPr>
            <a:normAutofit lnSpcReduction="10000"/>
          </a:bodyPr>
          <a:lstStyle/>
          <a:p>
            <a:r>
              <a:rPr lang="en-GB" dirty="0"/>
              <a:t>The treatment rooms in East Kilbride have consistently received a number of regular stories from patients.</a:t>
            </a:r>
          </a:p>
          <a:p>
            <a:r>
              <a:rPr lang="en-GB" dirty="0"/>
              <a:t>This has been achieved as a result of regular promotion by senior managers in the area and the dedication and commitment of the team to ask patients to complete care opinion following treatment.</a:t>
            </a:r>
          </a:p>
          <a:p>
            <a:r>
              <a:rPr lang="en-GB" dirty="0"/>
              <a:t>Internal fun competitions have also taken place between teams to help promote the use of care opinion.</a:t>
            </a:r>
          </a:p>
        </p:txBody>
      </p:sp>
    </p:spTree>
    <p:extLst>
      <p:ext uri="{BB962C8B-B14F-4D97-AF65-F5344CB8AC3E}">
        <p14:creationId xmlns:p14="http://schemas.microsoft.com/office/powerpoint/2010/main" val="42734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C451-B15C-34C2-2E5B-6CFA3E88AAF3}"/>
              </a:ext>
            </a:extLst>
          </p:cNvPr>
          <p:cNvSpPr>
            <a:spLocks noGrp="1"/>
          </p:cNvSpPr>
          <p:nvPr>
            <p:ph type="title"/>
          </p:nvPr>
        </p:nvSpPr>
        <p:spPr>
          <a:xfrm>
            <a:off x="405367" y="152476"/>
            <a:ext cx="7886700" cy="315357"/>
          </a:xfrm>
        </p:spPr>
        <p:txBody>
          <a:bodyPr>
            <a:normAutofit fontScale="90000"/>
          </a:bodyPr>
          <a:lstStyle/>
          <a:p>
            <a:r>
              <a:rPr lang="en-GB" sz="2400" dirty="0"/>
              <a:t>Cambuslang locality support service feedback week:</a:t>
            </a:r>
          </a:p>
        </p:txBody>
      </p:sp>
      <p:sp>
        <p:nvSpPr>
          <p:cNvPr id="3" name="Content Placeholder 2">
            <a:extLst>
              <a:ext uri="{FF2B5EF4-FFF2-40B4-BE49-F238E27FC236}">
                <a16:creationId xmlns:a16="http://schemas.microsoft.com/office/drawing/2014/main" id="{273732EB-06BB-C9B1-CF08-D9ACB4643F5D}"/>
              </a:ext>
            </a:extLst>
          </p:cNvPr>
          <p:cNvSpPr>
            <a:spLocks noGrp="1"/>
          </p:cNvSpPr>
          <p:nvPr>
            <p:ph idx="1"/>
          </p:nvPr>
        </p:nvSpPr>
        <p:spPr>
          <a:xfrm>
            <a:off x="628650" y="467833"/>
            <a:ext cx="7886700" cy="5495646"/>
          </a:xfrm>
        </p:spPr>
        <p:txBody>
          <a:bodyPr>
            <a:normAutofit fontScale="70000" lnSpcReduction="20000"/>
          </a:bodyPr>
          <a:lstStyle/>
          <a:p>
            <a:pPr>
              <a:buNone/>
            </a:pPr>
            <a:r>
              <a:rPr lang="en-GB" sz="23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Situation: </a:t>
            </a:r>
            <a:endParaRPr lang="en-GB" sz="2300" b="1"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Due to changes in management structure, increase staff absence and new recruits </a:t>
            </a:r>
            <a:r>
              <a:rPr lang="en-GB" sz="2300" dirty="0" err="1">
                <a:solidFill>
                  <a:srgbClr val="7030A0"/>
                </a:solidFill>
                <a:effectLst/>
                <a:latin typeface="Aptos" panose="020B0004020202020204" pitchFamily="34" charset="0"/>
                <a:ea typeface="Times New Roman" panose="02020603050405020304" pitchFamily="18" charset="0"/>
                <a:cs typeface="Aptos" panose="020B0004020202020204" pitchFamily="34" charset="0"/>
              </a:rPr>
              <a:t>CamGlen</a:t>
            </a: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 locality had seen a declining number of care opinions being submitted for services within the locality. </a:t>
            </a:r>
            <a:endParaRPr lang="en-GB" sz="2300"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 </a:t>
            </a:r>
            <a:r>
              <a:rPr lang="en-GB" sz="23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Action: </a:t>
            </a:r>
            <a:endParaRPr lang="en-GB" sz="2300" b="1"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Working with team leaders, senior nurse and service manager the locality decided to run a care opinion focus week in the last week of April 2025. The aim of the focus week was to help build awareness within locality about care opinion, build staff confidence in raising the care opinion topic with patients and for service areas to review their care opinion materials (ensuring it was fit for purpose, that all staff knew how to access etc and come up with any other ideas on how to raise care opinion). </a:t>
            </a:r>
            <a:endParaRPr lang="en-GB" sz="2300"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 </a:t>
            </a:r>
            <a:r>
              <a:rPr lang="en-GB" sz="23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Outcome : </a:t>
            </a:r>
            <a:endParaRPr lang="en-GB" sz="2300" b="1"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From the focus week staff have reported feeling more confident in speak to patients about care opinion, a review of the care opinion material has taken place for the locality resulting in fresh promotional materials being displayed in waiting rooms and new ideas on how to raise the care opinion topic with patient groups (text messages to our FNP clients, the use of the care opinion bear for school nursing, stickers in red books by health visitors) etc.  Before the focus week the locality had only received 4 stories for the previous quarter, during the five days of focus week the locality received 15 stories, with stories continuing to come into locality as the month progresses. </a:t>
            </a:r>
            <a:endParaRPr lang="en-GB" sz="2300"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 </a:t>
            </a:r>
            <a:r>
              <a:rPr lang="en-GB" sz="2300" b="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Future plans: </a:t>
            </a:r>
            <a:endParaRPr lang="en-GB" sz="2300" b="1"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r>
              <a:rPr lang="en-GB" sz="2300"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We plan to continue to run a focus week once a quarter in the locality, to help keep the topic fresh with staff, ensure that staff have time to access the care opinion training resources and provided dedicated support to staff in engaging with patients around care opinion. </a:t>
            </a:r>
            <a:endParaRPr lang="en-GB" sz="2300" dirty="0">
              <a:solidFill>
                <a:srgbClr val="7030A0"/>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300" dirty="0">
              <a:solidFill>
                <a:srgbClr val="000000"/>
              </a:solidFill>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42684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8262-D769-83D9-2AE8-CD6CDD3BD867}"/>
              </a:ext>
            </a:extLst>
          </p:cNvPr>
          <p:cNvSpPr>
            <a:spLocks noGrp="1"/>
          </p:cNvSpPr>
          <p:nvPr>
            <p:ph type="title"/>
          </p:nvPr>
        </p:nvSpPr>
        <p:spPr/>
        <p:txBody>
          <a:bodyPr>
            <a:normAutofit fontScale="90000"/>
          </a:bodyPr>
          <a:lstStyle/>
          <a:p>
            <a:r>
              <a:rPr lang="en-GB" dirty="0"/>
              <a:t>Our commitment to providing a voice and to us taking action:</a:t>
            </a:r>
          </a:p>
        </p:txBody>
      </p:sp>
      <p:sp>
        <p:nvSpPr>
          <p:cNvPr id="3" name="Content Placeholder 2">
            <a:extLst>
              <a:ext uri="{FF2B5EF4-FFF2-40B4-BE49-F238E27FC236}">
                <a16:creationId xmlns:a16="http://schemas.microsoft.com/office/drawing/2014/main" id="{95585807-CAF8-E1AF-F287-96B55DDCCC82}"/>
              </a:ext>
            </a:extLst>
          </p:cNvPr>
          <p:cNvSpPr>
            <a:spLocks noGrp="1"/>
          </p:cNvSpPr>
          <p:nvPr>
            <p:ph idx="1"/>
          </p:nvPr>
        </p:nvSpPr>
        <p:spPr/>
        <p:txBody>
          <a:bodyPr>
            <a:normAutofit/>
          </a:bodyPr>
          <a:lstStyle/>
          <a:p>
            <a:r>
              <a:rPr lang="en-GB" dirty="0"/>
              <a:t>The examples highlighted I hope evidence our commitment and passion about the use </a:t>
            </a:r>
            <a:r>
              <a:rPr lang="en-GB"/>
              <a:t>of care </a:t>
            </a:r>
            <a:r>
              <a:rPr lang="en-GB" dirty="0"/>
              <a:t>o</a:t>
            </a:r>
            <a:r>
              <a:rPr lang="en-GB"/>
              <a:t>pinion </a:t>
            </a:r>
            <a:r>
              <a:rPr lang="en-GB" dirty="0"/>
              <a:t>in South Lanarkshire.</a:t>
            </a:r>
          </a:p>
          <a:p>
            <a:r>
              <a:rPr lang="en-GB" dirty="0"/>
              <a:t>We value people’s voice and opinion through the telling of their stories in their own words.</a:t>
            </a:r>
          </a:p>
          <a:p>
            <a:r>
              <a:rPr lang="en-GB" dirty="0"/>
              <a:t>We are committed to listening ( and really listening) as well as acting upon the stories people tell us so we can provide the best possible services. </a:t>
            </a:r>
          </a:p>
        </p:txBody>
      </p:sp>
    </p:spTree>
    <p:extLst>
      <p:ext uri="{BB962C8B-B14F-4D97-AF65-F5344CB8AC3E}">
        <p14:creationId xmlns:p14="http://schemas.microsoft.com/office/powerpoint/2010/main" val="122852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B89E4-A5AA-6E4B-8411-4966D2CF4532}"/>
              </a:ext>
            </a:extLst>
          </p:cNvPr>
          <p:cNvSpPr>
            <a:spLocks noGrp="1"/>
          </p:cNvSpPr>
          <p:nvPr>
            <p:ph type="body" idx="1"/>
          </p:nvPr>
        </p:nvSpPr>
        <p:spPr>
          <a:xfrm>
            <a:off x="628650" y="1233377"/>
            <a:ext cx="7886700" cy="4688957"/>
          </a:xfrm>
        </p:spPr>
        <p:txBody>
          <a:bodyPr>
            <a:normAutofit/>
          </a:bodyPr>
          <a:lstStyle/>
          <a:p>
            <a:pPr marL="514350" indent="-514350">
              <a:buAutoNum type="arabicPeriod"/>
            </a:pPr>
            <a:r>
              <a:rPr lang="en-GB" dirty="0"/>
              <a:t>To discuss our approach and use of care opinion in a justice social work context in South Lanarkshire.</a:t>
            </a:r>
          </a:p>
          <a:p>
            <a:pPr marL="514350" indent="-514350">
              <a:buAutoNum type="arabicPeriod"/>
            </a:pPr>
            <a:r>
              <a:rPr lang="en-GB" dirty="0"/>
              <a:t>To discuss the development of our care opinion champions group.</a:t>
            </a:r>
          </a:p>
          <a:p>
            <a:pPr marL="514350" indent="-514350">
              <a:buAutoNum type="arabicPeriod"/>
            </a:pPr>
            <a:r>
              <a:rPr lang="en-GB" dirty="0"/>
              <a:t>What care opinion has helped us do and how we have used it.</a:t>
            </a:r>
          </a:p>
          <a:p>
            <a:pPr marL="514350" indent="-514350">
              <a:buAutoNum type="arabicPeriod"/>
            </a:pPr>
            <a:r>
              <a:rPr lang="en-GB" dirty="0"/>
              <a:t>To showcase some of the innovative and creative approaches being used across South Lanarkshire.</a:t>
            </a:r>
          </a:p>
        </p:txBody>
      </p:sp>
      <p:sp>
        <p:nvSpPr>
          <p:cNvPr id="3" name="Title 2">
            <a:extLst>
              <a:ext uri="{FF2B5EF4-FFF2-40B4-BE49-F238E27FC236}">
                <a16:creationId xmlns:a16="http://schemas.microsoft.com/office/drawing/2014/main" id="{CFE4DB06-B18D-1042-B000-B1F00389F928}"/>
              </a:ext>
            </a:extLst>
          </p:cNvPr>
          <p:cNvSpPr>
            <a:spLocks noGrp="1"/>
          </p:cNvSpPr>
          <p:nvPr>
            <p:ph type="title"/>
          </p:nvPr>
        </p:nvSpPr>
        <p:spPr>
          <a:xfrm>
            <a:off x="628650" y="163108"/>
            <a:ext cx="7886700" cy="963944"/>
          </a:xfrm>
        </p:spPr>
        <p:txBody>
          <a:bodyPr/>
          <a:lstStyle/>
          <a:p>
            <a:r>
              <a:rPr lang="en-GB" dirty="0"/>
              <a:t>Aims of this presentation</a:t>
            </a:r>
          </a:p>
        </p:txBody>
      </p:sp>
    </p:spTree>
    <p:extLst>
      <p:ext uri="{BB962C8B-B14F-4D97-AF65-F5344CB8AC3E}">
        <p14:creationId xmlns:p14="http://schemas.microsoft.com/office/powerpoint/2010/main" val="23074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3526-794B-F813-71D0-8ECDBE74751C}"/>
              </a:ext>
            </a:extLst>
          </p:cNvPr>
          <p:cNvSpPr>
            <a:spLocks noGrp="1"/>
          </p:cNvSpPr>
          <p:nvPr>
            <p:ph type="title"/>
          </p:nvPr>
        </p:nvSpPr>
        <p:spPr>
          <a:xfrm>
            <a:off x="360759" y="3752849"/>
            <a:ext cx="2468166" cy="2452687"/>
          </a:xfrm>
        </p:spPr>
        <p:txBody>
          <a:bodyPr anchor="ctr">
            <a:normAutofit/>
          </a:bodyPr>
          <a:lstStyle/>
          <a:p>
            <a:r>
              <a:rPr lang="en-GB" sz="3100"/>
              <a:t>Thank you</a:t>
            </a:r>
          </a:p>
        </p:txBody>
      </p:sp>
      <p:pic>
        <p:nvPicPr>
          <p:cNvPr id="12290" name="Picture 2" descr="Why saying 'Thank you is so important' – Scentered">
            <a:extLst>
              <a:ext uri="{FF2B5EF4-FFF2-40B4-BE49-F238E27FC236}">
                <a16:creationId xmlns:a16="http://schemas.microsoft.com/office/drawing/2014/main" id="{6910B43A-545D-00C9-05C4-9A5F6A8B5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976" b="5230"/>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A361BA-A701-70EA-E5AA-C101E41FD48B}"/>
              </a:ext>
            </a:extLst>
          </p:cNvPr>
          <p:cNvSpPr>
            <a:spLocks noGrp="1"/>
          </p:cNvSpPr>
          <p:nvPr>
            <p:ph idx="1"/>
          </p:nvPr>
        </p:nvSpPr>
        <p:spPr>
          <a:xfrm>
            <a:off x="3167986" y="3721246"/>
            <a:ext cx="5614060" cy="3067493"/>
          </a:xfrm>
        </p:spPr>
        <p:txBody>
          <a:bodyPr anchor="ctr">
            <a:normAutofit lnSpcReduction="10000"/>
          </a:bodyPr>
          <a:lstStyle/>
          <a:p>
            <a:r>
              <a:rPr lang="en-GB" sz="2200" dirty="0"/>
              <a:t>Thank you to the Care Opinion team for the continued support to South Lanarkshire. In particular to Fraser Gilmour and Charlotte Borthwick  who have provided fabulous continued support to our teams.</a:t>
            </a:r>
          </a:p>
          <a:p>
            <a:r>
              <a:rPr lang="en-GB" sz="2200" dirty="0"/>
              <a:t>Thank you also to South Lanarkshire’s Giulianna Gustinelli who is our very own Care Opinion guru, who we could not do without !!</a:t>
            </a:r>
          </a:p>
          <a:p>
            <a:endParaRPr lang="en-GB" sz="1600" dirty="0"/>
          </a:p>
        </p:txBody>
      </p:sp>
    </p:spTree>
    <p:extLst>
      <p:ext uri="{BB962C8B-B14F-4D97-AF65-F5344CB8AC3E}">
        <p14:creationId xmlns:p14="http://schemas.microsoft.com/office/powerpoint/2010/main" val="11873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64DFD-E50E-9ABF-3465-8FA890EC7395}"/>
              </a:ext>
            </a:extLst>
          </p:cNvPr>
          <p:cNvSpPr>
            <a:spLocks noGrp="1"/>
          </p:cNvSpPr>
          <p:nvPr>
            <p:ph type="body" idx="1"/>
          </p:nvPr>
        </p:nvSpPr>
        <p:spPr>
          <a:xfrm>
            <a:off x="628650" y="1653620"/>
            <a:ext cx="7579951" cy="576121"/>
          </a:xfrm>
        </p:spPr>
        <p:txBody>
          <a:bodyPr>
            <a:normAutofit fontScale="77500" lnSpcReduction="20000"/>
          </a:bodyPr>
          <a:lstStyle/>
          <a:p>
            <a:r>
              <a:rPr lang="en-GB" dirty="0"/>
              <a:t>Justice Services started using care opinion in December 2023.</a:t>
            </a:r>
          </a:p>
        </p:txBody>
      </p:sp>
      <p:sp>
        <p:nvSpPr>
          <p:cNvPr id="3" name="Title 2">
            <a:extLst>
              <a:ext uri="{FF2B5EF4-FFF2-40B4-BE49-F238E27FC236}">
                <a16:creationId xmlns:a16="http://schemas.microsoft.com/office/drawing/2014/main" id="{29EB88F5-83BA-56C6-77FB-A4E317ED4B3D}"/>
              </a:ext>
            </a:extLst>
          </p:cNvPr>
          <p:cNvSpPr>
            <a:spLocks noGrp="1"/>
          </p:cNvSpPr>
          <p:nvPr>
            <p:ph type="title"/>
          </p:nvPr>
        </p:nvSpPr>
        <p:spPr/>
        <p:txBody>
          <a:bodyPr/>
          <a:lstStyle/>
          <a:p>
            <a:r>
              <a:rPr lang="en-GB" dirty="0"/>
              <a:t>How it Started:</a:t>
            </a:r>
          </a:p>
        </p:txBody>
      </p:sp>
      <p:pic>
        <p:nvPicPr>
          <p:cNvPr id="3074" name="Picture 2" descr="Dealing with Apprehension – Become an E5 Leader">
            <a:extLst>
              <a:ext uri="{FF2B5EF4-FFF2-40B4-BE49-F238E27FC236}">
                <a16:creationId xmlns:a16="http://schemas.microsoft.com/office/drawing/2014/main" id="{414E1481-8B51-0B68-1673-D6004F2FB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1" y="2232837"/>
            <a:ext cx="7186279" cy="318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5EEA-02D6-115C-FEA5-865AE914D233}"/>
              </a:ext>
            </a:extLst>
          </p:cNvPr>
          <p:cNvSpPr>
            <a:spLocks noGrp="1"/>
          </p:cNvSpPr>
          <p:nvPr>
            <p:ph type="title"/>
          </p:nvPr>
        </p:nvSpPr>
        <p:spPr/>
        <p:txBody>
          <a:bodyPr/>
          <a:lstStyle/>
          <a:p>
            <a:r>
              <a:rPr lang="en-GB" dirty="0"/>
              <a:t>Our involvement and setting up:</a:t>
            </a:r>
          </a:p>
        </p:txBody>
      </p:sp>
      <p:pic>
        <p:nvPicPr>
          <p:cNvPr id="4098" name="Picture 2" descr="What is an Opportunity Marketplace - Gloat">
            <a:extLst>
              <a:ext uri="{FF2B5EF4-FFF2-40B4-BE49-F238E27FC236}">
                <a16:creationId xmlns:a16="http://schemas.microsoft.com/office/drawing/2014/main" id="{120262B9-4295-38CF-F326-F2D6B30E65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942" y="1945758"/>
            <a:ext cx="7293538" cy="385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9226-A9B9-1DAA-2ABD-DA3A456F2B9E}"/>
              </a:ext>
            </a:extLst>
          </p:cNvPr>
          <p:cNvSpPr>
            <a:spLocks noGrp="1"/>
          </p:cNvSpPr>
          <p:nvPr>
            <p:ph type="title"/>
          </p:nvPr>
        </p:nvSpPr>
        <p:spPr>
          <a:xfrm>
            <a:off x="532957" y="46149"/>
            <a:ext cx="7886700" cy="1325563"/>
          </a:xfrm>
        </p:spPr>
        <p:txBody>
          <a:bodyPr/>
          <a:lstStyle/>
          <a:p>
            <a:r>
              <a:rPr lang="en-GB" dirty="0"/>
              <a:t>Our approaches:</a:t>
            </a:r>
          </a:p>
        </p:txBody>
      </p:sp>
      <p:sp>
        <p:nvSpPr>
          <p:cNvPr id="3" name="Content Placeholder 2">
            <a:extLst>
              <a:ext uri="{FF2B5EF4-FFF2-40B4-BE49-F238E27FC236}">
                <a16:creationId xmlns:a16="http://schemas.microsoft.com/office/drawing/2014/main" id="{850AEC7E-854A-9891-3C02-5CD7BCC2E0D5}"/>
              </a:ext>
            </a:extLst>
          </p:cNvPr>
          <p:cNvSpPr>
            <a:spLocks noGrp="1"/>
          </p:cNvSpPr>
          <p:nvPr>
            <p:ph idx="1"/>
          </p:nvPr>
        </p:nvSpPr>
        <p:spPr>
          <a:xfrm>
            <a:off x="628650" y="1230202"/>
            <a:ext cx="7886700" cy="4394421"/>
          </a:xfrm>
        </p:spPr>
        <p:txBody>
          <a:bodyPr>
            <a:normAutofit lnSpcReduction="10000"/>
          </a:bodyPr>
          <a:lstStyle/>
          <a:p>
            <a:r>
              <a:rPr lang="en-GB" dirty="0"/>
              <a:t>Top-down approach at all levels of the service.</a:t>
            </a:r>
          </a:p>
          <a:p>
            <a:r>
              <a:rPr lang="en-GB" dirty="0"/>
              <a:t>Training to senior managers and team leaders.</a:t>
            </a:r>
          </a:p>
          <a:p>
            <a:r>
              <a:rPr lang="en-GB" dirty="0"/>
              <a:t>Developed “care opinion champions” in each of our Justice teams.</a:t>
            </a:r>
          </a:p>
          <a:p>
            <a:r>
              <a:rPr lang="en-GB" dirty="0"/>
              <a:t>Care opinion is now a standing item on team meeting agendas.</a:t>
            </a:r>
          </a:p>
          <a:p>
            <a:r>
              <a:rPr lang="en-GB" dirty="0"/>
              <a:t>We embedded tablets in each team to promote the use of care opinion.</a:t>
            </a:r>
          </a:p>
          <a:p>
            <a:r>
              <a:rPr lang="en-GB" dirty="0"/>
              <a:t>A systematic approach using our internal review structure to gather feedback.</a:t>
            </a:r>
          </a:p>
        </p:txBody>
      </p:sp>
    </p:spTree>
    <p:extLst>
      <p:ext uri="{BB962C8B-B14F-4D97-AF65-F5344CB8AC3E}">
        <p14:creationId xmlns:p14="http://schemas.microsoft.com/office/powerpoint/2010/main" val="2784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F824-FBA5-A8D4-153B-83980CF00664}"/>
              </a:ext>
            </a:extLst>
          </p:cNvPr>
          <p:cNvSpPr>
            <a:spLocks noGrp="1"/>
          </p:cNvSpPr>
          <p:nvPr>
            <p:ph type="title"/>
          </p:nvPr>
        </p:nvSpPr>
        <p:spPr/>
        <p:txBody>
          <a:bodyPr>
            <a:normAutofit fontScale="90000"/>
          </a:bodyPr>
          <a:lstStyle/>
          <a:p>
            <a:r>
              <a:rPr lang="en-GB" dirty="0"/>
              <a:t>Development of the “Care Opinion Justice Champions”:</a:t>
            </a:r>
          </a:p>
        </p:txBody>
      </p:sp>
      <p:sp>
        <p:nvSpPr>
          <p:cNvPr id="3" name="Content Placeholder 2">
            <a:extLst>
              <a:ext uri="{FF2B5EF4-FFF2-40B4-BE49-F238E27FC236}">
                <a16:creationId xmlns:a16="http://schemas.microsoft.com/office/drawing/2014/main" id="{79D60DDE-C26B-B0DF-43ED-B3059D282B85}"/>
              </a:ext>
            </a:extLst>
          </p:cNvPr>
          <p:cNvSpPr>
            <a:spLocks noGrp="1"/>
          </p:cNvSpPr>
          <p:nvPr>
            <p:ph idx="1"/>
          </p:nvPr>
        </p:nvSpPr>
        <p:spPr/>
        <p:txBody>
          <a:bodyPr/>
          <a:lstStyle/>
          <a:p>
            <a:r>
              <a:rPr lang="en-GB" dirty="0"/>
              <a:t>Each team was asked to provide a designated care opinion champion.</a:t>
            </a:r>
          </a:p>
          <a:p>
            <a:r>
              <a:rPr lang="en-GB" dirty="0"/>
              <a:t>The care opinion champions are tasked with promoting the use of care opinion within their teams and attend the relevant training to then share with colleagues.</a:t>
            </a:r>
          </a:p>
          <a:p>
            <a:r>
              <a:rPr lang="en-GB" dirty="0"/>
              <a:t>The champions group meets on a quarterly basis and shares experience and knowledge and discussions about team responses.</a:t>
            </a:r>
          </a:p>
        </p:txBody>
      </p:sp>
    </p:spTree>
    <p:extLst>
      <p:ext uri="{BB962C8B-B14F-4D97-AF65-F5344CB8AC3E}">
        <p14:creationId xmlns:p14="http://schemas.microsoft.com/office/powerpoint/2010/main" val="9995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C48D-4245-065B-6F53-E8DE5AAAD32B}"/>
              </a:ext>
            </a:extLst>
          </p:cNvPr>
          <p:cNvSpPr>
            <a:spLocks noGrp="1"/>
          </p:cNvSpPr>
          <p:nvPr>
            <p:ph type="title"/>
          </p:nvPr>
        </p:nvSpPr>
        <p:spPr/>
        <p:txBody>
          <a:bodyPr/>
          <a:lstStyle/>
          <a:p>
            <a:r>
              <a:rPr lang="en-GB" dirty="0"/>
              <a:t>Where we are now:</a:t>
            </a:r>
          </a:p>
        </p:txBody>
      </p:sp>
      <p:pic>
        <p:nvPicPr>
          <p:cNvPr id="5122" name="Picture 2" descr="Happiness: What is it to be Happy? - 1000-Word Philosophy: An Introductory  Anthology">
            <a:extLst>
              <a:ext uri="{FF2B5EF4-FFF2-40B4-BE49-F238E27FC236}">
                <a16:creationId xmlns:a16="http://schemas.microsoft.com/office/drawing/2014/main" id="{B7C024C4-7800-D120-6F17-AD4A2EA7D8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642" y="1559811"/>
            <a:ext cx="5518150" cy="413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2BB1-8336-592B-6B2A-F481723671AB}"/>
              </a:ext>
            </a:extLst>
          </p:cNvPr>
          <p:cNvSpPr>
            <a:spLocks noGrp="1"/>
          </p:cNvSpPr>
          <p:nvPr>
            <p:ph type="title"/>
          </p:nvPr>
        </p:nvSpPr>
        <p:spPr/>
        <p:txBody>
          <a:bodyPr/>
          <a:lstStyle/>
          <a:p>
            <a:r>
              <a:rPr lang="en-GB" dirty="0"/>
              <a:t>Stories so far 24/25:</a:t>
            </a:r>
          </a:p>
        </p:txBody>
      </p:sp>
      <p:pic>
        <p:nvPicPr>
          <p:cNvPr id="5" name="Content Placeholder 4">
            <a:extLst>
              <a:ext uri="{FF2B5EF4-FFF2-40B4-BE49-F238E27FC236}">
                <a16:creationId xmlns:a16="http://schemas.microsoft.com/office/drawing/2014/main" id="{1AB92E02-42DE-8C1B-E704-4F41A8549A09}"/>
              </a:ext>
            </a:extLst>
          </p:cNvPr>
          <p:cNvPicPr>
            <a:picLocks noGrp="1" noChangeAspect="1"/>
          </p:cNvPicPr>
          <p:nvPr>
            <p:ph idx="1"/>
          </p:nvPr>
        </p:nvPicPr>
        <p:blipFill>
          <a:blip r:embed="rId3"/>
          <a:stretch>
            <a:fillRect/>
          </a:stretch>
        </p:blipFill>
        <p:spPr>
          <a:xfrm>
            <a:off x="1205300" y="1825625"/>
            <a:ext cx="6733400" cy="4138613"/>
          </a:xfrm>
        </p:spPr>
      </p:pic>
    </p:spTree>
    <p:extLst>
      <p:ext uri="{BB962C8B-B14F-4D97-AF65-F5344CB8AC3E}">
        <p14:creationId xmlns:p14="http://schemas.microsoft.com/office/powerpoint/2010/main" val="25601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F423-24D9-9C02-6A3A-985749CC364E}"/>
              </a:ext>
            </a:extLst>
          </p:cNvPr>
          <p:cNvSpPr>
            <a:spLocks noGrp="1"/>
          </p:cNvSpPr>
          <p:nvPr>
            <p:ph type="title"/>
          </p:nvPr>
        </p:nvSpPr>
        <p:spPr/>
        <p:txBody>
          <a:bodyPr/>
          <a:lstStyle/>
          <a:p>
            <a:r>
              <a:rPr lang="en-GB" dirty="0"/>
              <a:t>The way people are sharing their stories with us:</a:t>
            </a:r>
          </a:p>
        </p:txBody>
      </p:sp>
      <p:pic>
        <p:nvPicPr>
          <p:cNvPr id="9" name="Content Placeholder 8">
            <a:extLst>
              <a:ext uri="{FF2B5EF4-FFF2-40B4-BE49-F238E27FC236}">
                <a16:creationId xmlns:a16="http://schemas.microsoft.com/office/drawing/2014/main" id="{2F84E9FD-E55E-8839-068E-FB3CDC83EFAC}"/>
              </a:ext>
            </a:extLst>
          </p:cNvPr>
          <p:cNvPicPr>
            <a:picLocks noGrp="1" noChangeAspect="1"/>
          </p:cNvPicPr>
          <p:nvPr>
            <p:ph idx="1"/>
          </p:nvPr>
        </p:nvPicPr>
        <p:blipFill>
          <a:blip r:embed="rId3"/>
          <a:stretch>
            <a:fillRect/>
          </a:stretch>
        </p:blipFill>
        <p:spPr>
          <a:xfrm>
            <a:off x="1039475" y="1825625"/>
            <a:ext cx="7065049" cy="4138613"/>
          </a:xfrm>
        </p:spPr>
      </p:pic>
    </p:spTree>
    <p:extLst>
      <p:ext uri="{BB962C8B-B14F-4D97-AF65-F5344CB8AC3E}">
        <p14:creationId xmlns:p14="http://schemas.microsoft.com/office/powerpoint/2010/main" val="37861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HSCP powerpoint standard format  -  Read-Only" id="{D31081E6-DC13-4E82-92E4-9AE2717EA8E0}" vid="{0295B263-AD9F-4909-BC2A-9EB843A35A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20" ma:contentTypeDescription="Create a new document." ma:contentTypeScope="" ma:versionID="6272f5f69f8a5612806ae16923e3e462">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ad0b031e926c91d98f7d1e70a873b188"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Item xmlns="f47fa861-369f-4035-a868-dd727a8f1ebe" xsi:nil="true"/>
    <lcf76f155ced4ddcb4097134ff3c332f xmlns="f47fa861-369f-4035-a868-dd727a8f1e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448F10-6430-43E8-B24F-E4108B5DD8B7}"/>
</file>

<file path=customXml/itemProps2.xml><?xml version="1.0" encoding="utf-8"?>
<ds:datastoreItem xmlns:ds="http://schemas.openxmlformats.org/officeDocument/2006/customXml" ds:itemID="{D4AB18F5-0814-4318-9719-A98B3BC94CD8}"/>
</file>

<file path=customXml/itemProps3.xml><?xml version="1.0" encoding="utf-8"?>
<ds:datastoreItem xmlns:ds="http://schemas.openxmlformats.org/officeDocument/2006/customXml" ds:itemID="{9A231BF7-C459-448C-9A39-DF7E17EB9F00}"/>
</file>

<file path=docProps/app.xml><?xml version="1.0" encoding="utf-8"?>
<Properties xmlns="http://schemas.openxmlformats.org/officeDocument/2006/extended-properties" xmlns:vt="http://schemas.openxmlformats.org/officeDocument/2006/docPropsVTypes">
  <Template>Care opinion presentation 2025-CL53440</Template>
  <TotalTime>57</TotalTime>
  <Words>1114</Words>
  <Application>Microsoft Office PowerPoint</Application>
  <PresentationFormat>On-screen Show (4:3)</PresentationFormat>
  <Paragraphs>74</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Aptos</vt:lpstr>
      <vt:lpstr>Arial</vt:lpstr>
      <vt:lpstr>Office Theme</vt:lpstr>
      <vt:lpstr>South Lanarkshire’s  Care Opinion Journey</vt:lpstr>
      <vt:lpstr>Aims of this presentation</vt:lpstr>
      <vt:lpstr>How it Started:</vt:lpstr>
      <vt:lpstr>Our involvement and setting up:</vt:lpstr>
      <vt:lpstr>Our approaches:</vt:lpstr>
      <vt:lpstr>Development of the “Care Opinion Justice Champions”:</vt:lpstr>
      <vt:lpstr>Where we are now:</vt:lpstr>
      <vt:lpstr>Stories so far 24/25:</vt:lpstr>
      <vt:lpstr>The way people are sharing their stories with us:</vt:lpstr>
      <vt:lpstr>Criticality rating:</vt:lpstr>
      <vt:lpstr>Common tags:</vt:lpstr>
      <vt:lpstr>Story word cloud based on our stories:</vt:lpstr>
      <vt:lpstr>Word cloud on what was good?</vt:lpstr>
      <vt:lpstr>Word cloud on what could be improved:</vt:lpstr>
      <vt:lpstr>How we are using information provided via care opinion:</vt:lpstr>
      <vt:lpstr>Showcase examples in our wider area:</vt:lpstr>
      <vt:lpstr>East Kilbride treatment rooms:</vt:lpstr>
      <vt:lpstr>Cambuslang locality support service feedback week:</vt:lpstr>
      <vt:lpstr>Our commitment to providing a voice and to us taking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Borden, Claire</dc:creator>
  <cp:lastModifiedBy>Charlotte Borthwick</cp:lastModifiedBy>
  <cp:revision>2</cp:revision>
  <cp:lastPrinted>2022-04-11T15:24:31Z</cp:lastPrinted>
  <dcterms:created xsi:type="dcterms:W3CDTF">2025-05-07T08:07:37Z</dcterms:created>
  <dcterms:modified xsi:type="dcterms:W3CDTF">2025-05-19T13:45:42Z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