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76" r:id="rId3"/>
    <p:sldId id="260" r:id="rId4"/>
    <p:sldId id="275"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p:restoredTop sz="79043" autoAdjust="0"/>
  </p:normalViewPr>
  <p:slideViewPr>
    <p:cSldViewPr>
      <p:cViewPr varScale="1">
        <p:scale>
          <a:sx n="81" d="100"/>
          <a:sy n="81" d="100"/>
        </p:scale>
        <p:origin x="144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3B2FF-8897-492E-8ED8-598208CA46ED}" type="datetimeFigureOut">
              <a:rPr lang="en-GB" smtClean="0"/>
              <a:t>25/10/2016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EF52F-32A6-40EE-889C-66B808D6C5B0}" type="slidenum">
              <a:rPr lang="en-GB" smtClean="0"/>
              <a:t>‹#›</a:t>
            </a:fld>
            <a:endParaRPr lang="en-GB"/>
          </a:p>
        </p:txBody>
      </p:sp>
    </p:spTree>
    <p:extLst>
      <p:ext uri="{BB962C8B-B14F-4D97-AF65-F5344CB8AC3E}">
        <p14:creationId xmlns:p14="http://schemas.microsoft.com/office/powerpoint/2010/main" val="246828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your curiosity a test tickle….</a:t>
            </a:r>
            <a:endParaRPr lang="en-GB" dirty="0"/>
          </a:p>
        </p:txBody>
      </p:sp>
      <p:sp>
        <p:nvSpPr>
          <p:cNvPr id="4" name="Slide Number Placeholder 3"/>
          <p:cNvSpPr>
            <a:spLocks noGrp="1"/>
          </p:cNvSpPr>
          <p:nvPr>
            <p:ph type="sldNum" sz="quarter" idx="10"/>
          </p:nvPr>
        </p:nvSpPr>
        <p:spPr/>
        <p:txBody>
          <a:bodyPr/>
          <a:lstStyle/>
          <a:p>
            <a:fld id="{510EF52F-32A6-40EE-889C-66B808D6C5B0}" type="slidenum">
              <a:rPr lang="en-GB" smtClean="0"/>
              <a:t>4</a:t>
            </a:fld>
            <a:endParaRPr lang="en-GB"/>
          </a:p>
        </p:txBody>
      </p:sp>
    </p:spTree>
    <p:extLst>
      <p:ext uri="{BB962C8B-B14F-4D97-AF65-F5344CB8AC3E}">
        <p14:creationId xmlns:p14="http://schemas.microsoft.com/office/powerpoint/2010/main" val="396491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Looks different to Wishaw straight away.</a:t>
            </a:r>
            <a:r>
              <a:rPr lang="en-GB" baseline="0" dirty="0" smtClean="0"/>
              <a:t>  No big ‘midwife’ theme here.  ‘Anaesthetist’ and ‘GP’ have appeared as positive themes along with ‘care’.  So although its different we can’t tell yet whether its better or worse.</a:t>
            </a:r>
            <a:endParaRPr lang="en-GB" dirty="0"/>
          </a:p>
        </p:txBody>
      </p:sp>
      <p:sp>
        <p:nvSpPr>
          <p:cNvPr id="4" name="Slide Number Placeholder 3"/>
          <p:cNvSpPr>
            <a:spLocks noGrp="1"/>
          </p:cNvSpPr>
          <p:nvPr>
            <p:ph type="sldNum" sz="quarter" idx="10"/>
          </p:nvPr>
        </p:nvSpPr>
        <p:spPr/>
        <p:txBody>
          <a:bodyPr/>
          <a:lstStyle/>
          <a:p>
            <a:fld id="{3024768C-F36F-4AF5-981E-930EAA317FCB}" type="slidenum">
              <a:rPr lang="en-GB" smtClean="0"/>
              <a:t>14</a:t>
            </a:fld>
            <a:endParaRPr lang="en-GB"/>
          </a:p>
        </p:txBody>
      </p:sp>
    </p:spTree>
    <p:extLst>
      <p:ext uri="{BB962C8B-B14F-4D97-AF65-F5344CB8AC3E}">
        <p14:creationId xmlns:p14="http://schemas.microsoft.com/office/powerpoint/2010/main" val="112238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improvement themes are also different. ‘Midwife’ is a prominent improvement theme for this unit along with ‘</a:t>
            </a:r>
            <a:r>
              <a:rPr lang="en-GB" dirty="0" err="1" smtClean="0"/>
              <a:t>c-section</a:t>
            </a:r>
            <a:r>
              <a:rPr lang="en-GB" dirty="0" smtClean="0"/>
              <a:t>’.  Interestingly this unit</a:t>
            </a:r>
            <a:r>
              <a:rPr lang="en-GB" baseline="0" dirty="0" smtClean="0"/>
              <a:t> does have a high </a:t>
            </a:r>
            <a:r>
              <a:rPr lang="en-GB" baseline="0" dirty="0" err="1" smtClean="0"/>
              <a:t>c-section</a:t>
            </a:r>
            <a:r>
              <a:rPr lang="en-GB" baseline="0" dirty="0" smtClean="0"/>
              <a:t> rate.  </a:t>
            </a:r>
          </a:p>
          <a:p>
            <a:r>
              <a:rPr lang="en-GB" baseline="0" dirty="0" smtClean="0"/>
              <a:t>Starting to get a hunch from the g chart and the tags so far that this unit might not be as safe, effective, or person-centred as the first one.</a:t>
            </a:r>
            <a:endParaRPr lang="en-GB" dirty="0"/>
          </a:p>
        </p:txBody>
      </p:sp>
      <p:sp>
        <p:nvSpPr>
          <p:cNvPr id="4" name="Slide Number Placeholder 3"/>
          <p:cNvSpPr>
            <a:spLocks noGrp="1"/>
          </p:cNvSpPr>
          <p:nvPr>
            <p:ph type="sldNum" sz="quarter" idx="10"/>
          </p:nvPr>
        </p:nvSpPr>
        <p:spPr/>
        <p:txBody>
          <a:bodyPr/>
          <a:lstStyle/>
          <a:p>
            <a:fld id="{3024768C-F36F-4AF5-981E-930EAA317FCB}" type="slidenum">
              <a:rPr lang="en-GB" smtClean="0"/>
              <a:t>15</a:t>
            </a:fld>
            <a:endParaRPr lang="en-GB"/>
          </a:p>
        </p:txBody>
      </p:sp>
    </p:spTree>
    <p:extLst>
      <p:ext uri="{BB962C8B-B14F-4D97-AF65-F5344CB8AC3E}">
        <p14:creationId xmlns:p14="http://schemas.microsoft.com/office/powerpoint/2010/main" val="341421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feelings confirm that this unit needs some support to improve…..   Powerful negative</a:t>
            </a:r>
            <a:r>
              <a:rPr lang="en-GB" baseline="0" dirty="0" smtClean="0"/>
              <a:t> emotions compared to the Wishaw example…   This unit does not seem to be providing good </a:t>
            </a:r>
            <a:r>
              <a:rPr lang="en-GB" baseline="0" dirty="0" err="1" smtClean="0"/>
              <a:t>realtional</a:t>
            </a:r>
            <a:r>
              <a:rPr lang="en-GB" baseline="0" dirty="0" smtClean="0"/>
              <a:t>, person-centred care, but I also think its intuitive that the care being delivered here will not be as safe and effective as in the first unit, and indeed, some of their clinical outcome data seems to confirm this.</a:t>
            </a:r>
          </a:p>
          <a:p>
            <a:endParaRPr lang="en-GB" baseline="0" dirty="0" smtClean="0"/>
          </a:p>
          <a:p>
            <a:r>
              <a:rPr lang="en-GB" baseline="0" dirty="0" smtClean="0"/>
              <a:t>Listening deeply, making it safe for people to open up about there experience, and thoughtful use of qualitative and quantitative data together to give us a fuller picture.</a:t>
            </a:r>
            <a:endParaRPr lang="en-GB" dirty="0"/>
          </a:p>
        </p:txBody>
      </p:sp>
      <p:sp>
        <p:nvSpPr>
          <p:cNvPr id="4" name="Slide Number Placeholder 3"/>
          <p:cNvSpPr>
            <a:spLocks noGrp="1"/>
          </p:cNvSpPr>
          <p:nvPr>
            <p:ph type="sldNum" sz="quarter" idx="10"/>
          </p:nvPr>
        </p:nvSpPr>
        <p:spPr/>
        <p:txBody>
          <a:bodyPr/>
          <a:lstStyle/>
          <a:p>
            <a:fld id="{3024768C-F36F-4AF5-981E-930EAA317FCB}" type="slidenum">
              <a:rPr lang="en-GB" smtClean="0"/>
              <a:t>16</a:t>
            </a:fld>
            <a:endParaRPr lang="en-GB"/>
          </a:p>
        </p:txBody>
      </p:sp>
    </p:spTree>
    <p:extLst>
      <p:ext uri="{BB962C8B-B14F-4D97-AF65-F5344CB8AC3E}">
        <p14:creationId xmlns:p14="http://schemas.microsoft.com/office/powerpoint/2010/main" val="220352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see that these people are human beings just like us – they aren’t</a:t>
            </a:r>
            <a:r>
              <a:rPr lang="en-GB" baseline="0" dirty="0" smtClean="0"/>
              <a:t> an alien species from Mars or Uranus…</a:t>
            </a:r>
            <a:endParaRPr lang="en-GB" dirty="0"/>
          </a:p>
        </p:txBody>
      </p:sp>
      <p:sp>
        <p:nvSpPr>
          <p:cNvPr id="4" name="Slide Number Placeholder 3"/>
          <p:cNvSpPr>
            <a:spLocks noGrp="1"/>
          </p:cNvSpPr>
          <p:nvPr>
            <p:ph type="sldNum" sz="quarter" idx="10"/>
          </p:nvPr>
        </p:nvSpPr>
        <p:spPr/>
        <p:txBody>
          <a:bodyPr/>
          <a:lstStyle/>
          <a:p>
            <a:fld id="{510EF52F-32A6-40EE-889C-66B808D6C5B0}" type="slidenum">
              <a:rPr lang="en-GB" smtClean="0"/>
              <a:t>5</a:t>
            </a:fld>
            <a:endParaRPr lang="en-GB"/>
          </a:p>
        </p:txBody>
      </p:sp>
    </p:spTree>
    <p:extLst>
      <p:ext uri="{BB962C8B-B14F-4D97-AF65-F5344CB8AC3E}">
        <p14:creationId xmlns:p14="http://schemas.microsoft.com/office/powerpoint/2010/main" val="374939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5BEA9A-2902-4C89-AF40-B13545DE6D22}" type="slidenum">
              <a:rPr lang="en-GB" smtClean="0"/>
              <a:t>6</a:t>
            </a:fld>
            <a:endParaRPr lang="en-GB"/>
          </a:p>
        </p:txBody>
      </p:sp>
    </p:spTree>
    <p:extLst>
      <p:ext uri="{BB962C8B-B14F-4D97-AF65-F5344CB8AC3E}">
        <p14:creationId xmlns:p14="http://schemas.microsoft.com/office/powerpoint/2010/main" val="147778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Same board level data for Lanarkshire</a:t>
            </a:r>
            <a:r>
              <a:rPr lang="en-GB" baseline="0" dirty="0" smtClean="0"/>
              <a:t> </a:t>
            </a:r>
            <a:r>
              <a:rPr lang="en-GB" dirty="0" smtClean="0"/>
              <a:t>plus board level tags in response</a:t>
            </a:r>
            <a:r>
              <a:rPr lang="en-GB" baseline="0" dirty="0" smtClean="0"/>
              <a:t> to the ‘what was good?’ question</a:t>
            </a:r>
            <a:endParaRPr lang="en-GB" dirty="0"/>
          </a:p>
        </p:txBody>
      </p:sp>
      <p:sp>
        <p:nvSpPr>
          <p:cNvPr id="4" name="Slide Number Placeholder 3"/>
          <p:cNvSpPr>
            <a:spLocks noGrp="1"/>
          </p:cNvSpPr>
          <p:nvPr>
            <p:ph type="sldNum" sz="quarter" idx="10"/>
          </p:nvPr>
        </p:nvSpPr>
        <p:spPr/>
        <p:txBody>
          <a:bodyPr/>
          <a:lstStyle/>
          <a:p>
            <a:fld id="{615BEA9A-2902-4C89-AF40-B13545DE6D22}" type="slidenum">
              <a:rPr lang="en-GB" smtClean="0"/>
              <a:t>7</a:t>
            </a:fld>
            <a:endParaRPr lang="en-GB"/>
          </a:p>
        </p:txBody>
      </p:sp>
    </p:spTree>
    <p:extLst>
      <p:ext uri="{BB962C8B-B14F-4D97-AF65-F5344CB8AC3E}">
        <p14:creationId xmlns:p14="http://schemas.microsoft.com/office/powerpoint/2010/main" val="333640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But board level data, whilst useful</a:t>
            </a:r>
            <a:r>
              <a:rPr lang="en-GB" baseline="0" dirty="0" smtClean="0"/>
              <a:t> for a general overview, doesn’t really let you know </a:t>
            </a:r>
            <a:r>
              <a:rPr lang="en-GB" u="sng" baseline="0" dirty="0" smtClean="0"/>
              <a:t>where</a:t>
            </a:r>
            <a:r>
              <a:rPr lang="en-GB" baseline="0" dirty="0" smtClean="0"/>
              <a:t> things are good bad or indifferent.  Using PO data in this way provides us with a laser guided approach to identifying improvement opportunities as well as celebrating success.</a:t>
            </a:r>
          </a:p>
          <a:p>
            <a:r>
              <a:rPr lang="en-GB" baseline="0" dirty="0" smtClean="0"/>
              <a:t>When we get down to service or team level we think the g chart is more useful.  This shows the number of positive stories between each negative story. </a:t>
            </a:r>
            <a:r>
              <a:rPr lang="en-GB" b="1" baseline="0" dirty="0" smtClean="0"/>
              <a:t>This unit is getting up to 20 positive stories between each negative story </a:t>
            </a:r>
            <a:r>
              <a:rPr lang="en-GB" baseline="0" dirty="0" smtClean="0"/>
              <a:t>(important to note for comparison with second unit)</a:t>
            </a:r>
            <a:endParaRPr lang="en-GB" dirty="0"/>
          </a:p>
        </p:txBody>
      </p:sp>
      <p:sp>
        <p:nvSpPr>
          <p:cNvPr id="4" name="Slide Number Placeholder 3"/>
          <p:cNvSpPr>
            <a:spLocks noGrp="1"/>
          </p:cNvSpPr>
          <p:nvPr>
            <p:ph type="sldNum" sz="quarter" idx="10"/>
          </p:nvPr>
        </p:nvSpPr>
        <p:spPr/>
        <p:txBody>
          <a:bodyPr/>
          <a:lstStyle/>
          <a:p>
            <a:fld id="{615BEA9A-2902-4C89-AF40-B13545DE6D22}" type="slidenum">
              <a:rPr lang="en-GB" smtClean="0"/>
              <a:t>9</a:t>
            </a:fld>
            <a:endParaRPr lang="en-GB"/>
          </a:p>
        </p:txBody>
      </p:sp>
    </p:spTree>
    <p:extLst>
      <p:ext uri="{BB962C8B-B14F-4D97-AF65-F5344CB8AC3E}">
        <p14:creationId xmlns:p14="http://schemas.microsoft.com/office/powerpoint/2010/main" val="408416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Add in the tag cloud for ‘good’ stuff. Strong ‘midwife’ theme</a:t>
            </a:r>
            <a:r>
              <a:rPr lang="en-GB" baseline="0" dirty="0" smtClean="0"/>
              <a:t> and lots of positive relational tags.</a:t>
            </a:r>
            <a:endParaRPr lang="en-GB" dirty="0"/>
          </a:p>
        </p:txBody>
      </p:sp>
      <p:sp>
        <p:nvSpPr>
          <p:cNvPr id="4" name="Slide Number Placeholder 3"/>
          <p:cNvSpPr>
            <a:spLocks noGrp="1"/>
          </p:cNvSpPr>
          <p:nvPr>
            <p:ph type="sldNum" sz="quarter" idx="10"/>
          </p:nvPr>
        </p:nvSpPr>
        <p:spPr/>
        <p:txBody>
          <a:bodyPr/>
          <a:lstStyle/>
          <a:p>
            <a:fld id="{3024768C-F36F-4AF5-981E-930EAA317FCB}" type="slidenum">
              <a:rPr lang="en-GB" smtClean="0"/>
              <a:t>10</a:t>
            </a:fld>
            <a:endParaRPr lang="en-GB"/>
          </a:p>
        </p:txBody>
      </p:sp>
    </p:spTree>
    <p:extLst>
      <p:ext uri="{BB962C8B-B14F-4D97-AF65-F5344CB8AC3E}">
        <p14:creationId xmlns:p14="http://schemas.microsoft.com/office/powerpoint/2010/main" val="2351444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Here’s “What could be improved?” about the same service.  Some good suggestions for the team to reflect on:</a:t>
            </a:r>
            <a:r>
              <a:rPr lang="en-GB" baseline="0" dirty="0" smtClean="0"/>
              <a:t> ‘class times’ ‘aftercare’</a:t>
            </a:r>
            <a:endParaRPr lang="en-GB" dirty="0" smtClean="0"/>
          </a:p>
          <a:p>
            <a:endParaRPr lang="en-GB" dirty="0" smtClean="0"/>
          </a:p>
          <a:p>
            <a:r>
              <a:rPr lang="en-GB" dirty="0" smtClean="0"/>
              <a:t>How critical</a:t>
            </a:r>
            <a:r>
              <a:rPr lang="en-GB" baseline="0" dirty="0" smtClean="0"/>
              <a:t> are these improvements? How urgent?  The “feelings” will help us to discern…….</a:t>
            </a:r>
            <a:endParaRPr lang="en-GB" dirty="0"/>
          </a:p>
        </p:txBody>
      </p:sp>
      <p:sp>
        <p:nvSpPr>
          <p:cNvPr id="4" name="Slide Number Placeholder 3"/>
          <p:cNvSpPr>
            <a:spLocks noGrp="1"/>
          </p:cNvSpPr>
          <p:nvPr>
            <p:ph type="sldNum" sz="quarter" idx="10"/>
          </p:nvPr>
        </p:nvSpPr>
        <p:spPr/>
        <p:txBody>
          <a:bodyPr/>
          <a:lstStyle/>
          <a:p>
            <a:fld id="{3024768C-F36F-4AF5-981E-930EAA317FCB}" type="slidenum">
              <a:rPr lang="en-GB" smtClean="0"/>
              <a:t>11</a:t>
            </a:fld>
            <a:endParaRPr lang="en-GB"/>
          </a:p>
        </p:txBody>
      </p:sp>
    </p:spTree>
    <p:extLst>
      <p:ext uri="{BB962C8B-B14F-4D97-AF65-F5344CB8AC3E}">
        <p14:creationId xmlns:p14="http://schemas.microsoft.com/office/powerpoint/2010/main" val="303350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aseline="0" dirty="0" smtClean="0"/>
              <a:t>Pretty damn good.  Only one negative term.</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3024768C-F36F-4AF5-981E-930EAA317FCB}" type="slidenum">
              <a:rPr lang="en-GB" smtClean="0"/>
              <a:t>12</a:t>
            </a:fld>
            <a:endParaRPr lang="en-GB"/>
          </a:p>
        </p:txBody>
      </p:sp>
    </p:spTree>
    <p:extLst>
      <p:ext uri="{BB962C8B-B14F-4D97-AF65-F5344CB8AC3E}">
        <p14:creationId xmlns:p14="http://schemas.microsoft.com/office/powerpoint/2010/main" val="360333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Another similar maternity</a:t>
            </a:r>
            <a:r>
              <a:rPr lang="en-GB" baseline="0" dirty="0" smtClean="0"/>
              <a:t> service in board Z for comparison. Just to show that this data can reveal variation between similar services.</a:t>
            </a:r>
          </a:p>
          <a:p>
            <a:r>
              <a:rPr lang="en-GB" baseline="0" dirty="0" smtClean="0"/>
              <a:t> </a:t>
            </a:r>
            <a:r>
              <a:rPr lang="en-GB" b="1" baseline="0" dirty="0" smtClean="0"/>
              <a:t>Important</a:t>
            </a:r>
            <a:r>
              <a:rPr lang="en-GB" baseline="0" dirty="0" smtClean="0"/>
              <a:t>: the software has automatically reduced the scale on the vertical axis.  The upper limit on Wishaw axis was 25, but this one is 6.  So the spikes are much lower and there are lots of zeroes which indicates not so many runs of consecutive positive stories. </a:t>
            </a:r>
            <a:r>
              <a:rPr lang="en-GB" b="1" baseline="0" dirty="0" smtClean="0"/>
              <a:t>This unit has never gone more than 5 positive stories between negative stories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3024768C-F36F-4AF5-981E-930EAA317FCB}" type="slidenum">
              <a:rPr lang="en-GB" smtClean="0"/>
              <a:t>13</a:t>
            </a:fld>
            <a:endParaRPr lang="en-GB"/>
          </a:p>
        </p:txBody>
      </p:sp>
    </p:spTree>
    <p:extLst>
      <p:ext uri="{BB962C8B-B14F-4D97-AF65-F5344CB8AC3E}">
        <p14:creationId xmlns:p14="http://schemas.microsoft.com/office/powerpoint/2010/main" val="11223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5CD843-C4C2-4930-8D73-A7A47F7E5505}"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83870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CD843-C4C2-4930-8D73-A7A47F7E5505}"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175800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CD843-C4C2-4930-8D73-A7A47F7E5505}"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219533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5CD843-C4C2-4930-8D73-A7A47F7E5505}"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326807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CD843-C4C2-4930-8D73-A7A47F7E5505}"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366594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5CD843-C4C2-4930-8D73-A7A47F7E5505}"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152198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5CD843-C4C2-4930-8D73-A7A47F7E5505}" type="datetimeFigureOut">
              <a:rPr lang="en-GB" smtClean="0"/>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374215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5CD843-C4C2-4930-8D73-A7A47F7E5505}" type="datetimeFigureOut">
              <a:rPr lang="en-GB" smtClean="0"/>
              <a:t>25/10/2016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147349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CD843-C4C2-4930-8D73-A7A47F7E5505}" type="datetimeFigureOut">
              <a:rPr lang="en-GB" smtClean="0"/>
              <a:t>25/10/2016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120610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D843-C4C2-4930-8D73-A7A47F7E5505}"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2954942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CD843-C4C2-4930-8D73-A7A47F7E5505}"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A406F4-D70E-4D4E-B7B8-F9467ABAB6C2}" type="slidenum">
              <a:rPr lang="en-GB" smtClean="0"/>
              <a:t>‹#›</a:t>
            </a:fld>
            <a:endParaRPr lang="en-GB"/>
          </a:p>
        </p:txBody>
      </p:sp>
    </p:spTree>
    <p:extLst>
      <p:ext uri="{BB962C8B-B14F-4D97-AF65-F5344CB8AC3E}">
        <p14:creationId xmlns:p14="http://schemas.microsoft.com/office/powerpoint/2010/main" val="4439082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CD843-C4C2-4930-8D73-A7A47F7E5505}" type="datetimeFigureOut">
              <a:rPr lang="en-GB" smtClean="0"/>
              <a:t>25/10/2016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406F4-D70E-4D4E-B7B8-F9467ABAB6C2}" type="slidenum">
              <a:rPr lang="en-GB" smtClean="0"/>
              <a:t>‹#›</a:t>
            </a:fld>
            <a:endParaRPr lang="en-GB"/>
          </a:p>
        </p:txBody>
      </p:sp>
    </p:spTree>
    <p:extLst>
      <p:ext uri="{BB962C8B-B14F-4D97-AF65-F5344CB8AC3E}">
        <p14:creationId xmlns:p14="http://schemas.microsoft.com/office/powerpoint/2010/main" val="494540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google.co.uk/url?sa=i&amp;rct=j&amp;q=&amp;esrc=s&amp;source=images&amp;cd=&amp;cad=rja&amp;uact=8&amp;ved=0ahUKEwjp6Yj09NzOAhVnCMAKHS23BNAQjRwIBw&amp;url=http://hashinteractive.com/curious-till-day-die/&amp;bvm=bv.130731782,d.ZGg&amp;psig=AFQjCNF7zFoMhfLsHyw9X14BbFNbsVSCxQ&amp;ust=1472226103701628"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7392" y="692696"/>
            <a:ext cx="9144000" cy="5002750"/>
          </a:xfrm>
          <a:prstGeom prst="rect">
            <a:avLst/>
          </a:prstGeom>
        </p:spPr>
      </p:pic>
    </p:spTree>
    <p:extLst>
      <p:ext uri="{BB962C8B-B14F-4D97-AF65-F5344CB8AC3E}">
        <p14:creationId xmlns:p14="http://schemas.microsoft.com/office/powerpoint/2010/main" val="3254731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4"/>
          <a:stretch/>
        </p:blipFill>
        <p:spPr bwMode="auto">
          <a:xfrm>
            <a:off x="107508" y="1050027"/>
            <a:ext cx="8928992" cy="575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5" y="0"/>
            <a:ext cx="7827006" cy="584775"/>
          </a:xfrm>
          <a:prstGeom prst="rect">
            <a:avLst/>
          </a:prstGeom>
          <a:noFill/>
        </p:spPr>
        <p:txBody>
          <a:bodyPr wrap="square" rtlCol="0">
            <a:spAutoFit/>
          </a:bodyPr>
          <a:lstStyle/>
          <a:p>
            <a:pPr algn="ctr"/>
            <a:r>
              <a:rPr lang="en-GB" sz="3200" b="1" dirty="0" smtClean="0">
                <a:solidFill>
                  <a:srgbClr val="00B0F0"/>
                </a:solidFill>
              </a:rPr>
              <a:t>Wishaw </a:t>
            </a:r>
            <a:r>
              <a:rPr lang="en-GB" sz="3200" b="1" dirty="0">
                <a:solidFill>
                  <a:srgbClr val="00B0F0"/>
                </a:solidFill>
              </a:rPr>
              <a:t>m</a:t>
            </a:r>
            <a:r>
              <a:rPr lang="en-GB" sz="3200" b="1" dirty="0" smtClean="0">
                <a:solidFill>
                  <a:srgbClr val="00B0F0"/>
                </a:solidFill>
              </a:rPr>
              <a:t>aternity </a:t>
            </a:r>
            <a:r>
              <a:rPr lang="en-GB" sz="3200" b="1" dirty="0" smtClean="0">
                <a:solidFill>
                  <a:srgbClr val="00B0F0"/>
                </a:solidFill>
              </a:rPr>
              <a:t>: what’s good?</a:t>
            </a:r>
            <a:endParaRPr lang="en-GB" sz="3200" b="1" dirty="0">
              <a:solidFill>
                <a:srgbClr val="00B0F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986" y="764704"/>
            <a:ext cx="6596014" cy="3637030"/>
          </a:xfrm>
          <a:prstGeom prst="rect">
            <a:avLst/>
          </a:prstGeom>
        </p:spPr>
      </p:pic>
    </p:spTree>
    <p:extLst>
      <p:ext uri="{BB962C8B-B14F-4D97-AF65-F5344CB8AC3E}">
        <p14:creationId xmlns:p14="http://schemas.microsoft.com/office/powerpoint/2010/main" val="189804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4"/>
          <a:stretch/>
        </p:blipFill>
        <p:spPr bwMode="auto">
          <a:xfrm>
            <a:off x="107508" y="1050027"/>
            <a:ext cx="8928992" cy="575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03665"/>
            <a:ext cx="9144000" cy="584775"/>
          </a:xfrm>
          <a:prstGeom prst="rect">
            <a:avLst/>
          </a:prstGeom>
          <a:noFill/>
        </p:spPr>
        <p:txBody>
          <a:bodyPr wrap="square" rtlCol="0">
            <a:spAutoFit/>
          </a:bodyPr>
          <a:lstStyle/>
          <a:p>
            <a:pPr algn="ctr"/>
            <a:r>
              <a:rPr lang="en-GB" sz="3200" b="1" dirty="0" smtClean="0">
                <a:solidFill>
                  <a:srgbClr val="00B0F0"/>
                </a:solidFill>
              </a:rPr>
              <a:t>Wishaw </a:t>
            </a:r>
            <a:r>
              <a:rPr lang="en-GB" sz="3200" b="1" dirty="0" smtClean="0">
                <a:solidFill>
                  <a:srgbClr val="00B0F0"/>
                </a:solidFill>
              </a:rPr>
              <a:t>m</a:t>
            </a:r>
            <a:r>
              <a:rPr lang="en-GB" sz="3200" b="1" dirty="0" smtClean="0">
                <a:solidFill>
                  <a:srgbClr val="00B0F0"/>
                </a:solidFill>
              </a:rPr>
              <a:t>aternity</a:t>
            </a:r>
            <a:r>
              <a:rPr lang="en-GB" sz="3200" b="1" dirty="0" smtClean="0">
                <a:solidFill>
                  <a:srgbClr val="00B0F0"/>
                </a:solidFill>
              </a:rPr>
              <a:t>: what could be improved?</a:t>
            </a:r>
            <a:endParaRPr lang="en-GB" sz="3200" b="1" dirty="0">
              <a:solidFill>
                <a:srgbClr val="00B0F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1087766"/>
            <a:ext cx="6516216" cy="3336830"/>
          </a:xfrm>
          <a:prstGeom prst="rect">
            <a:avLst/>
          </a:prstGeom>
        </p:spPr>
      </p:pic>
    </p:spTree>
    <p:extLst>
      <p:ext uri="{BB962C8B-B14F-4D97-AF65-F5344CB8AC3E}">
        <p14:creationId xmlns:p14="http://schemas.microsoft.com/office/powerpoint/2010/main" val="66644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4"/>
          <a:stretch/>
        </p:blipFill>
        <p:spPr bwMode="auto">
          <a:xfrm>
            <a:off x="107508" y="1050027"/>
            <a:ext cx="8928992" cy="575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 y="103665"/>
            <a:ext cx="9115400" cy="584775"/>
          </a:xfrm>
          <a:prstGeom prst="rect">
            <a:avLst/>
          </a:prstGeom>
          <a:noFill/>
        </p:spPr>
        <p:txBody>
          <a:bodyPr wrap="square" rtlCol="0">
            <a:spAutoFit/>
          </a:bodyPr>
          <a:lstStyle/>
          <a:p>
            <a:pPr algn="ctr"/>
            <a:r>
              <a:rPr lang="en-GB" sz="3200" b="1" dirty="0" smtClean="0">
                <a:solidFill>
                  <a:srgbClr val="00B0F0"/>
                </a:solidFill>
              </a:rPr>
              <a:t>Lanarkshire </a:t>
            </a:r>
            <a:r>
              <a:rPr lang="en-GB" sz="3200" b="1" dirty="0" smtClean="0">
                <a:solidFill>
                  <a:srgbClr val="00B0F0"/>
                </a:solidFill>
              </a:rPr>
              <a:t>maternity</a:t>
            </a:r>
            <a:r>
              <a:rPr lang="en-GB" sz="3200" b="1" dirty="0" smtClean="0">
                <a:solidFill>
                  <a:srgbClr val="00B0F0"/>
                </a:solidFill>
              </a:rPr>
              <a:t>: how are people feeling?</a:t>
            </a:r>
            <a:endParaRPr lang="en-GB" sz="3200" b="1" dirty="0">
              <a:solidFill>
                <a:srgbClr val="00B0F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4336" y="836712"/>
            <a:ext cx="6012160" cy="3355439"/>
          </a:xfrm>
          <a:prstGeom prst="rect">
            <a:avLst/>
          </a:prstGeom>
        </p:spPr>
      </p:pic>
    </p:spTree>
    <p:extLst>
      <p:ext uri="{BB962C8B-B14F-4D97-AF65-F5344CB8AC3E}">
        <p14:creationId xmlns:p14="http://schemas.microsoft.com/office/powerpoint/2010/main" val="3211884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5" y="0"/>
            <a:ext cx="7827006" cy="584775"/>
          </a:xfrm>
          <a:prstGeom prst="rect">
            <a:avLst/>
          </a:prstGeom>
          <a:noFill/>
        </p:spPr>
        <p:txBody>
          <a:bodyPr wrap="square" rtlCol="0">
            <a:spAutoFit/>
          </a:bodyPr>
          <a:lstStyle/>
          <a:p>
            <a:pPr algn="ctr"/>
            <a:r>
              <a:rPr lang="en-GB" sz="3200" b="1" dirty="0" smtClean="0">
                <a:solidFill>
                  <a:srgbClr val="00B0F0"/>
                </a:solidFill>
              </a:rPr>
              <a:t>Mat. </a:t>
            </a:r>
            <a:r>
              <a:rPr lang="en-GB" sz="3200" b="1" dirty="0" smtClean="0">
                <a:solidFill>
                  <a:srgbClr val="00B0F0"/>
                </a:solidFill>
              </a:rPr>
              <a:t>unit </a:t>
            </a:r>
            <a:r>
              <a:rPr lang="en-GB" sz="3200" b="1" dirty="0" smtClean="0">
                <a:solidFill>
                  <a:srgbClr val="00B0F0"/>
                </a:solidFill>
              </a:rPr>
              <a:t>2: no. of consecutive  +</a:t>
            </a:r>
            <a:r>
              <a:rPr lang="en-GB" sz="3200" b="1" dirty="0" err="1" smtClean="0">
                <a:solidFill>
                  <a:srgbClr val="00B0F0"/>
                </a:solidFill>
              </a:rPr>
              <a:t>ve</a:t>
            </a:r>
            <a:r>
              <a:rPr lang="en-GB" sz="3200" b="1" dirty="0" smtClean="0">
                <a:solidFill>
                  <a:srgbClr val="00B0F0"/>
                </a:solidFill>
              </a:rPr>
              <a:t> stories</a:t>
            </a:r>
            <a:endParaRPr lang="en-GB" sz="3200" b="1" dirty="0">
              <a:solidFill>
                <a:srgbClr val="00B0F0"/>
              </a:solidFill>
            </a:endParaRPr>
          </a:p>
        </p:txBody>
      </p:sp>
      <p:pic>
        <p:nvPicPr>
          <p:cNvPr id="1026" name="Picture 2" descr="C:\Users\u210297\AppData\Local\Microsoft\Windows\Temporary Internet Files\Content.Outlook\BPXV49D6\G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00" y="764704"/>
            <a:ext cx="8753787" cy="53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8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210297\AppData\Local\Microsoft\Windows\Temporary Internet Files\Content.Outlook\BPXV49D6\G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62" y="1244316"/>
            <a:ext cx="8753787" cy="5347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5" y="0"/>
            <a:ext cx="7827006" cy="584775"/>
          </a:xfrm>
          <a:prstGeom prst="rect">
            <a:avLst/>
          </a:prstGeom>
          <a:noFill/>
        </p:spPr>
        <p:txBody>
          <a:bodyPr wrap="square" rtlCol="0">
            <a:spAutoFit/>
          </a:bodyPr>
          <a:lstStyle/>
          <a:p>
            <a:pPr algn="ctr"/>
            <a:r>
              <a:rPr lang="en-GB" sz="3200" b="1" dirty="0" smtClean="0">
                <a:solidFill>
                  <a:srgbClr val="00B0F0"/>
                </a:solidFill>
              </a:rPr>
              <a:t>Mat. </a:t>
            </a:r>
            <a:r>
              <a:rPr lang="en-GB" sz="3200" b="1" dirty="0" smtClean="0">
                <a:solidFill>
                  <a:srgbClr val="00B0F0"/>
                </a:solidFill>
              </a:rPr>
              <a:t>unit </a:t>
            </a:r>
            <a:r>
              <a:rPr lang="en-GB" sz="3200" b="1" dirty="0" smtClean="0">
                <a:solidFill>
                  <a:srgbClr val="00B0F0"/>
                </a:solidFill>
              </a:rPr>
              <a:t>2: What’s good?</a:t>
            </a:r>
            <a:endParaRPr lang="en-GB" sz="3200" b="1" dirty="0">
              <a:solidFill>
                <a:srgbClr val="00B0F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059" y="1124744"/>
            <a:ext cx="6912768" cy="3312985"/>
          </a:xfrm>
          <a:prstGeom prst="rect">
            <a:avLst/>
          </a:prstGeom>
        </p:spPr>
      </p:pic>
    </p:spTree>
    <p:extLst>
      <p:ext uri="{BB962C8B-B14F-4D97-AF65-F5344CB8AC3E}">
        <p14:creationId xmlns:p14="http://schemas.microsoft.com/office/powerpoint/2010/main" val="20634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210297\AppData\Local\Microsoft\Windows\Temporary Internet Files\Content.Outlook\BPXV49D6\G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5" y="1340768"/>
            <a:ext cx="8753787" cy="5347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94" y="70064"/>
            <a:ext cx="9144000" cy="553998"/>
          </a:xfrm>
          <a:prstGeom prst="rect">
            <a:avLst/>
          </a:prstGeom>
          <a:noFill/>
        </p:spPr>
        <p:txBody>
          <a:bodyPr wrap="square" rtlCol="0">
            <a:spAutoFit/>
          </a:bodyPr>
          <a:lstStyle/>
          <a:p>
            <a:pPr algn="ctr"/>
            <a:r>
              <a:rPr lang="en-GB" sz="3000" b="1" dirty="0" smtClean="0">
                <a:solidFill>
                  <a:srgbClr val="00B0F0"/>
                </a:solidFill>
              </a:rPr>
              <a:t>Mat. </a:t>
            </a:r>
            <a:r>
              <a:rPr lang="en-GB" sz="3000" b="1" dirty="0" smtClean="0">
                <a:solidFill>
                  <a:srgbClr val="00B0F0"/>
                </a:solidFill>
              </a:rPr>
              <a:t>unit </a:t>
            </a:r>
            <a:r>
              <a:rPr lang="en-GB" sz="3000" b="1" dirty="0" smtClean="0">
                <a:solidFill>
                  <a:srgbClr val="00B0F0"/>
                </a:solidFill>
              </a:rPr>
              <a:t>2 : What could be improved?</a:t>
            </a:r>
            <a:endParaRPr lang="en-GB" sz="3000" b="1" dirty="0">
              <a:solidFill>
                <a:srgbClr val="00B0F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980728"/>
            <a:ext cx="6804248" cy="3685413"/>
          </a:xfrm>
          <a:prstGeom prst="rect">
            <a:avLst/>
          </a:prstGeom>
        </p:spPr>
      </p:pic>
    </p:spTree>
    <p:extLst>
      <p:ext uri="{BB962C8B-B14F-4D97-AF65-F5344CB8AC3E}">
        <p14:creationId xmlns:p14="http://schemas.microsoft.com/office/powerpoint/2010/main" val="37212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210297\AppData\Local\Microsoft\Windows\Temporary Internet Files\Content.Outlook\BPXV49D6\G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0" y="1196752"/>
            <a:ext cx="8753787" cy="53476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60652"/>
            <a:ext cx="9144000" cy="584775"/>
          </a:xfrm>
          <a:prstGeom prst="rect">
            <a:avLst/>
          </a:prstGeom>
          <a:noFill/>
        </p:spPr>
        <p:txBody>
          <a:bodyPr wrap="square" rtlCol="0">
            <a:spAutoFit/>
          </a:bodyPr>
          <a:lstStyle/>
          <a:p>
            <a:pPr algn="ctr"/>
            <a:r>
              <a:rPr lang="en-GB" sz="3200" b="1" dirty="0" smtClean="0">
                <a:solidFill>
                  <a:srgbClr val="00B0F0"/>
                </a:solidFill>
              </a:rPr>
              <a:t>Mat </a:t>
            </a:r>
            <a:r>
              <a:rPr lang="en-GB" sz="3200" b="1" dirty="0" smtClean="0">
                <a:solidFill>
                  <a:srgbClr val="00B0F0"/>
                </a:solidFill>
              </a:rPr>
              <a:t>unit </a:t>
            </a:r>
            <a:r>
              <a:rPr lang="en-GB" sz="3200" b="1" dirty="0" smtClean="0">
                <a:solidFill>
                  <a:srgbClr val="00B0F0"/>
                </a:solidFill>
              </a:rPr>
              <a:t>2: How are people feeling?</a:t>
            </a:r>
            <a:endParaRPr lang="en-GB" sz="3200" b="1" dirty="0">
              <a:solidFill>
                <a:srgbClr val="00B0F0"/>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9570" y="1160107"/>
            <a:ext cx="6732240" cy="3396978"/>
          </a:xfrm>
          <a:prstGeom prst="rect">
            <a:avLst/>
          </a:prstGeom>
        </p:spPr>
      </p:pic>
    </p:spTree>
    <p:extLst>
      <p:ext uri="{BB962C8B-B14F-4D97-AF65-F5344CB8AC3E}">
        <p14:creationId xmlns:p14="http://schemas.microsoft.com/office/powerpoint/2010/main" val="20821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24" y="476672"/>
            <a:ext cx="9165324" cy="5895208"/>
          </a:xfrm>
        </p:spPr>
      </p:pic>
    </p:spTree>
    <p:extLst>
      <p:ext uri="{BB962C8B-B14F-4D97-AF65-F5344CB8AC3E}">
        <p14:creationId xmlns:p14="http://schemas.microsoft.com/office/powerpoint/2010/main" val="402651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37312"/>
            <a:ext cx="8229600" cy="494928"/>
          </a:xfrm>
        </p:spPr>
        <p:txBody>
          <a:bodyPr/>
          <a:lstStyle/>
          <a:p>
            <a:pPr algn="r"/>
            <a:r>
              <a:rPr lang="en-GB" sz="1600" b="1" dirty="0" smtClean="0"/>
              <a:t>Intelligent Kindness: reforming the culture of healthcare </a:t>
            </a:r>
            <a:r>
              <a:rPr lang="en-GB" sz="1600" dirty="0" smtClean="0"/>
              <a:t>(</a:t>
            </a:r>
            <a:r>
              <a:rPr lang="en-GB" sz="1600" dirty="0" err="1" smtClean="0"/>
              <a:t>Ballat</a:t>
            </a:r>
            <a:r>
              <a:rPr lang="en-GB" sz="1600" dirty="0" smtClean="0"/>
              <a:t> &amp; </a:t>
            </a:r>
            <a:r>
              <a:rPr lang="en-GB" sz="1600" dirty="0" err="1" smtClean="0"/>
              <a:t>Campling</a:t>
            </a:r>
            <a:r>
              <a:rPr lang="en-GB" sz="1600" dirty="0" smtClean="0"/>
              <a:t>)</a:t>
            </a:r>
            <a:endParaRPr lang="en-GB" dirty="0"/>
          </a:p>
        </p:txBody>
      </p:sp>
      <p:pic>
        <p:nvPicPr>
          <p:cNvPr id="1026" name="Picture 2" descr="C:\Users\u210297\AppData\Local\Microsoft\Windows\Temporary Internet Files\Content.IE5\64283KES\F1.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10868"/>
            <a:ext cx="7316652" cy="571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3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206275" y="1328871"/>
            <a:ext cx="4105275" cy="44319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400" b="1" dirty="0">
                <a:ea typeface="ＭＳ Ｐゴシック" pitchFamily="34" charset="-128"/>
              </a:rPr>
              <a:t>Q. </a:t>
            </a:r>
            <a:r>
              <a:rPr lang="en-GB" sz="2400" dirty="0">
                <a:ea typeface="ＭＳ Ｐゴシック" pitchFamily="34" charset="-128"/>
              </a:rPr>
              <a:t>Overall did you feel you were treated with respect and dignity while you were in hospital?</a:t>
            </a:r>
          </a:p>
          <a:p>
            <a:pPr eaLnBrk="1" hangingPunct="1"/>
            <a:endParaRPr lang="en-GB" sz="2400" dirty="0">
              <a:ea typeface="ＭＳ Ｐゴシック" pitchFamily="34" charset="-128"/>
            </a:endParaRPr>
          </a:p>
          <a:p>
            <a:pPr eaLnBrk="1" hangingPunct="1"/>
            <a:r>
              <a:rPr lang="en-GB" sz="2400" b="1" dirty="0">
                <a:ea typeface="ＭＳ Ｐゴシック" pitchFamily="34" charset="-128"/>
              </a:rPr>
              <a:t>A. Yes, always</a:t>
            </a:r>
          </a:p>
          <a:p>
            <a:pPr eaLnBrk="1" hangingPunct="1">
              <a:buFontTx/>
              <a:buAutoNum type="alphaUcPeriod"/>
            </a:pPr>
            <a:endParaRPr lang="en-GB" sz="2400" dirty="0">
              <a:ea typeface="ＭＳ Ｐゴシック" pitchFamily="34" charset="-128"/>
            </a:endParaRPr>
          </a:p>
          <a:p>
            <a:pPr eaLnBrk="1" hangingPunct="1"/>
            <a:r>
              <a:rPr lang="en-GB" sz="2400" b="1" dirty="0">
                <a:ea typeface="ＭＳ Ｐゴシック" pitchFamily="34" charset="-128"/>
              </a:rPr>
              <a:t>Q</a:t>
            </a:r>
            <a:r>
              <a:rPr lang="en-GB" sz="2400" dirty="0">
                <a:ea typeface="ＭＳ Ｐゴシック" pitchFamily="34" charset="-128"/>
              </a:rPr>
              <a:t>. Overall, how do you rate the care you received?</a:t>
            </a:r>
          </a:p>
          <a:p>
            <a:pPr eaLnBrk="1" hangingPunct="1"/>
            <a:endParaRPr lang="en-GB" sz="2400" dirty="0">
              <a:ea typeface="ＭＳ Ｐゴシック" pitchFamily="34" charset="-128"/>
            </a:endParaRPr>
          </a:p>
          <a:p>
            <a:pPr eaLnBrk="1" hangingPunct="1"/>
            <a:r>
              <a:rPr lang="en-GB" sz="2400" b="1" dirty="0">
                <a:ea typeface="ＭＳ Ｐゴシック" pitchFamily="34" charset="-128"/>
              </a:rPr>
              <a:t>A. Excellent</a:t>
            </a:r>
          </a:p>
          <a:p>
            <a:pPr eaLnBrk="1" hangingPunct="1"/>
            <a:endParaRPr lang="en-GB" dirty="0">
              <a:ea typeface="ＭＳ Ｐゴシック" pitchFamily="34" charset="-128"/>
            </a:endParaRPr>
          </a:p>
        </p:txBody>
      </p:sp>
      <p:sp>
        <p:nvSpPr>
          <p:cNvPr id="52227" name="TextBox 4"/>
          <p:cNvSpPr txBox="1">
            <a:spLocks noChangeArrowheads="1"/>
          </p:cNvSpPr>
          <p:nvPr/>
        </p:nvSpPr>
        <p:spPr bwMode="auto">
          <a:xfrm>
            <a:off x="4535488" y="620688"/>
            <a:ext cx="4608512"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200" dirty="0"/>
              <a:t>“The other thing I didn’t raise and I should have done because it does annoy me intensely, the time you have to wait for a bedpan... elderly people can’t wait, if we want a bedpan it’s because we need it now.  I just said to one of them; “</a:t>
            </a:r>
            <a:r>
              <a:rPr lang="en-GB" sz="2200" i="1" dirty="0"/>
              <a:t>I need a bedpan please</a:t>
            </a:r>
            <a:r>
              <a:rPr lang="en-GB" sz="2200" dirty="0"/>
              <a:t>” and it was so long in bringing it out it was too late.   It’s a very embarrassing subject, although they don’t make anything of it, they just say “</a:t>
            </a:r>
            <a:r>
              <a:rPr lang="en-GB" sz="2200" i="1" dirty="0"/>
              <a:t>Oh well, it can’t be helped if you’re not well</a:t>
            </a:r>
            <a:r>
              <a:rPr lang="en-GB" sz="2200" dirty="0"/>
              <a:t>.” And I thought, “</a:t>
            </a:r>
            <a:r>
              <a:rPr lang="en-GB" sz="2200" i="1" dirty="0"/>
              <a:t>Well, if only you’d brought me the bedpan you wouldn’t have to strip the bed and I wouldn’t be so embarrassed</a:t>
            </a:r>
            <a:r>
              <a:rPr lang="en-GB" sz="2200" dirty="0"/>
              <a:t>”.</a:t>
            </a:r>
          </a:p>
        </p:txBody>
      </p:sp>
    </p:spTree>
    <p:extLst>
      <p:ext uri="{BB962C8B-B14F-4D97-AF65-F5344CB8AC3E}">
        <p14:creationId xmlns:p14="http://schemas.microsoft.com/office/powerpoint/2010/main" val="140344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What curious connections will youmake with your students next yea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9" t="38256" r="5588" b="28022"/>
          <a:stretch/>
        </p:blipFill>
        <p:spPr bwMode="auto">
          <a:xfrm>
            <a:off x="1168592" y="4868864"/>
            <a:ext cx="6812789" cy="198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Image result for be curiou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r="3474" b="20186"/>
          <a:stretch>
            <a:fillRect/>
          </a:stretch>
        </p:blipFill>
        <p:spPr bwMode="auto">
          <a:xfrm>
            <a:off x="1" y="173590"/>
            <a:ext cx="9149972" cy="469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549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01" t="14484" r="11762" b="6250"/>
          <a:stretch/>
        </p:blipFill>
        <p:spPr bwMode="auto">
          <a:xfrm>
            <a:off x="-1" y="0"/>
            <a:ext cx="914399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67" t="14394" r="14104" b="6250"/>
          <a:stretch/>
        </p:blipFill>
        <p:spPr bwMode="auto">
          <a:xfrm>
            <a:off x="16206" y="1340768"/>
            <a:ext cx="9173164" cy="548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61" t="14040" r="41907" b="5891"/>
          <a:stretch/>
        </p:blipFill>
        <p:spPr bwMode="auto">
          <a:xfrm>
            <a:off x="971600" y="548680"/>
            <a:ext cx="5624946" cy="58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61" t="15097" r="41785" b="7086"/>
          <a:stretch/>
        </p:blipFill>
        <p:spPr bwMode="auto">
          <a:xfrm>
            <a:off x="1547664" y="332656"/>
            <a:ext cx="5640947" cy="569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892" t="15625" r="44259" b="7790"/>
          <a:stretch/>
        </p:blipFill>
        <p:spPr bwMode="auto">
          <a:xfrm>
            <a:off x="2195736" y="21210"/>
            <a:ext cx="5705341" cy="560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34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3 Patient Opinion questions</a:t>
            </a:r>
            <a:endParaRPr lang="en-GB" dirty="0"/>
          </a:p>
        </p:txBody>
      </p:sp>
      <p:sp>
        <p:nvSpPr>
          <p:cNvPr id="3" name="Content Placeholder 2"/>
          <p:cNvSpPr>
            <a:spLocks noGrp="1"/>
          </p:cNvSpPr>
          <p:nvPr>
            <p:ph idx="1"/>
          </p:nvPr>
        </p:nvSpPr>
        <p:spPr/>
        <p:txBody>
          <a:bodyPr/>
          <a:lstStyle/>
          <a:p>
            <a:r>
              <a:rPr lang="en-GB" dirty="0" smtClean="0">
                <a:solidFill>
                  <a:schemeClr val="tx2"/>
                </a:solidFill>
              </a:rPr>
              <a:t>What was good?</a:t>
            </a:r>
          </a:p>
          <a:p>
            <a:r>
              <a:rPr lang="en-GB" dirty="0" smtClean="0">
                <a:solidFill>
                  <a:schemeClr val="tx2"/>
                </a:solidFill>
              </a:rPr>
              <a:t>What could be improved?</a:t>
            </a:r>
          </a:p>
          <a:p>
            <a:r>
              <a:rPr lang="en-GB" dirty="0" smtClean="0">
                <a:solidFill>
                  <a:schemeClr val="tx2"/>
                </a:solidFill>
              </a:rPr>
              <a:t>How did you feel?</a:t>
            </a:r>
            <a:endParaRPr lang="en-GB"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6" y="3900551"/>
            <a:ext cx="1685925" cy="1990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4005066"/>
            <a:ext cx="2036223" cy="1781695"/>
          </a:xfrm>
          <a:prstGeom prst="rect">
            <a:avLst/>
          </a:prstGeom>
        </p:spPr>
      </p:pic>
    </p:spTree>
    <p:extLst>
      <p:ext uri="{BB962C8B-B14F-4D97-AF65-F5344CB8AC3E}">
        <p14:creationId xmlns:p14="http://schemas.microsoft.com/office/powerpoint/2010/main" val="3951583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80" y="756352"/>
            <a:ext cx="8424936" cy="421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19674" y="175846"/>
            <a:ext cx="6408712" cy="369332"/>
          </a:xfrm>
          <a:prstGeom prst="rect">
            <a:avLst/>
          </a:prstGeom>
          <a:noFill/>
        </p:spPr>
        <p:txBody>
          <a:bodyPr wrap="square" rtlCol="0">
            <a:spAutoFit/>
          </a:bodyPr>
          <a:lstStyle/>
          <a:p>
            <a:pPr algn="ctr"/>
            <a:r>
              <a:rPr lang="en-GB" b="1" dirty="0" smtClean="0">
                <a:solidFill>
                  <a:schemeClr val="tx2"/>
                </a:solidFill>
                <a:latin typeface="Arial Black" pitchFamily="34" charset="0"/>
              </a:rPr>
              <a:t>NHS Lanarkshire June 2016: what’s good?</a:t>
            </a:r>
            <a:endParaRPr lang="en-GB" b="1" dirty="0">
              <a:solidFill>
                <a:schemeClr val="tx2"/>
              </a:solidFill>
              <a:latin typeface="Arial Black"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846" y="3131675"/>
            <a:ext cx="7884368" cy="3672015"/>
          </a:xfrm>
          <a:prstGeom prst="rect">
            <a:avLst/>
          </a:prstGeom>
        </p:spPr>
      </p:pic>
    </p:spTree>
    <p:extLst>
      <p:ext uri="{BB962C8B-B14F-4D97-AF65-F5344CB8AC3E}">
        <p14:creationId xmlns:p14="http://schemas.microsoft.com/office/powerpoint/2010/main" val="41278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80" y="773093"/>
            <a:ext cx="8424936" cy="421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8" y="91571"/>
            <a:ext cx="7488832" cy="369332"/>
          </a:xfrm>
          <a:prstGeom prst="rect">
            <a:avLst/>
          </a:prstGeom>
          <a:noFill/>
        </p:spPr>
        <p:txBody>
          <a:bodyPr wrap="square" rtlCol="0">
            <a:spAutoFit/>
          </a:bodyPr>
          <a:lstStyle/>
          <a:p>
            <a:pPr algn="ctr"/>
            <a:r>
              <a:rPr lang="en-GB" b="1" dirty="0" smtClean="0">
                <a:solidFill>
                  <a:schemeClr val="tx2"/>
                </a:solidFill>
                <a:latin typeface="Arial Black" pitchFamily="34" charset="0"/>
              </a:rPr>
              <a:t>NHS  </a:t>
            </a:r>
            <a:r>
              <a:rPr lang="en-GB" b="1" dirty="0" err="1" smtClean="0">
                <a:solidFill>
                  <a:schemeClr val="tx2"/>
                </a:solidFill>
                <a:latin typeface="Arial Black" pitchFamily="34" charset="0"/>
              </a:rPr>
              <a:t>Lanarks</a:t>
            </a:r>
            <a:r>
              <a:rPr lang="en-GB" b="1" dirty="0" smtClean="0">
                <a:solidFill>
                  <a:schemeClr val="tx2"/>
                </a:solidFill>
                <a:latin typeface="Arial Black" pitchFamily="34" charset="0"/>
              </a:rPr>
              <a:t> June 2016: what’s could be improved?</a:t>
            </a:r>
            <a:endParaRPr lang="en-GB" b="1" dirty="0">
              <a:solidFill>
                <a:schemeClr val="tx2"/>
              </a:solidFill>
              <a:latin typeface="Arial Black"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52" y="3090804"/>
            <a:ext cx="7056276" cy="3787231"/>
          </a:xfrm>
          <a:prstGeom prst="rect">
            <a:avLst/>
          </a:prstGeom>
        </p:spPr>
      </p:pic>
    </p:spTree>
    <p:extLst>
      <p:ext uri="{BB962C8B-B14F-4D97-AF65-F5344CB8AC3E}">
        <p14:creationId xmlns:p14="http://schemas.microsoft.com/office/powerpoint/2010/main" val="2484540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7" y="274638"/>
            <a:ext cx="8895736" cy="1143000"/>
          </a:xfrm>
        </p:spPr>
        <p:txBody>
          <a:bodyPr>
            <a:normAutofit fontScale="90000"/>
          </a:bodyPr>
          <a:lstStyle/>
          <a:p>
            <a:r>
              <a:rPr lang="en-GB" sz="3600" b="1" dirty="0" smtClean="0">
                <a:solidFill>
                  <a:srgbClr val="00B0F0"/>
                </a:solidFill>
              </a:rPr>
              <a:t>Wishaw Maternity: no. of consecutive +</a:t>
            </a:r>
            <a:r>
              <a:rPr lang="en-GB" sz="3600" b="1" dirty="0" err="1" smtClean="0">
                <a:solidFill>
                  <a:srgbClr val="00B0F0"/>
                </a:solidFill>
              </a:rPr>
              <a:t>ve</a:t>
            </a:r>
            <a:r>
              <a:rPr lang="en-GB" sz="3600" b="1" dirty="0" smtClean="0">
                <a:solidFill>
                  <a:srgbClr val="00B0F0"/>
                </a:solidFill>
              </a:rPr>
              <a:t> stories</a:t>
            </a:r>
            <a:r>
              <a:rPr lang="en-GB" b="1" dirty="0">
                <a:solidFill>
                  <a:srgbClr val="00B0F0"/>
                </a:solidFill>
              </a:rPr>
              <a:t/>
            </a:r>
            <a:br>
              <a:rPr lang="en-GB" b="1" dirty="0">
                <a:solidFill>
                  <a:srgbClr val="00B0F0"/>
                </a:solidFill>
              </a:rPr>
            </a:b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4"/>
          <a:stretch/>
        </p:blipFill>
        <p:spPr bwMode="auto">
          <a:xfrm>
            <a:off x="107508" y="1050027"/>
            <a:ext cx="8928992" cy="575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28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843</Words>
  <Application>Microsoft Macintosh PowerPoint</Application>
  <PresentationFormat>On-screen Show (4:3)</PresentationFormat>
  <Paragraphs>53</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ＭＳ Ｐゴシック</vt:lpstr>
      <vt:lpstr>Office Theme</vt:lpstr>
      <vt:lpstr>PowerPoint Presentation</vt:lpstr>
      <vt:lpstr>Intelligent Kindness: reforming the culture of healthcare (Ballat &amp; Campling)</vt:lpstr>
      <vt:lpstr>PowerPoint Presentation</vt:lpstr>
      <vt:lpstr>PowerPoint Presentation</vt:lpstr>
      <vt:lpstr>PowerPoint Presentation</vt:lpstr>
      <vt:lpstr>The 3 Patient Opinion questions</vt:lpstr>
      <vt:lpstr>PowerPoint Presentation</vt:lpstr>
      <vt:lpstr>PowerPoint Presentation</vt:lpstr>
      <vt:lpstr>Wishaw Maternity: no. of consecutive +ve stories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dc:creator>
  <cp:lastModifiedBy>Linda Maher</cp:lastModifiedBy>
  <cp:revision>3</cp:revision>
  <dcterms:created xsi:type="dcterms:W3CDTF">2016-10-25T08:00:10Z</dcterms:created>
  <dcterms:modified xsi:type="dcterms:W3CDTF">2016-10-25T11:02:47Z</dcterms:modified>
</cp:coreProperties>
</file>