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9"/>
  </p:notesMasterIdLst>
  <p:sldIdLst>
    <p:sldId id="260" r:id="rId4"/>
    <p:sldId id="257" r:id="rId5"/>
    <p:sldId id="272" r:id="rId6"/>
    <p:sldId id="266" r:id="rId7"/>
    <p:sldId id="269" r:id="rId8"/>
    <p:sldId id="271" r:id="rId9"/>
    <p:sldId id="258" r:id="rId10"/>
    <p:sldId id="259" r:id="rId11"/>
    <p:sldId id="262" r:id="rId12"/>
    <p:sldId id="263" r:id="rId13"/>
    <p:sldId id="264" r:id="rId14"/>
    <p:sldId id="261" r:id="rId15"/>
    <p:sldId id="273" r:id="rId16"/>
    <p:sldId id="268"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7F7F7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69362" autoAdjust="0"/>
  </p:normalViewPr>
  <p:slideViewPr>
    <p:cSldViewPr snapToGrid="0">
      <p:cViewPr varScale="1">
        <p:scale>
          <a:sx n="53" d="100"/>
          <a:sy n="53" d="100"/>
        </p:scale>
        <p:origin x="6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5F36E-652E-4D0F-9F90-6423F97924D6}" type="datetimeFigureOut">
              <a:rPr lang="en-GB" smtClean="0"/>
              <a:t>13/02/2018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EB721-BEDD-42F3-9602-F513141C467B}" type="slidenum">
              <a:rPr lang="en-GB" smtClean="0"/>
              <a:t>‹#›</a:t>
            </a:fld>
            <a:endParaRPr lang="en-GB"/>
          </a:p>
        </p:txBody>
      </p:sp>
    </p:spTree>
    <p:extLst>
      <p:ext uri="{BB962C8B-B14F-4D97-AF65-F5344CB8AC3E}">
        <p14:creationId xmlns:p14="http://schemas.microsoft.com/office/powerpoint/2010/main" val="177196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log.deming.org/2015/08/myth-if-you-cant-measure-it-you-cant-manage-it/"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blog.deming.org/2013/08/unknown-and-unknowable-data/" TargetMode="External"/><Relationship Id="rId4" Type="http://schemas.openxmlformats.org/officeDocument/2006/relationships/hyperlink" Target="http://management.curiouscatblog.net/2010/08/04/how-to-manage-what-you-cant-measur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4EB721-BEDD-42F3-9602-F513141C467B}" type="slidenum">
              <a:rPr lang="en-GB" smtClean="0"/>
              <a:t>1</a:t>
            </a:fld>
            <a:endParaRPr lang="en-GB"/>
          </a:p>
        </p:txBody>
      </p:sp>
    </p:spTree>
    <p:extLst>
      <p:ext uri="{BB962C8B-B14F-4D97-AF65-F5344CB8AC3E}">
        <p14:creationId xmlns:p14="http://schemas.microsoft.com/office/powerpoint/2010/main" val="316989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heart of the QI culture described by Deming is valuing people – especially the people who work in the system and carry out its core work., as well as those it serves.  Listening to people is at the heart of QI.</a:t>
            </a:r>
          </a:p>
          <a:p>
            <a:r>
              <a:rPr lang="en-GB" dirty="0"/>
              <a:t>According to Deming, a leaders job is to trust the integrity of the worker,  listen to their suggestions for improvement and support the workers to develop and test those improvements. They are also to listen to their frustrations, the things that get in the way of them doing their job, and then work to remove those obstacles.</a:t>
            </a:r>
          </a:p>
          <a:p>
            <a:r>
              <a:rPr lang="en-GB" b="1" dirty="0"/>
              <a:t>Deming saw two of the primary roles of a leader as being a listener and a facilitator</a:t>
            </a:r>
            <a:r>
              <a:rPr lang="en-GB" dirty="0"/>
              <a:t>.</a:t>
            </a:r>
          </a:p>
        </p:txBody>
      </p:sp>
      <p:sp>
        <p:nvSpPr>
          <p:cNvPr id="4" name="Slide Number Placeholder 3"/>
          <p:cNvSpPr>
            <a:spLocks noGrp="1"/>
          </p:cNvSpPr>
          <p:nvPr>
            <p:ph type="sldNum" sz="quarter" idx="10"/>
          </p:nvPr>
        </p:nvSpPr>
        <p:spPr/>
        <p:txBody>
          <a:bodyPr/>
          <a:lstStyle/>
          <a:p>
            <a:fld id="{79D3AAD4-463C-4442-903B-7DFE9EB5CDC1}" type="slidenum">
              <a:rPr lang="en-GB" smtClean="0"/>
              <a:t>2</a:t>
            </a:fld>
            <a:endParaRPr lang="en-GB"/>
          </a:p>
        </p:txBody>
      </p:sp>
    </p:spTree>
    <p:extLst>
      <p:ext uri="{BB962C8B-B14F-4D97-AF65-F5344CB8AC3E}">
        <p14:creationId xmlns:p14="http://schemas.microsoft.com/office/powerpoint/2010/main" val="35774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most important figures are unknown and unknowable, and “the myth”.  I think this was Deming’s way of saying “ignore qualitative data at your peril!”</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page 35. For more information see: </a:t>
            </a:r>
            <a:r>
              <a:rPr lang="en-GB" sz="1200" b="0" i="0" u="none" strike="noStrike" kern="1200" dirty="0">
                <a:solidFill>
                  <a:schemeClr val="tx1"/>
                </a:solidFill>
                <a:effectLst/>
                <a:latin typeface="+mn-lt"/>
                <a:ea typeface="+mn-ea"/>
                <a:cs typeface="+mn-cs"/>
                <a:hlinkClick r:id="rId3"/>
              </a:rPr>
              <a:t>Myth - If You Can’t Measure It, You Can’t Manage It</a:t>
            </a:r>
            <a:r>
              <a:rPr lang="en-GB" sz="1200" b="0" i="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4"/>
              </a:rPr>
              <a:t>How to Manage What You Can’t Measure</a:t>
            </a:r>
            <a:r>
              <a:rPr lang="en-GB" sz="1200" b="0" i="0" kern="120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hlinkClick r:id="rId5"/>
              </a:rPr>
              <a:t>Unknown and Unknowable Data</a:t>
            </a:r>
            <a:r>
              <a:rPr lang="en-GB"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C04EB721-BEDD-42F3-9602-F513141C467B}" type="slidenum">
              <a:rPr lang="en-GB" smtClean="0"/>
              <a:t>3</a:t>
            </a:fld>
            <a:endParaRPr lang="en-GB"/>
          </a:p>
        </p:txBody>
      </p:sp>
    </p:spTree>
    <p:extLst>
      <p:ext uri="{BB962C8B-B14F-4D97-AF65-F5344CB8AC3E}">
        <p14:creationId xmlns:p14="http://schemas.microsoft.com/office/powerpoint/2010/main" val="296226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message from today’s QI leaders is the same. Ref to Dr Berwick’s era 3 principles and specifically this one.  He calls for a reduction in quant data and an </a:t>
            </a:r>
            <a:r>
              <a:rPr lang="en-GB"/>
              <a:t>increase in </a:t>
            </a:r>
            <a:r>
              <a:rPr lang="en-GB" dirty="0"/>
              <a:t>listening…</a:t>
            </a:r>
            <a:endParaRPr lang="en-GB" b="1" dirty="0"/>
          </a:p>
        </p:txBody>
      </p:sp>
      <p:sp>
        <p:nvSpPr>
          <p:cNvPr id="4" name="Slide Number Placeholder 3"/>
          <p:cNvSpPr>
            <a:spLocks noGrp="1"/>
          </p:cNvSpPr>
          <p:nvPr>
            <p:ph type="sldNum" sz="quarter" idx="10"/>
          </p:nvPr>
        </p:nvSpPr>
        <p:spPr/>
        <p:txBody>
          <a:bodyPr/>
          <a:lstStyle/>
          <a:p>
            <a:fld id="{9DD82C9E-FA79-4D0F-AD8A-8E90BFB92BBE}" type="slidenum">
              <a:rPr lang="en-GB" smtClean="0"/>
              <a:t>4</a:t>
            </a:fld>
            <a:endParaRPr lang="en-GB"/>
          </a:p>
        </p:txBody>
      </p:sp>
    </p:spTree>
    <p:extLst>
      <p:ext uri="{BB962C8B-B14F-4D97-AF65-F5344CB8AC3E}">
        <p14:creationId xmlns:p14="http://schemas.microsoft.com/office/powerpoint/2010/main" val="227812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use, Rapid feedback and improvement cycles unencumbered</a:t>
            </a:r>
            <a:r>
              <a:rPr lang="en-GB" baseline="0" dirty="0"/>
              <a:t> by bureaucracy. Humane interactions. </a:t>
            </a:r>
            <a:r>
              <a:rPr lang="en-GB" b="1" baseline="0" dirty="0"/>
              <a:t>1minute</a:t>
            </a:r>
            <a:endParaRPr lang="en-GB" b="1" dirty="0"/>
          </a:p>
        </p:txBody>
      </p:sp>
      <p:sp>
        <p:nvSpPr>
          <p:cNvPr id="4" name="Slide Number Placeholder 3"/>
          <p:cNvSpPr>
            <a:spLocks noGrp="1"/>
          </p:cNvSpPr>
          <p:nvPr>
            <p:ph type="sldNum" sz="quarter" idx="10"/>
          </p:nvPr>
        </p:nvSpPr>
        <p:spPr/>
        <p:txBody>
          <a:bodyPr/>
          <a:lstStyle/>
          <a:p>
            <a:fld id="{9DD82C9E-FA79-4D0F-AD8A-8E90BFB92BBE}" type="slidenum">
              <a:rPr lang="en-GB" smtClean="0"/>
              <a:t>10</a:t>
            </a:fld>
            <a:endParaRPr lang="en-GB"/>
          </a:p>
        </p:txBody>
      </p:sp>
    </p:spTree>
    <p:extLst>
      <p:ext uri="{BB962C8B-B14F-4D97-AF65-F5344CB8AC3E}">
        <p14:creationId xmlns:p14="http://schemas.microsoft.com/office/powerpoint/2010/main" val="159100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 to real-time. </a:t>
            </a:r>
            <a:r>
              <a:rPr lang="en-GB" b="1" dirty="0"/>
              <a:t>30 Secs</a:t>
            </a:r>
          </a:p>
        </p:txBody>
      </p:sp>
      <p:sp>
        <p:nvSpPr>
          <p:cNvPr id="4" name="Slide Number Placeholder 3"/>
          <p:cNvSpPr>
            <a:spLocks noGrp="1"/>
          </p:cNvSpPr>
          <p:nvPr>
            <p:ph type="sldNum" sz="quarter" idx="10"/>
          </p:nvPr>
        </p:nvSpPr>
        <p:spPr/>
        <p:txBody>
          <a:bodyPr/>
          <a:lstStyle/>
          <a:p>
            <a:fld id="{9DD82C9E-FA79-4D0F-AD8A-8E90BFB92BBE}" type="slidenum">
              <a:rPr lang="en-GB" smtClean="0"/>
              <a:t>11</a:t>
            </a:fld>
            <a:endParaRPr lang="en-GB"/>
          </a:p>
        </p:txBody>
      </p:sp>
    </p:spTree>
    <p:extLst>
      <p:ext uri="{BB962C8B-B14F-4D97-AF65-F5344CB8AC3E}">
        <p14:creationId xmlns:p14="http://schemas.microsoft.com/office/powerpoint/2010/main" val="84353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An important element of creating the right conditions is to design systems and processes that reliably provide opportunities for healthcare staff to be attentive with one another and with the people they support and care for.   When we stop and listen and understand, trust is generated which in turn leads to better outcomes (working and treatment!).</a:t>
            </a:r>
            <a:endParaRPr lang="en-GB" dirty="0"/>
          </a:p>
        </p:txBody>
      </p:sp>
      <p:sp>
        <p:nvSpPr>
          <p:cNvPr id="4" name="Slide Number Placeholder 3"/>
          <p:cNvSpPr>
            <a:spLocks noGrp="1"/>
          </p:cNvSpPr>
          <p:nvPr>
            <p:ph type="sldNum" sz="quarter" idx="10"/>
          </p:nvPr>
        </p:nvSpPr>
        <p:spPr/>
        <p:txBody>
          <a:bodyPr/>
          <a:lstStyle/>
          <a:p>
            <a:fld id="{151C7D46-F062-4764-8C22-8CC871CF475B}" type="slidenum">
              <a:rPr lang="en-GB" smtClean="0"/>
              <a:t>12</a:t>
            </a:fld>
            <a:endParaRPr lang="en-GB" dirty="0"/>
          </a:p>
        </p:txBody>
      </p:sp>
    </p:spTree>
    <p:extLst>
      <p:ext uri="{BB962C8B-B14F-4D97-AF65-F5344CB8AC3E}">
        <p14:creationId xmlns:p14="http://schemas.microsoft.com/office/powerpoint/2010/main" val="115446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created a dashboard using R. Helps frontline</a:t>
            </a:r>
            <a:r>
              <a:rPr lang="en-GB" baseline="0" dirty="0"/>
              <a:t> teams, organisational leaders, commissioners and government to understand care experience more fully AND to improve. Qualitative and quantitative data. </a:t>
            </a:r>
            <a:r>
              <a:rPr lang="en-GB" b="1" baseline="0" dirty="0"/>
              <a:t>30 secs</a:t>
            </a:r>
            <a:r>
              <a:rPr lang="en-GB" baseline="0" dirty="0"/>
              <a:t>.</a:t>
            </a:r>
            <a:endParaRPr lang="en-GB" dirty="0"/>
          </a:p>
        </p:txBody>
      </p:sp>
      <p:sp>
        <p:nvSpPr>
          <p:cNvPr id="4" name="Slide Number Placeholder 3"/>
          <p:cNvSpPr>
            <a:spLocks noGrp="1"/>
          </p:cNvSpPr>
          <p:nvPr>
            <p:ph type="sldNum" sz="quarter" idx="10"/>
          </p:nvPr>
        </p:nvSpPr>
        <p:spPr/>
        <p:txBody>
          <a:bodyPr/>
          <a:lstStyle/>
          <a:p>
            <a:fld id="{9DD82C9E-FA79-4D0F-AD8A-8E90BFB92BBE}" type="slidenum">
              <a:rPr lang="en-GB" smtClean="0"/>
              <a:t>14</a:t>
            </a:fld>
            <a:endParaRPr lang="en-GB"/>
          </a:p>
        </p:txBody>
      </p:sp>
    </p:spTree>
    <p:extLst>
      <p:ext uri="{BB962C8B-B14F-4D97-AF65-F5344CB8AC3E}">
        <p14:creationId xmlns:p14="http://schemas.microsoft.com/office/powerpoint/2010/main" val="189693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our ultimate aim?  Where do</a:t>
            </a:r>
            <a:r>
              <a:rPr lang="en-GB" baseline="0" dirty="0"/>
              <a:t> we think we are going with this?  What would be different in the future? The words of Dr Berwick again perhaps describe this better than I can. </a:t>
            </a:r>
            <a:endParaRPr lang="en-GB" b="1" dirty="0"/>
          </a:p>
        </p:txBody>
      </p:sp>
      <p:sp>
        <p:nvSpPr>
          <p:cNvPr id="4" name="Slide Number Placeholder 3"/>
          <p:cNvSpPr>
            <a:spLocks noGrp="1"/>
          </p:cNvSpPr>
          <p:nvPr>
            <p:ph type="sldNum" sz="quarter" idx="10"/>
          </p:nvPr>
        </p:nvSpPr>
        <p:spPr/>
        <p:txBody>
          <a:bodyPr/>
          <a:lstStyle/>
          <a:p>
            <a:fld id="{9DD82C9E-FA79-4D0F-AD8A-8E90BFB92BBE}" type="slidenum">
              <a:rPr lang="en-GB" smtClean="0"/>
              <a:t>15</a:t>
            </a:fld>
            <a:endParaRPr lang="en-GB"/>
          </a:p>
        </p:txBody>
      </p:sp>
    </p:spTree>
    <p:extLst>
      <p:ext uri="{BB962C8B-B14F-4D97-AF65-F5344CB8AC3E}">
        <p14:creationId xmlns:p14="http://schemas.microsoft.com/office/powerpoint/2010/main" val="153173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C782DD-EE0B-4FD8-890F-5C56C1A1B295}" type="datetimeFigureOut">
              <a:rPr lang="en-GB" smtClean="0"/>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320097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782DD-EE0B-4FD8-890F-5C56C1A1B295}" type="datetimeFigureOut">
              <a:rPr lang="en-GB" smtClean="0"/>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225693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782DD-EE0B-4FD8-890F-5C56C1A1B295}" type="datetimeFigureOut">
              <a:rPr lang="en-GB" smtClean="0"/>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261445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08113" y="1700213"/>
            <a:ext cx="6480175" cy="1152525"/>
          </a:xfrm>
        </p:spPr>
        <p:txBody>
          <a:bodyPr anchor="t"/>
          <a:lstStyle>
            <a:lvl1pPr>
              <a:defRPr/>
            </a:lvl1pPr>
          </a:lstStyle>
          <a:p>
            <a:r>
              <a:rPr lang="en-GB"/>
              <a:t>Click to edit Master title style</a:t>
            </a:r>
          </a:p>
        </p:txBody>
      </p:sp>
      <p:sp>
        <p:nvSpPr>
          <p:cNvPr id="3075" name="Rectangle 3"/>
          <p:cNvSpPr>
            <a:spLocks noGrp="1" noChangeArrowheads="1"/>
          </p:cNvSpPr>
          <p:nvPr>
            <p:ph type="subTitle" idx="1"/>
          </p:nvPr>
        </p:nvSpPr>
        <p:spPr>
          <a:xfrm>
            <a:off x="1403350" y="2852738"/>
            <a:ext cx="6400800" cy="1020762"/>
          </a:xfrm>
        </p:spPr>
        <p:txBody>
          <a:bodyPr/>
          <a:lstStyle>
            <a:lvl1pPr marL="0" indent="0">
              <a:buFontTx/>
              <a:buNone/>
              <a:defRPr sz="2400"/>
            </a:lvl1pPr>
          </a:lstStyle>
          <a:p>
            <a:r>
              <a:rPr lang="en-GB"/>
              <a:t>Click to edit Master subtitle style</a:t>
            </a:r>
          </a:p>
        </p:txBody>
      </p:sp>
      <p:sp>
        <p:nvSpPr>
          <p:cNvPr id="3076" name="Rectangle 4"/>
          <p:cNvSpPr>
            <a:spLocks noGrp="1" noChangeArrowheads="1"/>
          </p:cNvSpPr>
          <p:nvPr>
            <p:ph type="dt" sz="half" idx="2"/>
          </p:nvPr>
        </p:nvSpPr>
        <p:spPr>
          <a:xfrm>
            <a:off x="250825" y="6481763"/>
            <a:ext cx="2133600" cy="376237"/>
          </a:xfrm>
        </p:spPr>
        <p:txBody>
          <a:bodyPr/>
          <a:lstStyle>
            <a:lvl1pPr>
              <a:defRPr>
                <a:solidFill>
                  <a:schemeClr val="bg1"/>
                </a:solidFill>
              </a:defRPr>
            </a:lvl1pPr>
          </a:lstStyle>
          <a:p>
            <a:r>
              <a:rPr lang="en-GB">
                <a:solidFill>
                  <a:srgbClr val="FFFFFF"/>
                </a:solidFill>
              </a:rPr>
              <a:t>13/02/2015</a:t>
            </a:r>
          </a:p>
        </p:txBody>
      </p:sp>
      <p:pic>
        <p:nvPicPr>
          <p:cNvPr id="1026" name="Picture 2" descr="C:\Users\fenny.gkiafi\Downloads\NIHR_colour_bar.png"/>
          <p:cNvPicPr>
            <a:picLocks noChangeAspect="1" noChangeArrowheads="1"/>
          </p:cNvPicPr>
          <p:nvPr userDrawn="1"/>
        </p:nvPicPr>
        <p:blipFill>
          <a:blip r:embed="rId2" cstate="print"/>
          <a:srcRect l="4669" t="30636" r="4613" b="30059"/>
          <a:stretch>
            <a:fillRect/>
          </a:stretch>
        </p:blipFill>
        <p:spPr bwMode="auto">
          <a:xfrm>
            <a:off x="0" y="-27384"/>
            <a:ext cx="9144000" cy="476672"/>
          </a:xfrm>
          <a:prstGeom prst="rect">
            <a:avLst/>
          </a:prstGeom>
          <a:noFill/>
        </p:spPr>
      </p:pic>
      <p:pic>
        <p:nvPicPr>
          <p:cNvPr id="7" name="Picture 9" descr="nihrcolb_logo"/>
          <p:cNvPicPr>
            <a:picLocks noChangeAspect="1" noChangeArrowheads="1"/>
          </p:cNvPicPr>
          <p:nvPr userDrawn="1"/>
        </p:nvPicPr>
        <p:blipFill>
          <a:blip r:embed="rId3" cstate="print"/>
          <a:srcRect/>
          <a:stretch>
            <a:fillRect/>
          </a:stretch>
        </p:blipFill>
        <p:spPr bwMode="auto">
          <a:xfrm>
            <a:off x="6660232" y="689440"/>
            <a:ext cx="1871440" cy="651328"/>
          </a:xfrm>
          <a:prstGeom prst="rect">
            <a:avLst/>
          </a:prstGeom>
          <a:noFill/>
        </p:spPr>
      </p:pic>
    </p:spTree>
    <p:extLst>
      <p:ext uri="{BB962C8B-B14F-4D97-AF65-F5344CB8AC3E}">
        <p14:creationId xmlns:p14="http://schemas.microsoft.com/office/powerpoint/2010/main" val="1228528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0" y="6309320"/>
            <a:ext cx="9144000" cy="535980"/>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GB" sz="1100" b="1" dirty="0">
                <a:solidFill>
                  <a:srgbClr val="FFFFFF"/>
                </a:solidFill>
              </a:rPr>
              <a:t>University of Oxford</a:t>
            </a:r>
          </a:p>
        </p:txBody>
      </p:sp>
      <p:sp>
        <p:nvSpPr>
          <p:cNvPr id="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 name="Rectangle 3"/>
          <p:cNvSpPr>
            <a:spLocks noGrp="1" noChangeArrowheads="1"/>
          </p:cNvSpPr>
          <p:nvPr>
            <p:ph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6" name="Picture 2" descr="C:\Users\fenny.gkiafi\Downloads\NIHR_colour_bar.png"/>
          <p:cNvPicPr>
            <a:picLocks noChangeAspect="1" noChangeArrowheads="1"/>
          </p:cNvPicPr>
          <p:nvPr userDrawn="1"/>
        </p:nvPicPr>
        <p:blipFill>
          <a:blip r:embed="rId2" cstate="print"/>
          <a:srcRect l="4669" t="30636" r="4613" b="30059"/>
          <a:stretch>
            <a:fillRect/>
          </a:stretch>
        </p:blipFill>
        <p:spPr bwMode="auto">
          <a:xfrm>
            <a:off x="35496" y="1268760"/>
            <a:ext cx="6912768" cy="74312"/>
          </a:xfrm>
          <a:prstGeom prst="rect">
            <a:avLst/>
          </a:prstGeom>
          <a:noFill/>
        </p:spPr>
      </p:pic>
    </p:spTree>
    <p:extLst>
      <p:ext uri="{BB962C8B-B14F-4D97-AF65-F5344CB8AC3E}">
        <p14:creationId xmlns:p14="http://schemas.microsoft.com/office/powerpoint/2010/main" val="3471303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GB">
                <a:solidFill>
                  <a:srgbClr val="000000"/>
                </a:solidFill>
              </a:rPr>
              <a:t>13/02/2015</a:t>
            </a: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22D3108F-A058-4C43-AC29-FCA6ABCF0933}"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64337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r>
              <a:rPr lang="en-GB">
                <a:solidFill>
                  <a:srgbClr val="000000"/>
                </a:solidFill>
              </a:rPr>
              <a:t>13/02/2015</a:t>
            </a: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6628FAB-2957-4DB7-B2C9-57415A6ABF37}"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9541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r>
              <a:rPr lang="en-GB">
                <a:solidFill>
                  <a:srgbClr val="000000"/>
                </a:solidFill>
              </a:rPr>
              <a:t>13/02/2015</a:t>
            </a: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FD962B5-68D3-4A1E-9115-292E841C79E9}"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1073388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solidFill>
                  <a:srgbClr val="000000"/>
                </a:solidFill>
              </a:rPr>
              <a:t>13/02/2015</a:t>
            </a: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C1C55C70-8CFB-4C00-ADD0-3264D3B13FFE}"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3118270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solidFill>
                  <a:srgbClr val="000000"/>
                </a:solidFill>
              </a:rPr>
              <a:t>13/02/2015</a:t>
            </a: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1758BA62-5E2B-41B1-AD91-6F02A6540D70}"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1353472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GB">
                <a:solidFill>
                  <a:srgbClr val="000000"/>
                </a:solidFill>
              </a:rPr>
              <a:t>13/02/2015</a:t>
            </a: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4C127081-22CF-4F07-AE9F-CA8C8A78D2F7}"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376231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782DD-EE0B-4FD8-890F-5C56C1A1B295}" type="datetimeFigureOut">
              <a:rPr lang="en-GB" smtClean="0"/>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3456622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GB">
                <a:solidFill>
                  <a:srgbClr val="000000"/>
                </a:solidFill>
              </a:rPr>
              <a:t>13/02/2015</a:t>
            </a: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DADC0669-0403-42B3-8D85-D98F4DC32483}"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93869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GB">
                <a:solidFill>
                  <a:srgbClr val="000000"/>
                </a:solidFill>
              </a:rPr>
              <a:t>13/02/2015</a:t>
            </a: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D101A455-2E6C-4E9B-B700-18FF9634E4BF}"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545253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GB">
                <a:solidFill>
                  <a:srgbClr val="000000"/>
                </a:solidFill>
              </a:rPr>
              <a:t>13/02/2015</a:t>
            </a: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C043DE17-01BC-4C44-A5DF-CB57B4CA3770}"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002972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4AE7CD-2585-474F-BE00-594CBB43139A}" type="datetimeFigureOut">
              <a:rPr lang="en-GB" smtClean="0"/>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802693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4AE7CD-2585-474F-BE00-594CBB43139A}" type="datetimeFigureOut">
              <a:rPr lang="en-GB" smtClean="0"/>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1894605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AE7CD-2585-474F-BE00-594CBB43139A}" type="datetimeFigureOut">
              <a:rPr lang="en-GB" smtClean="0"/>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1315159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4AE7CD-2585-474F-BE00-594CBB43139A}" type="datetimeFigureOut">
              <a:rPr lang="en-GB" smtClean="0"/>
              <a:t>13/02/2018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1741414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4AE7CD-2585-474F-BE00-594CBB43139A}" type="datetimeFigureOut">
              <a:rPr lang="en-GB" smtClean="0"/>
              <a:t>13/02/2018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2820340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4AE7CD-2585-474F-BE00-594CBB43139A}" type="datetimeFigureOut">
              <a:rPr lang="en-GB" smtClean="0"/>
              <a:t>13/02/2018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1428596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E7CD-2585-474F-BE00-594CBB43139A}" type="datetimeFigureOut">
              <a:rPr lang="en-GB" smtClean="0"/>
              <a:t>13/02/2018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139440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C782DD-EE0B-4FD8-890F-5C56C1A1B295}" type="datetimeFigureOut">
              <a:rPr lang="en-GB" smtClean="0"/>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1160361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AE7CD-2585-474F-BE00-594CBB43139A}" type="datetimeFigureOut">
              <a:rPr lang="en-GB" smtClean="0"/>
              <a:t>13/02/2018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95903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AE7CD-2585-474F-BE00-594CBB43139A}" type="datetimeFigureOut">
              <a:rPr lang="en-GB" smtClean="0"/>
              <a:t>13/02/2018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3505257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4AE7CD-2585-474F-BE00-594CBB43139A}" type="datetimeFigureOut">
              <a:rPr lang="en-GB" smtClean="0"/>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4138349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4AE7CD-2585-474F-BE00-594CBB43139A}" type="datetimeFigureOut">
              <a:rPr lang="en-GB" smtClean="0"/>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AE5338-1977-4AF1-8D88-5B54AF021BC9}" type="slidenum">
              <a:rPr lang="en-GB" smtClean="0"/>
              <a:t>‹#›</a:t>
            </a:fld>
            <a:endParaRPr lang="en-GB"/>
          </a:p>
        </p:txBody>
      </p:sp>
    </p:spTree>
    <p:extLst>
      <p:ext uri="{BB962C8B-B14F-4D97-AF65-F5344CB8AC3E}">
        <p14:creationId xmlns:p14="http://schemas.microsoft.com/office/powerpoint/2010/main" val="190553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C782DD-EE0B-4FD8-890F-5C56C1A1B295}" type="datetimeFigureOut">
              <a:rPr lang="en-GB" smtClean="0"/>
              <a:t>13/02/2018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328083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82DD-EE0B-4FD8-890F-5C56C1A1B295}" type="datetimeFigureOut">
              <a:rPr lang="en-GB" smtClean="0"/>
              <a:t>13/02/2018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297155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C782DD-EE0B-4FD8-890F-5C56C1A1B295}" type="datetimeFigureOut">
              <a:rPr lang="en-GB" smtClean="0"/>
              <a:t>13/02/2018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411963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782DD-EE0B-4FD8-890F-5C56C1A1B295}" type="datetimeFigureOut">
              <a:rPr lang="en-GB" smtClean="0"/>
              <a:t>13/02/2018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254736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C782DD-EE0B-4FD8-890F-5C56C1A1B295}" type="datetimeFigureOut">
              <a:rPr lang="en-GB" smtClean="0"/>
              <a:t>13/02/2018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318756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C782DD-EE0B-4FD8-890F-5C56C1A1B295}" type="datetimeFigureOut">
              <a:rPr lang="en-GB" smtClean="0"/>
              <a:t>13/02/2018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28BA4E-3D0D-431E-80E2-D300B2223FA5}" type="slidenum">
              <a:rPr lang="en-GB" smtClean="0"/>
              <a:t>‹#›</a:t>
            </a:fld>
            <a:endParaRPr lang="en-GB"/>
          </a:p>
        </p:txBody>
      </p:sp>
    </p:spTree>
    <p:extLst>
      <p:ext uri="{BB962C8B-B14F-4D97-AF65-F5344CB8AC3E}">
        <p14:creationId xmlns:p14="http://schemas.microsoft.com/office/powerpoint/2010/main" val="112230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782DD-EE0B-4FD8-890F-5C56C1A1B295}" type="datetimeFigureOut">
              <a:rPr lang="en-GB" smtClean="0"/>
              <a:t>13/02/2018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8BA4E-3D0D-431E-80E2-D300B2223FA5}" type="slidenum">
              <a:rPr lang="en-GB" smtClean="0"/>
              <a:t>‹#›</a:t>
            </a:fld>
            <a:endParaRPr lang="en-GB"/>
          </a:p>
        </p:txBody>
      </p:sp>
    </p:spTree>
    <p:extLst>
      <p:ext uri="{BB962C8B-B14F-4D97-AF65-F5344CB8AC3E}">
        <p14:creationId xmlns:p14="http://schemas.microsoft.com/office/powerpoint/2010/main" val="2933133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r>
              <a:rPr lang="en-GB">
                <a:solidFill>
                  <a:srgbClr val="000000"/>
                </a:solidFill>
              </a:rPr>
              <a:t>13/02/2015</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pic>
        <p:nvPicPr>
          <p:cNvPr id="9" name="Picture 9" descr="nihrcolb_logo"/>
          <p:cNvPicPr>
            <a:picLocks noChangeAspect="1" noChangeArrowheads="1"/>
          </p:cNvPicPr>
          <p:nvPr userDrawn="1"/>
        </p:nvPicPr>
        <p:blipFill>
          <a:blip r:embed="rId13" cstate="print"/>
          <a:srcRect/>
          <a:stretch>
            <a:fillRect/>
          </a:stretch>
        </p:blipFill>
        <p:spPr bwMode="auto">
          <a:xfrm>
            <a:off x="6877024" y="260648"/>
            <a:ext cx="1871440" cy="651328"/>
          </a:xfrm>
          <a:prstGeom prst="rect">
            <a:avLst/>
          </a:prstGeom>
          <a:noFill/>
        </p:spPr>
      </p:pic>
    </p:spTree>
    <p:extLst>
      <p:ext uri="{BB962C8B-B14F-4D97-AF65-F5344CB8AC3E}">
        <p14:creationId xmlns:p14="http://schemas.microsoft.com/office/powerpoint/2010/main" val="13620901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AE7CD-2585-474F-BE00-594CBB43139A}" type="datetimeFigureOut">
              <a:rPr lang="en-GB" smtClean="0"/>
              <a:t>13/02/2018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E5338-1977-4AF1-8D88-5B54AF021BC9}" type="slidenum">
              <a:rPr lang="en-GB" smtClean="0"/>
              <a:t>‹#›</a:t>
            </a:fld>
            <a:endParaRPr lang="en-GB"/>
          </a:p>
        </p:txBody>
      </p:sp>
    </p:spTree>
    <p:extLst>
      <p:ext uri="{BB962C8B-B14F-4D97-AF65-F5344CB8AC3E}">
        <p14:creationId xmlns:p14="http://schemas.microsoft.com/office/powerpoint/2010/main" val="19930675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jLypurspbQAhVFXhoKHYGfAfUQjRwIBw&amp;url=http://www.8to8dental.co.uk/keith/nhs-treatment.asp&amp;bvm=bv.137904068,d.eWE&amp;psig=AFQjCNH-QnG6jT91RgeTxmI0ryNlQNI4LA&amp;ust=1478599449442027" TargetMode="External"/><Relationship Id="rId5" Type="http://schemas.openxmlformats.org/officeDocument/2006/relationships/image" Target="../media/image4.jpeg"/><Relationship Id="rId4" Type="http://schemas.openxmlformats.org/officeDocument/2006/relationships/hyperlink" Target="http://www.google.co.uk/url?sa=i&amp;rct=j&amp;q=&amp;esrc=s&amp;source=images&amp;cd=&amp;cad=rja&amp;uact=8&amp;ved=0ahUKEwjs1cSIspbQAhWDXBoKHVscBt8QjRwIBw&amp;url=http://www.dailyrecord.co.uk/all-about/nhs-scotland&amp;bvm=bv.137904068,d.eWE&amp;psig=AFQjCNHiE-8cHpVv1V5eoj7CNHQf386ueA&amp;ust=147859936612715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hnmag.com/articles/6798-don-berwick-offers-health-care-9-steps-to-transform-health-ca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370" y="1"/>
            <a:ext cx="7772400" cy="1052735"/>
          </a:xfrm>
        </p:spPr>
        <p:txBody>
          <a:bodyPr/>
          <a:lstStyle/>
          <a:p>
            <a:r>
              <a:rPr lang="en-GB" dirty="0">
                <a:solidFill>
                  <a:schemeClr val="tx2">
                    <a:lumMod val="60000"/>
                    <a:lumOff val="40000"/>
                  </a:schemeClr>
                </a:solidFill>
              </a:rPr>
              <a:t>Stories meet QI</a:t>
            </a:r>
          </a:p>
        </p:txBody>
      </p:sp>
      <p:pic>
        <p:nvPicPr>
          <p:cNvPr id="1026" name="Picture 2" descr="Image result for scotla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42" y="1052736"/>
            <a:ext cx="9130258" cy="45651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hsscotland">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336" y="5790368"/>
            <a:ext cx="1676352" cy="8792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ealthier scotland logo">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88224" y="5811476"/>
            <a:ext cx="2269229" cy="82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50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1344" y="871934"/>
            <a:ext cx="8056400" cy="5143500"/>
          </a:xfrm>
          <a:prstGeom prst="rect">
            <a:avLst/>
          </a:prstGeom>
        </p:spPr>
      </p:pic>
      <p:pic>
        <p:nvPicPr>
          <p:cNvPr id="3" name="Picture 2"/>
          <p:cNvPicPr>
            <a:picLocks noChangeAspect="1"/>
          </p:cNvPicPr>
          <p:nvPr/>
        </p:nvPicPr>
        <p:blipFill>
          <a:blip r:embed="rId4"/>
          <a:stretch>
            <a:fillRect/>
          </a:stretch>
        </p:blipFill>
        <p:spPr>
          <a:xfrm>
            <a:off x="0" y="1686862"/>
            <a:ext cx="8046460" cy="4328572"/>
          </a:xfrm>
          <a:prstGeom prst="rect">
            <a:avLst/>
          </a:prstGeom>
        </p:spPr>
      </p:pic>
      <p:pic>
        <p:nvPicPr>
          <p:cNvPr id="4" name="Picture 3"/>
          <p:cNvPicPr>
            <a:picLocks noChangeAspect="1"/>
          </p:cNvPicPr>
          <p:nvPr/>
        </p:nvPicPr>
        <p:blipFill>
          <a:blip r:embed="rId5"/>
          <a:stretch>
            <a:fillRect/>
          </a:stretch>
        </p:blipFill>
        <p:spPr>
          <a:xfrm>
            <a:off x="273642" y="2636913"/>
            <a:ext cx="7801865" cy="2728571"/>
          </a:xfrm>
          <a:prstGeom prst="rect">
            <a:avLst/>
          </a:prstGeom>
        </p:spPr>
      </p:pic>
      <p:pic>
        <p:nvPicPr>
          <p:cNvPr id="5" name="Picture 4"/>
          <p:cNvPicPr>
            <a:picLocks noChangeAspect="1"/>
          </p:cNvPicPr>
          <p:nvPr/>
        </p:nvPicPr>
        <p:blipFill>
          <a:blip r:embed="rId6"/>
          <a:stretch>
            <a:fillRect/>
          </a:stretch>
        </p:blipFill>
        <p:spPr>
          <a:xfrm>
            <a:off x="1547664" y="3678492"/>
            <a:ext cx="7450700" cy="2322258"/>
          </a:xfrm>
          <a:prstGeom prst="rect">
            <a:avLst/>
          </a:prstGeom>
        </p:spPr>
      </p:pic>
    </p:spTree>
    <p:extLst>
      <p:ext uri="{BB962C8B-B14F-4D97-AF65-F5344CB8AC3E}">
        <p14:creationId xmlns:p14="http://schemas.microsoft.com/office/powerpoint/2010/main" val="27861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im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857250"/>
            <a:ext cx="9138963"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518" t="12888" r="69468" b="74176"/>
          <a:stretch/>
        </p:blipFill>
        <p:spPr bwMode="auto">
          <a:xfrm>
            <a:off x="6156176" y="5103186"/>
            <a:ext cx="2751668"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CE711B68-1BD4-4374-981E-EC5EFEE335F5}"/>
              </a:ext>
            </a:extLst>
          </p:cNvPr>
          <p:cNvSpPr>
            <a:spLocks noGrp="1"/>
          </p:cNvSpPr>
          <p:nvPr>
            <p:ph type="title"/>
          </p:nvPr>
        </p:nvSpPr>
        <p:spPr>
          <a:xfrm>
            <a:off x="-29835" y="857250"/>
            <a:ext cx="9198181" cy="5143500"/>
          </a:xfrm>
          <a:solidFill>
            <a:srgbClr val="F2F2F2">
              <a:alpha val="83137"/>
            </a:srgbClr>
          </a:solidFill>
        </p:spPr>
        <p:txBody>
          <a:bodyPr anchor="t"/>
          <a:lstStyle/>
          <a:p>
            <a:r>
              <a:rPr lang="en-GB" b="1" dirty="0">
                <a:solidFill>
                  <a:srgbClr val="C00000"/>
                </a:solidFill>
              </a:rPr>
              <a:t>Timeline of a story</a:t>
            </a:r>
          </a:p>
        </p:txBody>
      </p:sp>
      <p:sp>
        <p:nvSpPr>
          <p:cNvPr id="3" name="Content Placeholder 2">
            <a:extLst>
              <a:ext uri="{FF2B5EF4-FFF2-40B4-BE49-F238E27FC236}">
                <a16:creationId xmlns:a16="http://schemas.microsoft.com/office/drawing/2014/main" id="{3A9DE47B-7A58-4DE7-8323-4D7025A39E9D}"/>
              </a:ext>
            </a:extLst>
          </p:cNvPr>
          <p:cNvSpPr>
            <a:spLocks noGrp="1"/>
          </p:cNvSpPr>
          <p:nvPr>
            <p:ph idx="1"/>
          </p:nvPr>
        </p:nvSpPr>
        <p:spPr>
          <a:xfrm>
            <a:off x="179511" y="1700808"/>
            <a:ext cx="8620985" cy="594066"/>
          </a:xfrm>
          <a:solidFill>
            <a:srgbClr val="F2F2F2"/>
          </a:solidFill>
        </p:spPr>
        <p:txBody>
          <a:bodyPr anchor="ctr">
            <a:noAutofit/>
          </a:bodyPr>
          <a:lstStyle/>
          <a:p>
            <a:pPr marL="0" indent="0">
              <a:buNone/>
            </a:pPr>
            <a:r>
              <a:rPr lang="en-GB" sz="3600" b="1" dirty="0">
                <a:solidFill>
                  <a:schemeClr val="accent1"/>
                </a:solidFill>
              </a:rPr>
              <a:t>Story published</a:t>
            </a:r>
            <a:r>
              <a:rPr lang="en-GB" sz="3600" b="1" dirty="0">
                <a:solidFill>
                  <a:srgbClr val="660033"/>
                </a:solidFill>
              </a:rPr>
              <a:t>………….</a:t>
            </a:r>
            <a:r>
              <a:rPr lang="en-GB" sz="3600" dirty="0">
                <a:solidFill>
                  <a:srgbClr val="660033"/>
                </a:solidFill>
              </a:rPr>
              <a:t>Day 1 </a:t>
            </a:r>
            <a:r>
              <a:rPr lang="en-GB" dirty="0">
                <a:solidFill>
                  <a:srgbClr val="660033"/>
                </a:solidFill>
              </a:rPr>
              <a:t>25/05/2016</a:t>
            </a:r>
            <a:endParaRPr lang="en-GB" i="1" dirty="0"/>
          </a:p>
        </p:txBody>
      </p:sp>
      <p:sp>
        <p:nvSpPr>
          <p:cNvPr id="5" name="Rectangle 4"/>
          <p:cNvSpPr/>
          <p:nvPr/>
        </p:nvSpPr>
        <p:spPr>
          <a:xfrm>
            <a:off x="179514" y="2492897"/>
            <a:ext cx="8620985" cy="646331"/>
          </a:xfrm>
          <a:prstGeom prst="rect">
            <a:avLst/>
          </a:prstGeom>
          <a:solidFill>
            <a:srgbClr val="F2F2F2"/>
          </a:solidFill>
        </p:spPr>
        <p:txBody>
          <a:bodyPr wrap="square">
            <a:spAutoFit/>
          </a:bodyPr>
          <a:lstStyle/>
          <a:p>
            <a:r>
              <a:rPr lang="en-GB" sz="3600" b="1" dirty="0">
                <a:solidFill>
                  <a:schemeClr val="accent1"/>
                </a:solidFill>
              </a:rPr>
              <a:t>Initial response</a:t>
            </a:r>
            <a:r>
              <a:rPr lang="en-GB" sz="3600" dirty="0">
                <a:solidFill>
                  <a:srgbClr val="660033"/>
                </a:solidFill>
              </a:rPr>
              <a:t>…………..Day 2 @10.51 hours</a:t>
            </a:r>
          </a:p>
        </p:txBody>
      </p:sp>
      <p:sp>
        <p:nvSpPr>
          <p:cNvPr id="6" name="Rectangle 5"/>
          <p:cNvSpPr/>
          <p:nvPr/>
        </p:nvSpPr>
        <p:spPr>
          <a:xfrm>
            <a:off x="179511" y="3284985"/>
            <a:ext cx="8620985" cy="1200329"/>
          </a:xfrm>
          <a:prstGeom prst="rect">
            <a:avLst/>
          </a:prstGeom>
          <a:solidFill>
            <a:srgbClr val="F2F2F2"/>
          </a:solidFill>
        </p:spPr>
        <p:txBody>
          <a:bodyPr wrap="square">
            <a:spAutoFit/>
          </a:bodyPr>
          <a:lstStyle/>
          <a:p>
            <a:r>
              <a:rPr lang="en-GB" sz="3600" b="1" dirty="0">
                <a:solidFill>
                  <a:schemeClr val="accent1"/>
                </a:solidFill>
              </a:rPr>
              <a:t>Change made &amp; further response…</a:t>
            </a:r>
            <a:r>
              <a:rPr lang="en-GB" sz="3600" b="1" dirty="0">
                <a:solidFill>
                  <a:srgbClr val="660033"/>
                </a:solidFill>
              </a:rPr>
              <a:t>…………………</a:t>
            </a:r>
            <a:r>
              <a:rPr lang="en-GB" sz="3600" dirty="0">
                <a:solidFill>
                  <a:srgbClr val="660033"/>
                </a:solidFill>
              </a:rPr>
              <a:t>Day 2 @ 11.59 hours</a:t>
            </a:r>
          </a:p>
        </p:txBody>
      </p:sp>
      <p:sp>
        <p:nvSpPr>
          <p:cNvPr id="10" name="Rectangle 9"/>
          <p:cNvSpPr/>
          <p:nvPr/>
        </p:nvSpPr>
        <p:spPr>
          <a:xfrm>
            <a:off x="179514" y="4653064"/>
            <a:ext cx="8620983" cy="1200329"/>
          </a:xfrm>
          <a:prstGeom prst="rect">
            <a:avLst/>
          </a:prstGeom>
          <a:solidFill>
            <a:srgbClr val="F2F2F2"/>
          </a:solidFill>
        </p:spPr>
        <p:txBody>
          <a:bodyPr wrap="square">
            <a:spAutoFit/>
          </a:bodyPr>
          <a:lstStyle/>
          <a:p>
            <a:r>
              <a:rPr lang="en-GB" sz="3600" b="1" dirty="0">
                <a:solidFill>
                  <a:srgbClr val="C00000"/>
                </a:solidFill>
              </a:rPr>
              <a:t>Time from story told </a:t>
            </a:r>
          </a:p>
          <a:p>
            <a:r>
              <a:rPr lang="en-GB" sz="3600" b="1" dirty="0">
                <a:solidFill>
                  <a:srgbClr val="C00000"/>
                </a:solidFill>
              </a:rPr>
              <a:t>to change made</a:t>
            </a:r>
            <a:r>
              <a:rPr lang="en-GB" sz="3600" dirty="0">
                <a:solidFill>
                  <a:srgbClr val="660033"/>
                </a:solidFill>
              </a:rPr>
              <a:t>…………..</a:t>
            </a:r>
            <a:r>
              <a:rPr lang="en-GB" sz="3600" b="1" dirty="0">
                <a:solidFill>
                  <a:srgbClr val="C00000"/>
                </a:solidFill>
              </a:rPr>
              <a:t>Less than 24 hours</a:t>
            </a:r>
          </a:p>
        </p:txBody>
      </p:sp>
    </p:spTree>
    <p:extLst>
      <p:ext uri="{BB962C8B-B14F-4D97-AF65-F5344CB8AC3E}">
        <p14:creationId xmlns:p14="http://schemas.microsoft.com/office/powerpoint/2010/main" val="28152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371" y="677358"/>
            <a:ext cx="7510936" cy="586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Box 4"/>
          <p:cNvSpPr txBox="1">
            <a:spLocks noChangeArrowheads="1"/>
          </p:cNvSpPr>
          <p:nvPr/>
        </p:nvSpPr>
        <p:spPr bwMode="auto">
          <a:xfrm>
            <a:off x="897930" y="6538079"/>
            <a:ext cx="8280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en-US" sz="1600" dirty="0"/>
              <a:t>Intelligent Kindness: reforming the culture of healthcare (Ballat and Campling 2011)</a:t>
            </a:r>
          </a:p>
        </p:txBody>
      </p:sp>
      <p:sp>
        <p:nvSpPr>
          <p:cNvPr id="2" name="TextBox 1"/>
          <p:cNvSpPr txBox="1"/>
          <p:nvPr/>
        </p:nvSpPr>
        <p:spPr>
          <a:xfrm>
            <a:off x="3311699" y="677358"/>
            <a:ext cx="2520280" cy="492443"/>
          </a:xfrm>
          <a:prstGeom prst="rect">
            <a:avLst/>
          </a:prstGeom>
          <a:solidFill>
            <a:schemeClr val="bg1"/>
          </a:solidFill>
        </p:spPr>
        <p:txBody>
          <a:bodyPr wrap="square" rtlCol="0">
            <a:spAutoFit/>
          </a:bodyPr>
          <a:lstStyle/>
          <a:p>
            <a:pPr algn="ctr"/>
            <a:r>
              <a:rPr lang="en-GB" sz="2600" b="1" dirty="0"/>
              <a:t>Attentiveness</a:t>
            </a:r>
          </a:p>
        </p:txBody>
      </p:sp>
    </p:spTree>
    <p:extLst>
      <p:ext uri="{BB962C8B-B14F-4D97-AF65-F5344CB8AC3E}">
        <p14:creationId xmlns:p14="http://schemas.microsoft.com/office/powerpoint/2010/main" val="391730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C486F-1ECB-49C7-A951-0A06B3EA4D1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2AE81B5-A154-4F68-8A4F-FDB8279A2108}"/>
              </a:ext>
            </a:extLst>
          </p:cNvPr>
          <p:cNvPicPr>
            <a:picLocks noChangeAspect="1"/>
          </p:cNvPicPr>
          <p:nvPr/>
        </p:nvPicPr>
        <p:blipFill>
          <a:blip r:embed="rId2"/>
          <a:stretch>
            <a:fillRect/>
          </a:stretch>
        </p:blipFill>
        <p:spPr>
          <a:xfrm>
            <a:off x="0" y="609797"/>
            <a:ext cx="8987883" cy="5813651"/>
          </a:xfrm>
          <a:prstGeom prst="rect">
            <a:avLst/>
          </a:prstGeom>
        </p:spPr>
      </p:pic>
    </p:spTree>
    <p:extLst>
      <p:ext uri="{BB962C8B-B14F-4D97-AF65-F5344CB8AC3E}">
        <p14:creationId xmlns:p14="http://schemas.microsoft.com/office/powerpoint/2010/main" val="55642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9840"/>
          <a:stretch/>
        </p:blipFill>
        <p:spPr bwMode="auto">
          <a:xfrm>
            <a:off x="0" y="1523736"/>
            <a:ext cx="9108504" cy="384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12768" y="959004"/>
            <a:ext cx="8895736" cy="564731"/>
          </a:xfrm>
        </p:spPr>
        <p:txBody>
          <a:bodyPr>
            <a:normAutofit fontScale="90000"/>
          </a:bodyPr>
          <a:lstStyle/>
          <a:p>
            <a:pPr algn="ctr"/>
            <a:r>
              <a:rPr lang="en-GB" sz="3600" b="1" dirty="0">
                <a:solidFill>
                  <a:srgbClr val="C00000"/>
                </a:solidFill>
              </a:rPr>
              <a:t>A Care Opinion QI dashboard?</a:t>
            </a:r>
            <a:br>
              <a:rPr lang="en-GB" b="1" dirty="0">
                <a:solidFill>
                  <a:srgbClr val="00B0F0"/>
                </a:solidFill>
              </a:rPr>
            </a:br>
            <a:endParaRPr lang="en-GB" dirty="0"/>
          </a:p>
        </p:txBody>
      </p:sp>
    </p:spTree>
    <p:extLst>
      <p:ext uri="{BB962C8B-B14F-4D97-AF65-F5344CB8AC3E}">
        <p14:creationId xmlns:p14="http://schemas.microsoft.com/office/powerpoint/2010/main" val="177816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799" y="262752"/>
            <a:ext cx="8641695" cy="6336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6014145"/>
            <a:ext cx="8641694" cy="584775"/>
          </a:xfrm>
          <a:prstGeom prst="rect">
            <a:avLst/>
          </a:prstGeom>
          <a:solidFill>
            <a:srgbClr val="0D0D0D">
              <a:alpha val="49020"/>
            </a:srgbClr>
          </a:solidFill>
        </p:spPr>
        <p:txBody>
          <a:bodyPr wrap="square" rtlCol="0">
            <a:spAutoFit/>
          </a:bodyPr>
          <a:lstStyle/>
          <a:p>
            <a:pPr algn="ctr"/>
            <a:r>
              <a:rPr lang="en-GB" sz="3200" dirty="0">
                <a:solidFill>
                  <a:schemeClr val="bg1"/>
                </a:solidFill>
              </a:rPr>
              <a:t>A vision of the future?</a:t>
            </a:r>
          </a:p>
        </p:txBody>
      </p:sp>
      <p:sp>
        <p:nvSpPr>
          <p:cNvPr id="2" name="Rectangle 1">
            <a:extLst>
              <a:ext uri="{FF2B5EF4-FFF2-40B4-BE49-F238E27FC236}">
                <a16:creationId xmlns:a16="http://schemas.microsoft.com/office/drawing/2014/main" id="{51898CDE-A373-4E60-93BE-13E5DDE89E66}"/>
              </a:ext>
            </a:extLst>
          </p:cNvPr>
          <p:cNvSpPr/>
          <p:nvPr/>
        </p:nvSpPr>
        <p:spPr>
          <a:xfrm>
            <a:off x="838200" y="1752600"/>
            <a:ext cx="7498080" cy="2677656"/>
          </a:xfrm>
          <a:prstGeom prst="rect">
            <a:avLst/>
          </a:prstGeom>
          <a:solidFill>
            <a:srgbClr val="D9D9D9">
              <a:alpha val="67059"/>
            </a:srgbClr>
          </a:solidFill>
        </p:spPr>
        <p:txBody>
          <a:bodyPr wrap="square">
            <a:spAutoFit/>
          </a:bodyPr>
          <a:lstStyle/>
          <a:p>
            <a:r>
              <a:rPr lang="en-GB" sz="2800" dirty="0"/>
              <a:t>…</a:t>
            </a:r>
            <a:r>
              <a:rPr lang="en-GB" sz="2800" b="1" dirty="0"/>
              <a:t>a new balance of power</a:t>
            </a:r>
            <a:r>
              <a:rPr lang="en-GB" sz="2800" dirty="0"/>
              <a:t>: the authentic transfer of control over people’s lives to the people themselves. That includes, and I have to say this, above all, it has to include the voices of the poor, the disadvantaged, the excluded. They need our mission most.</a:t>
            </a:r>
          </a:p>
        </p:txBody>
      </p:sp>
    </p:spTree>
    <p:extLst>
      <p:ext uri="{BB962C8B-B14F-4D97-AF65-F5344CB8AC3E}">
        <p14:creationId xmlns:p14="http://schemas.microsoft.com/office/powerpoint/2010/main" val="88265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em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63985" y="0"/>
            <a:ext cx="498001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19" y="397401"/>
            <a:ext cx="3528392" cy="6063198"/>
          </a:xfrm>
          <a:prstGeom prst="rect">
            <a:avLst/>
          </a:prstGeom>
          <a:solidFill>
            <a:srgbClr val="FFFF00"/>
          </a:solidFill>
        </p:spPr>
        <p:txBody>
          <a:bodyPr wrap="square" rtlCol="0">
            <a:spAutoFit/>
          </a:bodyPr>
          <a:lstStyle/>
          <a:p>
            <a:r>
              <a:rPr lang="en-GB" sz="3200" dirty="0"/>
              <a:t>“</a:t>
            </a:r>
            <a:r>
              <a:rPr lang="en-GB" sz="3200" b="1" dirty="0"/>
              <a:t>The greatest waste</a:t>
            </a:r>
            <a:r>
              <a:rPr lang="en-GB" sz="3200" dirty="0"/>
              <a:t>… is failure to use the abilities of people… to learn</a:t>
            </a:r>
            <a:r>
              <a:rPr lang="en-GB" sz="3200" b="1" dirty="0"/>
              <a:t> </a:t>
            </a:r>
            <a:r>
              <a:rPr lang="en-GB" sz="3200" dirty="0"/>
              <a:t>about their </a:t>
            </a:r>
            <a:r>
              <a:rPr lang="en-GB" sz="3200" b="1" dirty="0"/>
              <a:t>frustrations </a:t>
            </a:r>
            <a:r>
              <a:rPr lang="en-GB" sz="3200" dirty="0"/>
              <a:t>and about the </a:t>
            </a:r>
            <a:r>
              <a:rPr lang="en-GB" sz="3200" b="1" dirty="0"/>
              <a:t>contributions </a:t>
            </a:r>
            <a:r>
              <a:rPr lang="en-GB" sz="3200" dirty="0"/>
              <a:t>they are eager to make.”</a:t>
            </a:r>
          </a:p>
          <a:p>
            <a:endParaRPr lang="en-GB" sz="2800" dirty="0"/>
          </a:p>
          <a:p>
            <a:endParaRPr lang="en-GB" sz="2800" dirty="0"/>
          </a:p>
          <a:p>
            <a:r>
              <a:rPr lang="en-GB" sz="2400" dirty="0"/>
              <a:t>W. Edwards Deming</a:t>
            </a:r>
          </a:p>
          <a:p>
            <a:r>
              <a:rPr lang="en-GB" sz="2000" dirty="0"/>
              <a:t>Out of the Crisis p53</a:t>
            </a:r>
          </a:p>
        </p:txBody>
      </p:sp>
    </p:spTree>
    <p:extLst>
      <p:ext uri="{BB962C8B-B14F-4D97-AF65-F5344CB8AC3E}">
        <p14:creationId xmlns:p14="http://schemas.microsoft.com/office/powerpoint/2010/main" val="41084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965748-FB05-4054-9A06-30C3949187A7}"/>
              </a:ext>
            </a:extLst>
          </p:cNvPr>
          <p:cNvPicPr>
            <a:picLocks noChangeAspect="1"/>
          </p:cNvPicPr>
          <p:nvPr/>
        </p:nvPicPr>
        <p:blipFill rotWithShape="1">
          <a:blip r:embed="rId3">
            <a:extLst>
              <a:ext uri="{28A0092B-C50C-407E-A947-70E740481C1C}">
                <a14:useLocalDpi xmlns:a14="http://schemas.microsoft.com/office/drawing/2010/main" val="0"/>
              </a:ext>
            </a:extLst>
          </a:blip>
          <a:srcRect r="64500"/>
          <a:stretch/>
        </p:blipFill>
        <p:spPr>
          <a:xfrm>
            <a:off x="223025" y="1360448"/>
            <a:ext cx="3150492" cy="4176295"/>
          </a:xfrm>
          <a:prstGeom prst="rect">
            <a:avLst/>
          </a:prstGeom>
        </p:spPr>
      </p:pic>
      <p:sp>
        <p:nvSpPr>
          <p:cNvPr id="4" name="Rectangle 3">
            <a:extLst>
              <a:ext uri="{FF2B5EF4-FFF2-40B4-BE49-F238E27FC236}">
                <a16:creationId xmlns:a16="http://schemas.microsoft.com/office/drawing/2014/main" id="{455BF96D-7DC3-4EC8-8950-E17BC4E09E7B}"/>
              </a:ext>
            </a:extLst>
          </p:cNvPr>
          <p:cNvSpPr/>
          <p:nvPr/>
        </p:nvSpPr>
        <p:spPr>
          <a:xfrm>
            <a:off x="3775561" y="863272"/>
            <a:ext cx="4640581" cy="2585323"/>
          </a:xfrm>
          <a:prstGeom prst="rect">
            <a:avLst/>
          </a:prstGeom>
          <a:solidFill>
            <a:srgbClr val="FFFF00">
              <a:alpha val="80000"/>
            </a:srgbClr>
          </a:solidFill>
        </p:spPr>
        <p:txBody>
          <a:bodyPr wrap="square">
            <a:spAutoFit/>
          </a:bodyPr>
          <a:lstStyle/>
          <a:p>
            <a:r>
              <a:rPr lang="en-GB" sz="2400" dirty="0">
                <a:solidFill>
                  <a:srgbClr val="000000"/>
                </a:solidFill>
                <a:latin typeface="Arial" panose="020B0604020202020204" pitchFamily="34" charset="0"/>
              </a:rPr>
              <a:t>“</a:t>
            </a:r>
            <a:r>
              <a:rPr lang="en-GB" sz="2400" b="1" dirty="0">
                <a:solidFill>
                  <a:srgbClr val="000000"/>
                </a:solidFill>
                <a:latin typeface="Arial" panose="020B0604020202020204" pitchFamily="34" charset="0"/>
              </a:rPr>
              <a:t>the most important figures </a:t>
            </a:r>
            <a:r>
              <a:rPr lang="en-GB" sz="2400" dirty="0">
                <a:solidFill>
                  <a:srgbClr val="000000"/>
                </a:solidFill>
                <a:latin typeface="Arial" panose="020B0604020202020204" pitchFamily="34" charset="0"/>
              </a:rPr>
              <a:t>that one needs for management are </a:t>
            </a:r>
            <a:r>
              <a:rPr lang="en-GB" sz="2400" b="1" dirty="0">
                <a:solidFill>
                  <a:srgbClr val="000000"/>
                </a:solidFill>
                <a:latin typeface="Arial" panose="020B0604020202020204" pitchFamily="34" charset="0"/>
              </a:rPr>
              <a:t>unknown or unknowable</a:t>
            </a:r>
            <a:r>
              <a:rPr lang="en-GB" sz="2400" dirty="0">
                <a:solidFill>
                  <a:srgbClr val="000000"/>
                </a:solidFill>
                <a:latin typeface="Arial" panose="020B0604020202020204" pitchFamily="34" charset="0"/>
              </a:rPr>
              <a:t>… but successful management </a:t>
            </a:r>
            <a:r>
              <a:rPr lang="en-GB" sz="2400" b="1" dirty="0">
                <a:solidFill>
                  <a:srgbClr val="000000"/>
                </a:solidFill>
                <a:latin typeface="Arial" panose="020B0604020202020204" pitchFamily="34" charset="0"/>
              </a:rPr>
              <a:t>must nevertheless take account of them</a:t>
            </a:r>
            <a:r>
              <a:rPr lang="en-GB" b="1" dirty="0">
                <a:solidFill>
                  <a:srgbClr val="000000"/>
                </a:solidFill>
                <a:latin typeface="Arial" panose="020B0604020202020204" pitchFamily="34" charset="0"/>
              </a:rPr>
              <a:t>.”</a:t>
            </a:r>
          </a:p>
          <a:p>
            <a:pPr algn="r"/>
            <a:r>
              <a:rPr lang="en-GB" dirty="0">
                <a:solidFill>
                  <a:srgbClr val="000000"/>
                </a:solidFill>
                <a:latin typeface="Arial" panose="020B0604020202020204" pitchFamily="34" charset="0"/>
              </a:rPr>
              <a:t>Out of the Crisis p121</a:t>
            </a:r>
            <a:endParaRPr lang="en-GB" dirty="0"/>
          </a:p>
        </p:txBody>
      </p:sp>
      <p:sp>
        <p:nvSpPr>
          <p:cNvPr id="7" name="Rectangle 6">
            <a:extLst>
              <a:ext uri="{FF2B5EF4-FFF2-40B4-BE49-F238E27FC236}">
                <a16:creationId xmlns:a16="http://schemas.microsoft.com/office/drawing/2014/main" id="{95572CC2-900B-4FCA-98BD-087DC3F16485}"/>
              </a:ext>
            </a:extLst>
          </p:cNvPr>
          <p:cNvSpPr/>
          <p:nvPr/>
        </p:nvSpPr>
        <p:spPr>
          <a:xfrm>
            <a:off x="3775561" y="4304742"/>
            <a:ext cx="4640581" cy="1477328"/>
          </a:xfrm>
          <a:prstGeom prst="rect">
            <a:avLst/>
          </a:prstGeom>
          <a:solidFill>
            <a:srgbClr val="FFFF00">
              <a:alpha val="80000"/>
            </a:srgbClr>
          </a:solidFill>
        </p:spPr>
        <p:txBody>
          <a:bodyPr wrap="square">
            <a:spAutoFit/>
          </a:bodyPr>
          <a:lstStyle/>
          <a:p>
            <a:r>
              <a:rPr lang="en-GB" sz="2400" dirty="0">
                <a:solidFill>
                  <a:srgbClr val="000000"/>
                </a:solidFill>
                <a:latin typeface="Arial" panose="020B0604020202020204" pitchFamily="34" charset="0"/>
              </a:rPr>
              <a:t>“It is </a:t>
            </a:r>
            <a:r>
              <a:rPr lang="en-GB" sz="2400" b="1" dirty="0">
                <a:solidFill>
                  <a:srgbClr val="000000"/>
                </a:solidFill>
                <a:latin typeface="Arial" panose="020B0604020202020204" pitchFamily="34" charset="0"/>
              </a:rPr>
              <a:t>wrong</a:t>
            </a:r>
            <a:r>
              <a:rPr lang="en-GB" sz="2400" dirty="0">
                <a:solidFill>
                  <a:srgbClr val="000000"/>
                </a:solidFill>
                <a:latin typeface="Arial" panose="020B0604020202020204" pitchFamily="34" charset="0"/>
              </a:rPr>
              <a:t> to suppose that if you can’t measure it you can’t manage it – </a:t>
            </a:r>
            <a:r>
              <a:rPr lang="en-GB" sz="2400" b="1" dirty="0">
                <a:solidFill>
                  <a:srgbClr val="000000"/>
                </a:solidFill>
                <a:latin typeface="Arial" panose="020B0604020202020204" pitchFamily="34" charset="0"/>
              </a:rPr>
              <a:t>a costly myth!”</a:t>
            </a:r>
            <a:endParaRPr lang="en-GB" b="1" dirty="0">
              <a:solidFill>
                <a:srgbClr val="000000"/>
              </a:solidFill>
              <a:latin typeface="Arial" panose="020B0604020202020204" pitchFamily="34" charset="0"/>
            </a:endParaRPr>
          </a:p>
          <a:p>
            <a:pPr algn="r"/>
            <a:r>
              <a:rPr lang="en-GB" dirty="0">
                <a:solidFill>
                  <a:srgbClr val="000000"/>
                </a:solidFill>
                <a:latin typeface="Arial" panose="020B0604020202020204" pitchFamily="34" charset="0"/>
              </a:rPr>
              <a:t>The New Economics p35</a:t>
            </a:r>
            <a:endParaRPr lang="en-GB" dirty="0"/>
          </a:p>
        </p:txBody>
      </p:sp>
    </p:spTree>
    <p:extLst>
      <p:ext uri="{BB962C8B-B14F-4D97-AF65-F5344CB8AC3E}">
        <p14:creationId xmlns:p14="http://schemas.microsoft.com/office/powerpoint/2010/main" val="14707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59832" y="1371393"/>
            <a:ext cx="5844872" cy="4401205"/>
          </a:xfrm>
          <a:prstGeom prst="rect">
            <a:avLst/>
          </a:prstGeom>
        </p:spPr>
        <p:txBody>
          <a:bodyPr wrap="square">
            <a:spAutoFit/>
          </a:bodyPr>
          <a:lstStyle/>
          <a:p>
            <a:r>
              <a:rPr lang="en-GB" sz="2800" dirty="0"/>
              <a:t>Coproduction, patient-centered care, what matters to you — they’re encoding a new balance of power: the authentic transfer of control over people’s lives to the people themselves. That includes, and I have to say this, above all, it has to include the voices of the poor, the disadvantaged, the excluded. They need our mission most</a:t>
            </a:r>
          </a:p>
        </p:txBody>
      </p:sp>
      <p:sp>
        <p:nvSpPr>
          <p:cNvPr id="6" name="Rectangle 5"/>
          <p:cNvSpPr/>
          <p:nvPr/>
        </p:nvSpPr>
        <p:spPr>
          <a:xfrm>
            <a:off x="0" y="6225129"/>
            <a:ext cx="9130705" cy="276999"/>
          </a:xfrm>
          <a:prstGeom prst="rect">
            <a:avLst/>
          </a:prstGeom>
        </p:spPr>
        <p:txBody>
          <a:bodyPr wrap="square">
            <a:spAutoFit/>
          </a:bodyPr>
          <a:lstStyle/>
          <a:p>
            <a:pPr algn="ctr"/>
            <a:r>
              <a:rPr lang="en-GB" sz="1200" dirty="0">
                <a:hlinkClick r:id="rId3"/>
              </a:rPr>
              <a:t>https://www.hhnmag.com/articles/6798-don-berwick-offers-health-care-9-steps-to-transform-health-care</a:t>
            </a:r>
            <a:endParaRPr lang="en-GB" sz="1200" dirty="0"/>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00" y="1357252"/>
            <a:ext cx="2592288" cy="38737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4" y="5230957"/>
            <a:ext cx="1944216" cy="800219"/>
          </a:xfrm>
          <a:prstGeom prst="rect">
            <a:avLst/>
          </a:prstGeom>
          <a:noFill/>
        </p:spPr>
        <p:txBody>
          <a:bodyPr wrap="square" rtlCol="0">
            <a:spAutoFit/>
          </a:bodyPr>
          <a:lstStyle/>
          <a:p>
            <a:pPr algn="ctr"/>
            <a:r>
              <a:rPr lang="en-GB" dirty="0">
                <a:solidFill>
                  <a:schemeClr val="tx2"/>
                </a:solidFill>
              </a:rPr>
              <a:t>Dr </a:t>
            </a:r>
            <a:r>
              <a:rPr lang="en-GB" dirty="0" err="1">
                <a:solidFill>
                  <a:schemeClr val="tx2"/>
                </a:solidFill>
              </a:rPr>
              <a:t>D.M</a:t>
            </a:r>
            <a:r>
              <a:rPr lang="en-GB" dirty="0">
                <a:solidFill>
                  <a:schemeClr val="tx2"/>
                </a:solidFill>
              </a:rPr>
              <a:t>. Berwick</a:t>
            </a:r>
          </a:p>
          <a:p>
            <a:pPr algn="ctr"/>
            <a:r>
              <a:rPr lang="en-GB" sz="1400" dirty="0">
                <a:solidFill>
                  <a:schemeClr val="tx2"/>
                </a:solidFill>
              </a:rPr>
              <a:t>Era 3 medicine for healthcare</a:t>
            </a:r>
          </a:p>
        </p:txBody>
      </p:sp>
      <p:sp>
        <p:nvSpPr>
          <p:cNvPr id="2" name="Rectangle 1">
            <a:extLst>
              <a:ext uri="{FF2B5EF4-FFF2-40B4-BE49-F238E27FC236}">
                <a16:creationId xmlns:a16="http://schemas.microsoft.com/office/drawing/2014/main" id="{A53E85F1-B4AC-449F-9890-F440659DCDF1}"/>
              </a:ext>
            </a:extLst>
          </p:cNvPr>
          <p:cNvSpPr/>
          <p:nvPr/>
        </p:nvSpPr>
        <p:spPr>
          <a:xfrm>
            <a:off x="647808" y="487975"/>
            <a:ext cx="4925323" cy="769441"/>
          </a:xfrm>
          <a:prstGeom prst="rect">
            <a:avLst/>
          </a:prstGeom>
        </p:spPr>
        <p:txBody>
          <a:bodyPr wrap="none">
            <a:spAutoFit/>
          </a:bodyPr>
          <a:lstStyle/>
          <a:p>
            <a:r>
              <a:rPr lang="en-GB" sz="4400" b="1" dirty="0"/>
              <a:t>Listen.</a:t>
            </a:r>
            <a:r>
              <a:rPr lang="en-GB" sz="4400" dirty="0"/>
              <a:t> </a:t>
            </a:r>
            <a:r>
              <a:rPr lang="en-GB" sz="4400" b="1" dirty="0"/>
              <a:t>Really listen.</a:t>
            </a:r>
            <a:r>
              <a:rPr lang="en-GB" sz="4400" dirty="0"/>
              <a:t> </a:t>
            </a:r>
          </a:p>
        </p:txBody>
      </p:sp>
    </p:spTree>
    <p:extLst>
      <p:ext uri="{BB962C8B-B14F-4D97-AF65-F5344CB8AC3E}">
        <p14:creationId xmlns:p14="http://schemas.microsoft.com/office/powerpoint/2010/main" val="13333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3603" y="404664"/>
            <a:ext cx="6350645" cy="692150"/>
          </a:xfrm>
        </p:spPr>
        <p:txBody>
          <a:bodyPr/>
          <a:lstStyle/>
          <a:p>
            <a:r>
              <a:rPr lang="en-GB" sz="2800" dirty="0">
                <a:solidFill>
                  <a:schemeClr val="tx1"/>
                </a:solidFill>
              </a:rPr>
              <a:t>Different data sources</a:t>
            </a:r>
          </a:p>
        </p:txBody>
      </p:sp>
      <p:sp>
        <p:nvSpPr>
          <p:cNvPr id="6" name="TextBox 5"/>
          <p:cNvSpPr txBox="1">
            <a:spLocks noChangeArrowheads="1"/>
          </p:cNvSpPr>
          <p:nvPr/>
        </p:nvSpPr>
        <p:spPr bwMode="auto">
          <a:xfrm>
            <a:off x="5364088" y="1612830"/>
            <a:ext cx="3455987"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00"/>
                </a:solidFill>
                <a:effectLst/>
                <a:uLnTx/>
                <a:uFillTx/>
                <a:latin typeface="Arial" charset="0"/>
                <a:ea typeface="+mn-ea"/>
                <a:cs typeface="+mn-cs"/>
              </a:rPr>
              <a:t>Patient questionnaire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mn-ea"/>
                <a:cs typeface="+mn-cs"/>
              </a:rPr>
              <a:t>Overall, did you feel you were treated with respect and dignity while you were in hospital?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Arial" charset="0"/>
                <a:ea typeface="+mn-ea"/>
                <a:cs typeface="+mn-cs"/>
              </a:rPr>
              <a:t>Yes, always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mn-ea"/>
                <a:cs typeface="+mn-cs"/>
              </a:rPr>
              <a:t>Overall, how do you rate the care you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Arial" charset="0"/>
                <a:ea typeface="+mn-ea"/>
                <a:cs typeface="+mn-cs"/>
              </a:rPr>
              <a:t>Excellent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341" name="TextBox 6"/>
          <p:cNvSpPr txBox="1">
            <a:spLocks noChangeArrowheads="1"/>
          </p:cNvSpPr>
          <p:nvPr/>
        </p:nvSpPr>
        <p:spPr bwMode="auto">
          <a:xfrm>
            <a:off x="453603" y="1612830"/>
            <a:ext cx="476287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Arial" charset="0"/>
                <a:ea typeface="+mn-ea"/>
                <a:cs typeface="+mn-cs"/>
              </a:rPr>
              <a:t>“The other thing I didn’t raise and I should have done because it does annoy me intensely, the time you have to wait for a bedpan [bed toilet]….Elderly people can't wait, if we want a bedpan it’s because we need it now. I just said to one of them, ‘I need a bedpan please.’  And it was so long bringing it out it was too late.  It’s a very embarrassing subject, although they don't make anything of it, they just say, ‘Oh well, it can't be helped if you’re not well.’  And I thought, ‘Well, if only you’d brought the bedpan you wouldn't have to strip the bed and I wouldn't be so embarrassed.’  Betty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TextBox 1"/>
          <p:cNvSpPr txBox="1"/>
          <p:nvPr/>
        </p:nvSpPr>
        <p:spPr>
          <a:xfrm>
            <a:off x="453603" y="5906313"/>
            <a:ext cx="85108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a:ea typeface="+mn-ea"/>
                <a:cs typeface="+mn-cs"/>
              </a:rPr>
              <a:t>Robert G. (2013) ‘Participatory action research: using Experience-based Co-design (EBCD) to improve health care services’. In: S </a:t>
            </a:r>
            <a:r>
              <a:rPr kumimoji="0" lang="en-GB" sz="1000" b="0" i="0" u="none" strike="noStrike" kern="1200" cap="none" spc="0" normalizeH="0" baseline="0" noProof="0" dirty="0" err="1">
                <a:ln>
                  <a:noFill/>
                </a:ln>
                <a:solidFill>
                  <a:srgbClr val="000000"/>
                </a:solidFill>
                <a:effectLst/>
                <a:uLnTx/>
                <a:uFillTx/>
                <a:latin typeface="Arial"/>
                <a:ea typeface="+mn-ea"/>
                <a:cs typeface="+mn-cs"/>
              </a:rPr>
              <a:t>Ziebland</a:t>
            </a:r>
            <a:r>
              <a:rPr kumimoji="0" lang="en-GB" sz="1000" b="0" i="0" u="none" strike="noStrike" kern="1200" cap="none" spc="0" normalizeH="0" baseline="0" noProof="0" dirty="0">
                <a:ln>
                  <a:noFill/>
                </a:ln>
                <a:solidFill>
                  <a:srgbClr val="000000"/>
                </a:solidFill>
                <a:effectLst/>
                <a:uLnTx/>
                <a:uFillTx/>
                <a:latin typeface="Arial"/>
                <a:ea typeface="+mn-ea"/>
                <a:cs typeface="+mn-cs"/>
              </a:rPr>
              <a:t>, J </a:t>
            </a:r>
            <a:r>
              <a:rPr kumimoji="0" lang="en-GB" sz="1000" b="0" i="0" u="none" strike="noStrike" kern="1200" cap="none" spc="0" normalizeH="0" baseline="0" noProof="0" dirty="0" err="1">
                <a:ln>
                  <a:noFill/>
                </a:ln>
                <a:solidFill>
                  <a:srgbClr val="000000"/>
                </a:solidFill>
                <a:effectLst/>
                <a:uLnTx/>
                <a:uFillTx/>
                <a:latin typeface="Arial"/>
                <a:ea typeface="+mn-ea"/>
                <a:cs typeface="+mn-cs"/>
              </a:rPr>
              <a:t>Calabrase</a:t>
            </a:r>
            <a:r>
              <a:rPr kumimoji="0" lang="en-GB" sz="1000" b="0" i="0" u="none" strike="noStrike" kern="1200" cap="none" spc="0" normalizeH="0" baseline="0" noProof="0" dirty="0">
                <a:ln>
                  <a:noFill/>
                </a:ln>
                <a:solidFill>
                  <a:srgbClr val="000000"/>
                </a:solidFill>
                <a:effectLst/>
                <a:uLnTx/>
                <a:uFillTx/>
                <a:latin typeface="Arial"/>
                <a:ea typeface="+mn-ea"/>
                <a:cs typeface="+mn-cs"/>
              </a:rPr>
              <a:t>, A Coulter and L Locock (</a:t>
            </a:r>
            <a:r>
              <a:rPr kumimoji="0" lang="en-GB" sz="1000" b="0" i="0" u="none" strike="noStrike" kern="1200" cap="none" spc="0" normalizeH="0" baseline="0" noProof="0" dirty="0" err="1">
                <a:ln>
                  <a:noFill/>
                </a:ln>
                <a:solidFill>
                  <a:srgbClr val="000000"/>
                </a:solidFill>
                <a:effectLst/>
                <a:uLnTx/>
                <a:uFillTx/>
                <a:latin typeface="Arial"/>
                <a:ea typeface="+mn-ea"/>
                <a:cs typeface="+mn-cs"/>
              </a:rPr>
              <a:t>eds</a:t>
            </a:r>
            <a:r>
              <a:rPr kumimoji="0" lang="en-GB" sz="1000" b="0" i="0" u="none" strike="noStrike" kern="1200" cap="none" spc="0" normalizeH="0" baseline="0" noProof="0" dirty="0">
                <a:ln>
                  <a:noFill/>
                </a:ln>
                <a:solidFill>
                  <a:srgbClr val="000000"/>
                </a:solidFill>
                <a:effectLst/>
                <a:uLnTx/>
                <a:uFillTx/>
                <a:latin typeface="Arial"/>
                <a:ea typeface="+mn-ea"/>
                <a:cs typeface="+mn-cs"/>
              </a:rPr>
              <a:t>). </a:t>
            </a:r>
            <a:r>
              <a:rPr kumimoji="0" lang="en-GB" sz="1000" b="0" i="1" u="none" strike="noStrike" kern="1200" cap="none" spc="0" normalizeH="0" baseline="0" noProof="0" dirty="0">
                <a:ln>
                  <a:noFill/>
                </a:ln>
                <a:solidFill>
                  <a:srgbClr val="000000"/>
                </a:solidFill>
                <a:effectLst/>
                <a:uLnTx/>
                <a:uFillTx/>
                <a:latin typeface="Arial"/>
                <a:ea typeface="+mn-ea"/>
                <a:cs typeface="+mn-cs"/>
              </a:rPr>
              <a:t>Understanding and using experiences of health and illness, </a:t>
            </a:r>
            <a:r>
              <a:rPr kumimoji="0" lang="en-GB" sz="1000" b="0" i="0" u="none" strike="noStrike" kern="1200" cap="none" spc="0" normalizeH="0" baseline="0" noProof="0" dirty="0">
                <a:ln>
                  <a:noFill/>
                </a:ln>
                <a:solidFill>
                  <a:srgbClr val="000000"/>
                </a:solidFill>
                <a:effectLst/>
                <a:uLnTx/>
                <a:uFillTx/>
                <a:latin typeface="Arial"/>
                <a:ea typeface="+mn-ea"/>
                <a:cs typeface="+mn-cs"/>
              </a:rPr>
              <a:t>Oxford; Oxford University Press</a:t>
            </a:r>
          </a:p>
        </p:txBody>
      </p:sp>
    </p:spTree>
    <p:extLst>
      <p:ext uri="{BB962C8B-B14F-4D97-AF65-F5344CB8AC3E}">
        <p14:creationId xmlns:p14="http://schemas.microsoft.com/office/powerpoint/2010/main" val="38273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4" name="Picture 3" descr="C:\Users\u210297\Pictures\empathy-engagement-and-the-brain-11-638.jpg"/>
          <p:cNvPicPr>
            <a:picLocks noChangeAspect="1" noChangeArrowheads="1"/>
          </p:cNvPicPr>
          <p:nvPr/>
        </p:nvPicPr>
        <p:blipFill rotWithShape="1">
          <a:blip r:embed="rId2">
            <a:extLst>
              <a:ext uri="{28A0092B-C50C-407E-A947-70E740481C1C}">
                <a14:useLocalDpi xmlns:a14="http://schemas.microsoft.com/office/drawing/2010/main" val="0"/>
              </a:ext>
            </a:extLst>
          </a:blip>
          <a:srcRect t="14927"/>
          <a:stretch/>
        </p:blipFill>
        <p:spPr bwMode="auto">
          <a:xfrm>
            <a:off x="0" y="548680"/>
            <a:ext cx="9112898" cy="58205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3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519" t="10131" r="2622" b="4172"/>
          <a:stretch/>
        </p:blipFill>
        <p:spPr bwMode="auto">
          <a:xfrm>
            <a:off x="-55828" y="0"/>
            <a:ext cx="9228078" cy="683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1267" t="14394" r="14104" b="6250"/>
          <a:stretch/>
        </p:blipFill>
        <p:spPr bwMode="auto">
          <a:xfrm>
            <a:off x="-55828" y="1373920"/>
            <a:ext cx="9173164" cy="548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61" t="14040" r="41907" b="5891"/>
          <a:stretch/>
        </p:blipFill>
        <p:spPr bwMode="auto">
          <a:xfrm>
            <a:off x="437584" y="365126"/>
            <a:ext cx="5624946" cy="58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61" t="15097" r="41785" b="7086"/>
          <a:stretch/>
        </p:blipFill>
        <p:spPr bwMode="auto">
          <a:xfrm>
            <a:off x="1647993" y="816668"/>
            <a:ext cx="5640947" cy="569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892" t="15625" r="44259" b="7790"/>
          <a:stretch/>
        </p:blipFill>
        <p:spPr bwMode="auto">
          <a:xfrm>
            <a:off x="3138459" y="1345844"/>
            <a:ext cx="5705341" cy="560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31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797" y="3594243"/>
            <a:ext cx="4078491" cy="1754326"/>
          </a:xfrm>
          <a:prstGeom prst="rect">
            <a:avLst/>
          </a:prstGeom>
          <a:noFill/>
          <a:ln>
            <a:solidFill>
              <a:srgbClr val="0070C0"/>
            </a:solidFill>
          </a:ln>
        </p:spPr>
        <p:txBody>
          <a:bodyPr wrap="square" rtlCol="0">
            <a:spAutoFit/>
          </a:bodyPr>
          <a:lstStyle/>
          <a:p>
            <a:pPr algn="ctr"/>
            <a:r>
              <a:rPr lang="en-GB" sz="3600" b="1" dirty="0"/>
              <a:t>Claire Gordon</a:t>
            </a:r>
          </a:p>
          <a:p>
            <a:pPr algn="ctr"/>
            <a:r>
              <a:rPr lang="en-GB" sz="3600" dirty="0"/>
              <a:t>Acute Physician</a:t>
            </a:r>
          </a:p>
          <a:p>
            <a:pPr algn="ctr"/>
            <a:r>
              <a:rPr lang="en-GB" sz="3600" dirty="0"/>
              <a:t>Edinburgh</a:t>
            </a: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1562" t="18519" r="24828" b="22454"/>
          <a:stretch/>
        </p:blipFill>
        <p:spPr bwMode="auto">
          <a:xfrm>
            <a:off x="118051" y="255876"/>
            <a:ext cx="4427984" cy="32909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51720" y="255876"/>
            <a:ext cx="2736304" cy="584775"/>
          </a:xfrm>
          <a:prstGeom prst="rect">
            <a:avLst/>
          </a:prstGeom>
        </p:spPr>
        <p:txBody>
          <a:bodyPr wrap="square">
            <a:spAutoFit/>
          </a:bodyPr>
          <a:lstStyle/>
          <a:p>
            <a:r>
              <a:rPr lang="en-GB" altLang="en-US" sz="3200" b="1" dirty="0">
                <a:solidFill>
                  <a:schemeClr val="tx2"/>
                </a:solidFill>
                <a:effectLst>
                  <a:outerShdw blurRad="38100" dist="38100" dir="2700000" algn="tl">
                    <a:srgbClr val="000000">
                      <a:alpha val="43137"/>
                    </a:srgbClr>
                  </a:outerShdw>
                </a:effectLst>
              </a:rPr>
              <a:t>Joy in work?</a:t>
            </a:r>
            <a:endParaRPr lang="en-GB" sz="3200" b="1" dirty="0">
              <a:solidFill>
                <a:schemeClr val="tx2"/>
              </a:solidFill>
              <a:effectLst>
                <a:outerShdw blurRad="38100" dist="38100" dir="2700000" algn="tl">
                  <a:srgbClr val="000000">
                    <a:alpha val="43137"/>
                  </a:srgbClr>
                </a:outerShdw>
              </a:effectLst>
            </a:endParaRPr>
          </a:p>
        </p:txBody>
      </p:sp>
      <p:sp>
        <p:nvSpPr>
          <p:cNvPr id="6" name="Cloud Callout 5"/>
          <p:cNvSpPr/>
          <p:nvPr/>
        </p:nvSpPr>
        <p:spPr>
          <a:xfrm>
            <a:off x="0" y="3789040"/>
            <a:ext cx="4788024" cy="3068960"/>
          </a:xfrm>
          <a:prstGeom prst="cloudCallout">
            <a:avLst>
              <a:gd name="adj1" fmla="val 4664"/>
              <a:gd name="adj2" fmla="val -7303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“It gave me a degree of freedom to  respond in a different way – I was amazed at the response!  Lots of support from peers &amp; even the CEO of the NHS in Scotland retweeted!”</a:t>
            </a:r>
          </a:p>
        </p:txBody>
      </p:sp>
      <p:sp>
        <p:nvSpPr>
          <p:cNvPr id="9" name="Cloud Callout 8"/>
          <p:cNvSpPr/>
          <p:nvPr/>
        </p:nvSpPr>
        <p:spPr>
          <a:xfrm>
            <a:off x="5330130" y="560299"/>
            <a:ext cx="3600400" cy="2257694"/>
          </a:xfrm>
          <a:prstGeom prst="cloudCallout">
            <a:avLst>
              <a:gd name="adj1" fmla="val -67200"/>
              <a:gd name="adj2" fmla="val 1261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 felt exposed and vulnerable and it was difficult to respond – what would I say to her?”</a:t>
            </a:r>
          </a:p>
        </p:txBody>
      </p:sp>
      <p:sp>
        <p:nvSpPr>
          <p:cNvPr id="10" name="Cloud Callout 9"/>
          <p:cNvSpPr/>
          <p:nvPr/>
        </p:nvSpPr>
        <p:spPr>
          <a:xfrm>
            <a:off x="5330130" y="3242610"/>
            <a:ext cx="3600400" cy="2834498"/>
          </a:xfrm>
          <a:prstGeom prst="cloudCallout">
            <a:avLst>
              <a:gd name="adj1" fmla="val -62439"/>
              <a:gd name="adj2" fmla="val -61248"/>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“It made me think and we’ve done a lot – provoked more of a response and actions than if it had  been a complaint.”</a:t>
            </a:r>
          </a:p>
        </p:txBody>
      </p:sp>
    </p:spTree>
    <p:extLst>
      <p:ext uri="{BB962C8B-B14F-4D97-AF65-F5344CB8AC3E}">
        <p14:creationId xmlns:p14="http://schemas.microsoft.com/office/powerpoint/2010/main" val="37019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DAE900-2D06-48B9-89EF-E78970826E28}"/>
              </a:ext>
            </a:extLst>
          </p:cNvPr>
          <p:cNvPicPr>
            <a:picLocks noChangeAspect="1"/>
          </p:cNvPicPr>
          <p:nvPr/>
        </p:nvPicPr>
        <p:blipFill rotWithShape="1">
          <a:blip r:embed="rId2"/>
          <a:srcRect l="6000" t="14131" r="12333" b="20652"/>
          <a:stretch/>
        </p:blipFill>
        <p:spPr>
          <a:xfrm>
            <a:off x="-1" y="0"/>
            <a:ext cx="9130835" cy="4099560"/>
          </a:xfrm>
          <a:prstGeom prst="rect">
            <a:avLst/>
          </a:prstGeom>
        </p:spPr>
      </p:pic>
      <p:pic>
        <p:nvPicPr>
          <p:cNvPr id="5" name="Picture 4">
            <a:extLst>
              <a:ext uri="{FF2B5EF4-FFF2-40B4-BE49-F238E27FC236}">
                <a16:creationId xmlns:a16="http://schemas.microsoft.com/office/drawing/2014/main" id="{79F857B7-81A5-4C11-BAD3-8D1F3FE14848}"/>
              </a:ext>
            </a:extLst>
          </p:cNvPr>
          <p:cNvPicPr>
            <a:picLocks noChangeAspect="1"/>
          </p:cNvPicPr>
          <p:nvPr/>
        </p:nvPicPr>
        <p:blipFill rotWithShape="1">
          <a:blip r:embed="rId3"/>
          <a:srcRect l="57000" t="13834" r="15500" b="19170"/>
          <a:stretch/>
        </p:blipFill>
        <p:spPr>
          <a:xfrm>
            <a:off x="167640" y="594359"/>
            <a:ext cx="3779520" cy="5176799"/>
          </a:xfrm>
          <a:prstGeom prst="rect">
            <a:avLst/>
          </a:prstGeom>
          <a:ln w="57150">
            <a:solidFill>
              <a:schemeClr val="tx1"/>
            </a:solidFill>
          </a:ln>
        </p:spPr>
      </p:pic>
      <p:pic>
        <p:nvPicPr>
          <p:cNvPr id="6" name="Picture 5">
            <a:extLst>
              <a:ext uri="{FF2B5EF4-FFF2-40B4-BE49-F238E27FC236}">
                <a16:creationId xmlns:a16="http://schemas.microsoft.com/office/drawing/2014/main" id="{02FC3F0D-E007-4ED8-9D16-E370B401E931}"/>
              </a:ext>
            </a:extLst>
          </p:cNvPr>
          <p:cNvPicPr>
            <a:picLocks noChangeAspect="1"/>
          </p:cNvPicPr>
          <p:nvPr/>
        </p:nvPicPr>
        <p:blipFill rotWithShape="1">
          <a:blip r:embed="rId4"/>
          <a:srcRect l="9499" t="21839" r="42834" b="39031"/>
          <a:stretch/>
        </p:blipFill>
        <p:spPr>
          <a:xfrm>
            <a:off x="589681" y="1096638"/>
            <a:ext cx="8317229" cy="3838721"/>
          </a:xfrm>
          <a:prstGeom prst="rect">
            <a:avLst/>
          </a:prstGeom>
          <a:ln w="57150">
            <a:solidFill>
              <a:schemeClr val="tx1"/>
            </a:solidFill>
          </a:ln>
        </p:spPr>
      </p:pic>
      <p:pic>
        <p:nvPicPr>
          <p:cNvPr id="7" name="Picture 6">
            <a:extLst>
              <a:ext uri="{FF2B5EF4-FFF2-40B4-BE49-F238E27FC236}">
                <a16:creationId xmlns:a16="http://schemas.microsoft.com/office/drawing/2014/main" id="{41617059-ACD9-425C-9F47-20FE4A4B4A8A}"/>
              </a:ext>
            </a:extLst>
          </p:cNvPr>
          <p:cNvPicPr>
            <a:picLocks noChangeAspect="1"/>
          </p:cNvPicPr>
          <p:nvPr/>
        </p:nvPicPr>
        <p:blipFill rotWithShape="1">
          <a:blip r:embed="rId5"/>
          <a:srcRect l="14167" t="13834" r="45000" b="33993"/>
          <a:stretch/>
        </p:blipFill>
        <p:spPr>
          <a:xfrm>
            <a:off x="1001160" y="1350076"/>
            <a:ext cx="6736081" cy="4838982"/>
          </a:xfrm>
          <a:prstGeom prst="rect">
            <a:avLst/>
          </a:prstGeom>
          <a:ln w="57150">
            <a:solidFill>
              <a:schemeClr val="tx1"/>
            </a:solidFill>
          </a:ln>
        </p:spPr>
      </p:pic>
      <p:pic>
        <p:nvPicPr>
          <p:cNvPr id="8" name="Picture 7">
            <a:extLst>
              <a:ext uri="{FF2B5EF4-FFF2-40B4-BE49-F238E27FC236}">
                <a16:creationId xmlns:a16="http://schemas.microsoft.com/office/drawing/2014/main" id="{C82DD674-C5CF-4E0E-BFDF-2A46FC34DC59}"/>
              </a:ext>
            </a:extLst>
          </p:cNvPr>
          <p:cNvPicPr>
            <a:picLocks noChangeAspect="1"/>
          </p:cNvPicPr>
          <p:nvPr/>
        </p:nvPicPr>
        <p:blipFill rotWithShape="1">
          <a:blip r:embed="rId6"/>
          <a:srcRect l="14500" t="43480" r="44167" b="9137"/>
          <a:stretch/>
        </p:blipFill>
        <p:spPr>
          <a:xfrm>
            <a:off x="1522559" y="1911733"/>
            <a:ext cx="7621441" cy="4912217"/>
          </a:xfrm>
          <a:prstGeom prst="rect">
            <a:avLst/>
          </a:prstGeom>
          <a:ln w="57150">
            <a:solidFill>
              <a:schemeClr val="tx1"/>
            </a:solidFill>
          </a:ln>
        </p:spPr>
      </p:pic>
    </p:spTree>
    <p:extLst>
      <p:ext uri="{BB962C8B-B14F-4D97-AF65-F5344CB8AC3E}">
        <p14:creationId xmlns:p14="http://schemas.microsoft.com/office/powerpoint/2010/main" val="251475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1082</TotalTime>
  <Words>997</Words>
  <Application>Microsoft Office PowerPoint</Application>
  <PresentationFormat>On-screen Show (4:3)</PresentationFormat>
  <Paragraphs>67</Paragraphs>
  <Slides>15</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Calibri Light</vt:lpstr>
      <vt:lpstr>Office Theme</vt:lpstr>
      <vt:lpstr>Default Design</vt:lpstr>
      <vt:lpstr>1_Office Theme</vt:lpstr>
      <vt:lpstr>Stories meet QI</vt:lpstr>
      <vt:lpstr>PowerPoint Presentation</vt:lpstr>
      <vt:lpstr>PowerPoint Presentation</vt:lpstr>
      <vt:lpstr>PowerPoint Presentation</vt:lpstr>
      <vt:lpstr>Different data sources</vt:lpstr>
      <vt:lpstr>PowerPoint Presentation</vt:lpstr>
      <vt:lpstr>PowerPoint Presentation</vt:lpstr>
      <vt:lpstr>PowerPoint Presentation</vt:lpstr>
      <vt:lpstr>PowerPoint Presentation</vt:lpstr>
      <vt:lpstr>PowerPoint Presentation</vt:lpstr>
      <vt:lpstr>Timeline of a story</vt:lpstr>
      <vt:lpstr>PowerPoint Presentation</vt:lpstr>
      <vt:lpstr>PowerPoint Presentation</vt:lpstr>
      <vt:lpstr>A Care Opinion QI dashboard?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Stories meet QI</dc:title>
  <dc:creator>Sarah Ashurst</dc:creator>
  <cp:lastModifiedBy>Cally Bowman</cp:lastModifiedBy>
  <cp:revision>10</cp:revision>
  <dcterms:created xsi:type="dcterms:W3CDTF">2018-01-29T16:18:11Z</dcterms:created>
  <dcterms:modified xsi:type="dcterms:W3CDTF">2018-02-13T14:41:02Z</dcterms:modified>
</cp:coreProperties>
</file>