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56" r:id="rId5"/>
    <p:sldId id="257" r:id="rId6"/>
    <p:sldId id="262" r:id="rId7"/>
    <p:sldId id="264" r:id="rId8"/>
    <p:sldId id="272" r:id="rId9"/>
    <p:sldId id="265" r:id="rId10"/>
    <p:sldId id="271" r:id="rId11"/>
    <p:sldId id="266" r:id="rId12"/>
    <p:sldId id="259" r:id="rId13"/>
    <p:sldId id="267" r:id="rId14"/>
    <p:sldId id="268" r:id="rId15"/>
    <p:sldId id="269" r:id="rId16"/>
    <p:sldId id="276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–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–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/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464C26-01E7-43FA-BA69-6D08BB26D023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ABC37C-8FD4-4B48-81DB-9B7B6FF9D5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918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2B62C5-1F85-423D-A3EF-F0837716E8B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93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74A19-AD86-1A86-F17D-3AE560FB64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1BCD11-4D77-2769-3450-A300A06104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452CF0-24EA-BB92-4629-D1A7B4684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3D25-85D8-461E-8AB5-05E81C9E551D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5A9EC-A2E9-F933-4A63-E6D94BAA2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54EED-7F83-EF23-A0A2-4C40A3FF2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1D6CC-5A87-412F-A992-A819475C3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609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DCA30-3486-D2FE-CDBC-897857CC4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B23E11-B686-5DAD-629C-15A3CB4556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8C10F-4C7F-8CBB-32D6-8493BBB87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3D25-85D8-461E-8AB5-05E81C9E551D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F6A68-9CBF-AC22-3FEF-928184622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22F13-2473-3804-3E04-9E344541F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1D6CC-5A87-412F-A992-A819475C3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937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C157CF-84FB-C980-68E6-F8D9B6E69C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17E69A-7431-BDDD-996C-9A0C4BA860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D8485-E564-B891-4930-E198C077F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3D25-85D8-461E-8AB5-05E81C9E551D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95E9C-74A7-5B88-074B-D8E0EAED1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F2D2C-0E71-9417-FC2E-30020E0F2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1D6CC-5A87-412F-A992-A819475C3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764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B46A6-6328-CA70-8AEA-BB214CEFC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15E167-92F5-495F-F64E-1E9EF051B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9FF22F-9063-E9B5-A9E5-A1DAAE1DD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3D25-85D8-461E-8AB5-05E81C9E551D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AE1B3-5BD9-80FF-AEEB-53F9322CA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1A491F-2902-574B-CE91-EF08D4E21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1D6CC-5A87-412F-A992-A819475C3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046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A10FC-E240-DBB9-703E-EAE671A82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04FB19-75FF-DB9A-3E40-8FDFFA356D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EA8AF-B3CF-AF9A-FE5F-C181CB861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3D25-85D8-461E-8AB5-05E81C9E551D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4A8A3-0CD0-083E-D4D3-379B1457F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722D0E-0728-9483-2489-0E40C5EBC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1D6CC-5A87-412F-A992-A819475C3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033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574E3-FC07-8198-F027-C5BEF21A1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F1A40-46CF-9095-68AC-061C4798BE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9DBB4B-48D0-A8AB-A97C-18C5250DB8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A0E60B-28EC-87D1-080B-EF10D17EC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3D25-85D8-461E-8AB5-05E81C9E551D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61DE6A-A679-448D-E32C-BACA22BBE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DBC868-4FE6-D314-2D88-38545598F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1D6CC-5A87-412F-A992-A819475C3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622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506E7-364A-5FED-7BE8-043A5EA52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93BB75-6096-ECAF-4CAA-8ED077B98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E13D90-9B44-ADF9-F60F-03BDA9185F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5C1CF7-B8F8-70AD-040C-F010D66301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4E78A8-73CE-0713-4AA9-7B5BEBA967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1CE461-1182-C4C5-BDA0-D402D2326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3D25-85D8-461E-8AB5-05E81C9E551D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3663B5-D402-35D9-99E8-45EBDEDE0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4A95C7-9C9B-ADFB-3507-2A0D2FF62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1D6CC-5A87-412F-A992-A819475C3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308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F2360-D747-72B6-F1F3-51B0FB6D0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52C8A3-0962-4C97-C8BA-6823D93B4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3D25-85D8-461E-8AB5-05E81C9E551D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A6CF19-0145-0253-B61A-38D7B085A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BC6805-8247-56E5-B1AA-7FFCC1EB5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1D6CC-5A87-412F-A992-A819475C3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301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62479C-FA90-B1D8-CD9B-BA62A851F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3D25-85D8-461E-8AB5-05E81C9E551D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499303-84C3-660F-09E5-4D65FB9C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BBFEC-18E2-B83A-599E-B3DF63519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1D6CC-5A87-412F-A992-A819475C3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213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F4434-ED10-0A34-1538-BF2299159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37104-5D30-3893-71AA-028B72B4A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90AEB0-8650-3255-6899-4D1FF5A9DE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EE99C-13F6-1B7D-C70D-F6DA2723D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3D25-85D8-461E-8AB5-05E81C9E551D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89F3EF-68F3-3826-77D4-38819FCA4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ADE2D5-6C39-5705-B137-42EFC9C37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1D6CC-5A87-412F-A992-A819475C3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905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43ABE-FFC8-4107-9661-FA8377CE0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32F740-F2F1-B58A-5C3F-7AB5AC9443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DEBCAB-EE6D-6E0E-2E03-5D81A67ABB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172078-2200-DCFF-C834-A83169B42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3D25-85D8-461E-8AB5-05E81C9E551D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3B908D-4340-55B2-E369-737071851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786532-8BFE-1A4D-C68B-56E5CFEE6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1D6CC-5A87-412F-A992-A819475C3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191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539BB8-BC81-BB4E-44F0-9B3009B31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645E35-B698-2D4D-8877-9509C863F9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053064-5335-624D-BC25-F8046D1027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D53D25-85D8-461E-8AB5-05E81C9E551D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3710D-1446-B51C-2992-624A262204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63ADCC-2D5D-9CC4-5AA3-988A572712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81D6CC-5A87-412F-A992-A819475C3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227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3C92BFA-27EF-2586-03ED-62DC9BC7DB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07570" y="1085089"/>
            <a:ext cx="6207116" cy="2716081"/>
          </a:xfrm>
        </p:spPr>
        <p:txBody>
          <a:bodyPr anchor="b">
            <a:normAutofit fontScale="90000"/>
          </a:bodyPr>
          <a:lstStyle/>
          <a:p>
            <a:br>
              <a:rPr lang="en-GB" sz="5200">
                <a:solidFill>
                  <a:schemeClr val="tx2"/>
                </a:solidFill>
              </a:rPr>
            </a:br>
            <a:r>
              <a:rPr lang="en-GB" sz="5200">
                <a:solidFill>
                  <a:schemeClr val="tx2"/>
                </a:solidFill>
              </a:rPr>
              <a:t>Care Opinion </a:t>
            </a:r>
            <a:br>
              <a:rPr lang="en-GB" sz="5200">
                <a:solidFill>
                  <a:schemeClr val="tx2"/>
                </a:solidFill>
              </a:rPr>
            </a:br>
            <a:r>
              <a:rPr lang="en-GB" sz="5200">
                <a:solidFill>
                  <a:schemeClr val="tx2"/>
                </a:solidFill>
              </a:rPr>
              <a:t>Spring Conference</a:t>
            </a:r>
            <a:br>
              <a:rPr lang="en-GB" sz="5200">
                <a:solidFill>
                  <a:schemeClr val="tx2"/>
                </a:solidFill>
              </a:rPr>
            </a:br>
            <a:r>
              <a:rPr lang="en-GB" sz="5200">
                <a:solidFill>
                  <a:schemeClr val="tx2"/>
                </a:solidFill>
              </a:rPr>
              <a:t>May 2025 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C49744E5-BD5B-5D7D-375D-1DD5513478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613" y="97429"/>
            <a:ext cx="2361474" cy="1059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554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A93744A-A1DA-B418-3603-8A9D56B005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746706-63DB-563E-0BC4-0046DC8CB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4DC52C2-A1DC-A714-E5CD-1FC3B2BA57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59D98F-CB07-8D7A-C023-B64EF675B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533495"/>
            <a:ext cx="9833548" cy="721937"/>
          </a:xfrm>
        </p:spPr>
        <p:txBody>
          <a:bodyPr anchor="b">
            <a:normAutofit/>
          </a:bodyPr>
          <a:lstStyle/>
          <a:p>
            <a:pPr algn="ctr"/>
            <a:r>
              <a:rPr kumimoji="0" lang="en-GB" sz="4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How does this make people feel?</a:t>
            </a:r>
            <a:endParaRPr lang="en-GB" sz="3600" b="1">
              <a:solidFill>
                <a:schemeClr val="tx2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0E4067B-4E11-876E-F674-FFA94BFB90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A1039D1F-BD5B-EE03-D54D-9BD922B891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D0078BA-8C42-F13E-25FE-4E405CCA6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7BF56AB-1359-7FA5-10F5-3D58A51AC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781E799-3325-AC9D-FF6B-8CCF92837C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B548CA8-F9FE-0F6F-4B82-39D2508809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E36FCA82-BF66-38DA-6F5D-0709F775B1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82F4373-2376-D6FF-A22A-B569652837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BEDEAA1-0B03-9959-BDEA-A9633E20AD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4182F740-06EE-6DFD-3F13-7212BA566D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345F91B-38E0-A6B6-1C51-77A4DA294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1" y="2222382"/>
            <a:ext cx="4227576" cy="3878665"/>
          </a:xfrm>
        </p:spPr>
        <p:txBody>
          <a:bodyPr/>
          <a:lstStyle/>
          <a:p>
            <a:pPr marL="0" indent="0">
              <a:buNone/>
            </a:pPr>
            <a:r>
              <a:rPr lang="en-GB" sz="2400" b="1"/>
              <a:t>Staff</a:t>
            </a:r>
          </a:p>
          <a:p>
            <a:r>
              <a:rPr lang="en-GB" sz="2400"/>
              <a:t>Anxiety</a:t>
            </a:r>
          </a:p>
          <a:p>
            <a:r>
              <a:rPr lang="en-GB" sz="2400"/>
              <a:t>Not good enough</a:t>
            </a:r>
          </a:p>
          <a:p>
            <a:r>
              <a:rPr lang="en-GB" sz="2400"/>
              <a:t>Not working hard enough</a:t>
            </a:r>
          </a:p>
          <a:p>
            <a:r>
              <a:rPr lang="en-GB" sz="2400"/>
              <a:t>Failing children</a:t>
            </a:r>
          </a:p>
          <a:p>
            <a:r>
              <a:rPr lang="en-GB" sz="2400"/>
              <a:t>Failing families</a:t>
            </a:r>
          </a:p>
          <a:p>
            <a:r>
              <a:rPr lang="en-GB" sz="2400"/>
              <a:t>Reduced job satisfaction</a:t>
            </a:r>
          </a:p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F34A76-B303-26BD-205B-FE2C75DE1994}"/>
              </a:ext>
            </a:extLst>
          </p:cNvPr>
          <p:cNvSpPr txBox="1"/>
          <p:nvPr/>
        </p:nvSpPr>
        <p:spPr>
          <a:xfrm>
            <a:off x="6425182" y="2081656"/>
            <a:ext cx="431901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</a:rPr>
              <a:t>Young people and their families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</a:rPr>
              <a:t>Anxiety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</a:rPr>
              <a:t>Never going to get support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</a:rPr>
              <a:t>Without a diagnosis nothing will improve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</a:rPr>
              <a:t>Poor view of service before they get there</a:t>
            </a:r>
          </a:p>
        </p:txBody>
      </p:sp>
    </p:spTree>
    <p:extLst>
      <p:ext uri="{BB962C8B-B14F-4D97-AF65-F5344CB8AC3E}">
        <p14:creationId xmlns:p14="http://schemas.microsoft.com/office/powerpoint/2010/main" val="3468578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C9E20C4-BBDD-9906-4FDF-EBBC66B433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AE985-8515-0A1D-9114-B74E5FAC20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21FA96-F975-6C45-535D-0D753A073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508FFE-ABCD-C576-808B-2F6ED4626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533495"/>
            <a:ext cx="9833548" cy="721937"/>
          </a:xfrm>
        </p:spPr>
        <p:txBody>
          <a:bodyPr anchor="b">
            <a:normAutofit/>
          </a:bodyPr>
          <a:lstStyle/>
          <a:p>
            <a:pPr algn="ctr"/>
            <a:r>
              <a:rPr lang="en-GB" sz="3600" b="1">
                <a:solidFill>
                  <a:schemeClr val="tx2"/>
                </a:solidFill>
              </a:rPr>
              <a:t>Before Care Opinion 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6BC722D-9738-C759-35D2-E415C62B8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837461E8-58B2-E4AF-CE44-0F0EE5061D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CEC6768-CEDD-825E-7137-9BB0D430C0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3FBF1A2-6024-FA0D-263F-E74D45AC2C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2B68E7E-2B72-A7D9-DC3E-E0A79C9ED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3367DDE-56F1-3405-5D4E-681F89122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89580CD9-8819-A069-0C06-1E47E42F7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CDC9750-26D9-9009-BDBB-A3B191E95B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A1C65C1-5FF3-FD41-74E2-E6BCFEFA12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E0526E98-6CC0-2B81-9080-68D777723B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8CB3C03-D856-E721-BCE4-BACEFA286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Positive feedback would come in informally i.e. verbally, thank you cards, chocolates and not always easily captured. </a:t>
            </a:r>
          </a:p>
          <a:p>
            <a:pPr>
              <a:defRPr/>
            </a:pP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Our response would be a verbal thank you whilst saying goodbye.</a:t>
            </a:r>
          </a:p>
          <a:p>
            <a:pPr>
              <a:defRPr/>
            </a:pP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Complaints however – tend to be more formal, written, requiring a formal response.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498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4CBA76E-2F10-440C-2FEA-93851ED82E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1A0A2D3-0675-2059-1E96-8079D5CBB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5C30FE4-7CC0-A775-08BF-60FA87E84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25F052-0B6A-7742-65EF-9462428CC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8564" y="261373"/>
            <a:ext cx="9833548" cy="721937"/>
          </a:xfrm>
        </p:spPr>
        <p:txBody>
          <a:bodyPr anchor="b">
            <a:normAutofit/>
          </a:bodyPr>
          <a:lstStyle/>
          <a:p>
            <a:pPr algn="ctr"/>
            <a:r>
              <a:rPr lang="en-GB" sz="3600" b="1">
                <a:solidFill>
                  <a:schemeClr val="tx2"/>
                </a:solidFill>
              </a:rPr>
              <a:t>Introduction of Care Opinion 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3D55BA6-DDB0-E89A-ECF2-15AAA2124E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D0EC00C-6CD7-E3BC-EF96-C939C6082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8DEB0FF-987A-12B2-92AD-C4451226EB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463E7F8-F9AC-3840-A371-5907C015B4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9FFDC02-5B09-36CA-65DF-3295146AF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D4FDC13-A905-5C3E-D738-0FC1911446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A1A360C-1E7A-EABE-2C93-DA504A72A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9D93C869-1D10-359F-9F3C-967A450355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A1B9940-7319-3A26-3003-FBC3FEEE4C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7FA08D6-76F5-029B-7174-804820D5AA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389FABB-815B-17C1-B739-8ED401E5F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423" y="1487994"/>
            <a:ext cx="3724656" cy="30339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/>
              <a:t>Prior</a:t>
            </a:r>
          </a:p>
          <a:p>
            <a:r>
              <a:rPr lang="en-GB" sz="2000"/>
              <a:t>Nervousness about how accessible it would be as a digital platform</a:t>
            </a:r>
          </a:p>
          <a:p>
            <a:r>
              <a:rPr lang="en-GB" sz="2000"/>
              <a:t>Would people take the time to complete responses?</a:t>
            </a:r>
          </a:p>
          <a:p>
            <a:r>
              <a:rPr lang="en-GB" sz="2000"/>
              <a:t>Would responders feel confident to know what to say?</a:t>
            </a:r>
          </a:p>
          <a:p>
            <a:endParaRPr lang="en-GB" sz="20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017948-D645-A48F-7183-485D770748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0832" y="1383083"/>
            <a:ext cx="4283390" cy="392699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1B6C10A-052C-966E-4CAC-6621E57CCAB9}"/>
              </a:ext>
            </a:extLst>
          </p:cNvPr>
          <p:cNvSpPr txBox="1"/>
          <p:nvPr/>
        </p:nvSpPr>
        <p:spPr>
          <a:xfrm>
            <a:off x="691222" y="4909964"/>
            <a:ext cx="3356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/>
              <a:t>88% stories were positive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A947E06-B386-BDBA-EB5D-4F60071193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8617" y="1909517"/>
            <a:ext cx="4418330" cy="250055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934A825-E538-BD36-4D19-309F85BFBB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7697" y="3330249"/>
            <a:ext cx="4641909" cy="321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672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2595B6B-B1D6-1C5A-2819-F03C206D2A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A1AA918-D8AE-DE24-9802-B98F4C5CB6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810821D-CD25-84B2-1D87-C2BC067BB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63C79F-5310-00B1-ED4E-A1C1E3542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533495"/>
            <a:ext cx="9833548" cy="721937"/>
          </a:xfrm>
        </p:spPr>
        <p:txBody>
          <a:bodyPr anchor="b">
            <a:normAutofit/>
          </a:bodyPr>
          <a:lstStyle/>
          <a:p>
            <a:pPr algn="ctr"/>
            <a:r>
              <a:rPr kumimoji="0" lang="en-GB" sz="4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How does this make people feel?</a:t>
            </a:r>
            <a:endParaRPr lang="en-GB" sz="3600" b="1">
              <a:solidFill>
                <a:schemeClr val="tx2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43E20FA-1A7E-7FCC-56F1-5597D0CB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1999DFC-4807-4F6A-4CFD-A898965405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D8C7EA8-4097-CD23-C7EA-A1A39B858D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8748306-C0C8-25F6-8CAD-CE71D9D61E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49ADBBA-4EF1-8BA9-AD8B-6C63726B3C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853C394-BF04-B15E-FC11-BA016BB3E3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1830EAE-31C0-5DE8-15BD-0B136999B2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2B01FE30-786C-80FD-A488-6C69D34801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C57AD7D-9BE3-DD08-971E-720D285413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E42D8968-E5BB-57C1-D7D7-17F73148A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93B323-9286-3B51-0EB7-AE74FD12A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1305" y="1589086"/>
            <a:ext cx="4495800" cy="2852537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900" b="1"/>
              <a:t>Staff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900"/>
              <a:t>Morale boost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900"/>
              <a:t>Job satisfaction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900"/>
              <a:t>Feel they are doing a good job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900"/>
              <a:t>Incentive to carry on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900"/>
              <a:t>Know they are making a difference to peoples lives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900"/>
              <a:t>Healthy competition between teams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sz="24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A62C1F-FF2D-DCE0-00D0-1EC97C619075}"/>
              </a:ext>
            </a:extLst>
          </p:cNvPr>
          <p:cNvSpPr txBox="1"/>
          <p:nvPr/>
        </p:nvSpPr>
        <p:spPr>
          <a:xfrm>
            <a:off x="6452089" y="1667572"/>
            <a:ext cx="479450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Young people and their families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Can see real time experiences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Know others are in the same situation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Know it is </a:t>
            </a:r>
            <a:r>
              <a:rPr lang="en-GB" sz="2000"/>
              <a:t>worth</a:t>
            </a:r>
            <a:r>
              <a:rPr lang="en-GB"/>
              <a:t> the wait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Support is available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Light at the end of the tunnel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Change the narrative – positivity against negativity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A0F9B1-0804-48FC-4BB2-3406EB199C79}"/>
              </a:ext>
            </a:extLst>
          </p:cNvPr>
          <p:cNvSpPr txBox="1"/>
          <p:nvPr/>
        </p:nvSpPr>
        <p:spPr>
          <a:xfrm>
            <a:off x="1179226" y="4418814"/>
            <a:ext cx="102690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As a manager/ responder: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Not only replying to complaints, able to share the feedback with the team easily. Can engage and respond to patients and patients families directly, ease of response.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Support from care opinion with training of how to respond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Reports and visuals </a:t>
            </a:r>
            <a:r>
              <a:rPr lang="en-GB" err="1"/>
              <a:t>ie</a:t>
            </a:r>
            <a:r>
              <a:rPr lang="en-GB"/>
              <a:t> word clouds, bubble chart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Feedback visible to all and quickly – inclusive of senior managers, stakeholders, colleagues. </a:t>
            </a:r>
          </a:p>
        </p:txBody>
      </p:sp>
    </p:spTree>
    <p:extLst>
      <p:ext uri="{BB962C8B-B14F-4D97-AF65-F5344CB8AC3E}">
        <p14:creationId xmlns:p14="http://schemas.microsoft.com/office/powerpoint/2010/main" val="3360418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EA42512-6F0C-45F5-8D11-9AB38E6CDC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1A00397-478A-2C91-C110-A5F3D231D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CF83247-48CC-1B6B-0E64-9BE06F9356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7AF392-7793-B2AB-4E6A-C37451D57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533495"/>
            <a:ext cx="9833548" cy="721937"/>
          </a:xfrm>
        </p:spPr>
        <p:txBody>
          <a:bodyPr anchor="b">
            <a:normAutofit/>
          </a:bodyPr>
          <a:lstStyle/>
          <a:p>
            <a:pPr algn="ctr"/>
            <a:r>
              <a:rPr lang="en-GB" sz="3600" b="1">
                <a:solidFill>
                  <a:schemeClr val="tx2"/>
                </a:solidFill>
              </a:rPr>
              <a:t>How do we obtain feedback?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9D5F334-502A-32E0-625E-E7A344C5B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3868364-921A-3D71-6041-B456C9575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B777ECD-DCA8-17F7-7EE5-A2818202FE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85AD1F0-E2C4-980D-8E8A-6E0142A768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1EBFC33-D73B-49D5-3D61-B81D80E249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591F514-D289-8E70-865B-49918AB81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E649FCFE-3720-5801-100E-FF37DA46A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9F7B0EC2-E644-89CA-6129-44980EF383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A4DB8D6-5142-6031-27C6-E32F8147E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5A83B43-1B4B-9D5A-0E26-CA54AC788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8EC9B26-1EF0-9358-FF43-AF0E972C4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828" y="2271891"/>
            <a:ext cx="10372344" cy="3779647"/>
          </a:xfrm>
        </p:spPr>
        <p:txBody>
          <a:bodyPr/>
          <a:lstStyle/>
          <a:p>
            <a:r>
              <a:rPr lang="en-GB"/>
              <a:t>Posters, business cards, bookmarks</a:t>
            </a:r>
          </a:p>
          <a:p>
            <a:r>
              <a:rPr lang="en-GB"/>
              <a:t>Link and QR code on email communications</a:t>
            </a:r>
          </a:p>
          <a:p>
            <a:r>
              <a:rPr lang="en-GB"/>
              <a:t>QR code on letters and discharge reports</a:t>
            </a:r>
          </a:p>
          <a:p>
            <a:r>
              <a:rPr lang="en-GB"/>
              <a:t>Text messages </a:t>
            </a:r>
          </a:p>
          <a:p>
            <a:r>
              <a:rPr lang="en-GB"/>
              <a:t>Verbal requests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205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57B6846-F3AA-39C2-DDF2-FB2E6BAD3E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98D727A-91DB-0015-DE73-F765C1BD3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FD2A6F4-A3E0-183A-65A2-270E7E92B6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CB4BBA-E79A-733E-3EDE-FFF7C85DF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533495"/>
            <a:ext cx="9833548" cy="721937"/>
          </a:xfrm>
        </p:spPr>
        <p:txBody>
          <a:bodyPr anchor="b">
            <a:normAutofit/>
          </a:bodyPr>
          <a:lstStyle/>
          <a:p>
            <a:pPr algn="ctr"/>
            <a:r>
              <a:rPr lang="en-GB" sz="3600" b="1">
                <a:solidFill>
                  <a:schemeClr val="tx2"/>
                </a:solidFill>
              </a:rPr>
              <a:t>What's next for RDASH?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D223AD4-AE3A-2620-1E64-2A31E08284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E8FF08A-E4BA-E34C-32F0-4AC2B1D4D9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2D43BAF3-8C82-3AAD-4289-BDCA7DC42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12A7545-C5DA-A04D-36F8-608D5F46DA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C66F60F-7F1D-936F-1595-99034E8567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9AC53AF-3768-A472-BE2D-97E6BEBD2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4F1742D3-3762-9DCC-170F-BE99F45B07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4BD7654-6EA9-B095-A0F6-7959673C9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C468A40-29DF-93A2-93F4-CC688F977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73E57C32-9516-9287-35D1-1DEC1B36E9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754BEF1-5BF3-2738-15AB-E0CD2C50E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Target areas where we get less responses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/>
              <a:t>Older Peoples services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/>
              <a:t>Learning Disabilities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/>
              <a:t>Forensic services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/>
              <a:t>People with no emails/internet access</a:t>
            </a:r>
          </a:p>
          <a:p>
            <a:r>
              <a:rPr lang="en-GB"/>
              <a:t>Reach out to youth advisory group/ parents/ carer forums/ patient groups to encourage feedback</a:t>
            </a:r>
          </a:p>
          <a:p>
            <a:r>
              <a:rPr lang="en-GB"/>
              <a:t>Sharing links text messages and letters 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920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5DCDC3-AEF5-C633-243A-E6DDB7207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7994" y="807078"/>
            <a:ext cx="9833548" cy="721937"/>
          </a:xfrm>
        </p:spPr>
        <p:txBody>
          <a:bodyPr anchor="b">
            <a:normAutofit/>
          </a:bodyPr>
          <a:lstStyle/>
          <a:p>
            <a:pPr algn="ctr"/>
            <a:r>
              <a:rPr lang="en-GB" sz="3600" b="1">
                <a:solidFill>
                  <a:schemeClr val="tx2"/>
                </a:solidFill>
              </a:rPr>
              <a:t>Where we started and the challenges we had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D136C8-4565-55BB-DD6C-529EB04FF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4337" y="2040749"/>
            <a:ext cx="7414879" cy="3840871"/>
          </a:xfrm>
        </p:spPr>
        <p:txBody>
          <a:bodyPr/>
          <a:lstStyle/>
          <a:p>
            <a:r>
              <a:rPr lang="en-GB"/>
              <a:t>‘Your Opinion Counts’</a:t>
            </a:r>
          </a:p>
          <a:p>
            <a:r>
              <a:rPr lang="en-GB"/>
              <a:t>Paper based </a:t>
            </a:r>
          </a:p>
          <a:p>
            <a:r>
              <a:rPr lang="en-GB"/>
              <a:t>Logistics </a:t>
            </a:r>
          </a:p>
          <a:p>
            <a:r>
              <a:rPr lang="en-GB"/>
              <a:t>Managed by PALS </a:t>
            </a:r>
          </a:p>
          <a:p>
            <a:r>
              <a:rPr lang="en-GB"/>
              <a:t>Manually inputted</a:t>
            </a:r>
          </a:p>
          <a:p>
            <a:r>
              <a:rPr lang="en-GB"/>
              <a:t>Delays in receiving feedback from services 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055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F938A1B-0477-27A8-C9C9-81CA3FD991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AF923D0-B1E7-1ECB-1C8B-BED6786B4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005B11-61E4-CE02-456A-8EB227DF7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E8D567-DDEE-291F-23A1-2F7A0486F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980" y="436385"/>
            <a:ext cx="9833548" cy="721937"/>
          </a:xfrm>
        </p:spPr>
        <p:txBody>
          <a:bodyPr anchor="b">
            <a:normAutofit/>
          </a:bodyPr>
          <a:lstStyle/>
          <a:p>
            <a:pPr algn="ctr"/>
            <a:r>
              <a:rPr lang="en-GB" sz="4000" b="1">
                <a:solidFill>
                  <a:schemeClr val="tx2"/>
                </a:solidFill>
              </a:rPr>
              <a:t>Our Journey 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9BFBEBC-FC31-380E-0B18-15F01D8BCE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BCB2DA7-5698-0DFC-D839-443BD0AF97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F7917C1-61CE-509E-46C6-97B9C7C56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1455D81-DB86-80F1-C93C-89220ACD9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7F93F5B-141C-8740-4093-BD39729060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FF60100-C049-7818-EB24-82EDAD713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E0B134E-BF66-E757-EF49-A8CDBB59DF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20523228-4203-44C2-16D4-A57EAF5481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9F5F657-1231-BC21-34AC-27ABDF21BE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76D89CE-E5EC-BCF0-B715-B623D8BC78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FC20BF2-490F-8EC9-B58C-F0D72FFBA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980" y="1505646"/>
            <a:ext cx="10554362" cy="4501962"/>
          </a:xfrm>
        </p:spPr>
        <p:txBody>
          <a:bodyPr>
            <a:normAutofit fontScale="92500" lnSpcReduction="10000"/>
          </a:bodyPr>
          <a:lstStyle/>
          <a:p>
            <a:r>
              <a:rPr lang="en-GB"/>
              <a:t>Steering group set up in May 2024</a:t>
            </a:r>
          </a:p>
          <a:p>
            <a:r>
              <a:rPr lang="en-GB"/>
              <a:t>Officially became members in June 2024</a:t>
            </a:r>
          </a:p>
          <a:p>
            <a:r>
              <a:rPr lang="en-GB"/>
              <a:t>Built the service tree – 179 services </a:t>
            </a:r>
          </a:p>
          <a:p>
            <a:r>
              <a:rPr lang="en-GB"/>
              <a:t>381 members </a:t>
            </a:r>
          </a:p>
          <a:p>
            <a:r>
              <a:rPr lang="en-GB"/>
              <a:t>Held a number of training sessions – Trust induction </a:t>
            </a:r>
          </a:p>
          <a:p>
            <a:r>
              <a:rPr lang="en-GB"/>
              <a:t>Early Adopters set up in June 2024</a:t>
            </a:r>
          </a:p>
          <a:p>
            <a:r>
              <a:rPr lang="en-GB"/>
              <a:t>Really got started in September 2024</a:t>
            </a:r>
          </a:p>
          <a:p>
            <a:r>
              <a:rPr lang="en-GB"/>
              <a:t>Over 160 invitation links created</a:t>
            </a:r>
          </a:p>
          <a:p>
            <a:r>
              <a:rPr lang="en-GB" sz="2800"/>
              <a:t>QR codes / leaflets / posters / business cards/ bookmarks </a:t>
            </a:r>
          </a:p>
          <a:p>
            <a:r>
              <a:rPr lang="en-GB"/>
              <a:t>Officially removed YOC process in October 2024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917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AE1E584-D2D7-59A6-34FD-2174A3487C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264C4B-3982-EEAD-9471-CBB0E5A8F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3EB176-B296-3707-4350-FB8A1DB1B3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AB3439D-C7F8-C24D-FD30-7EA0D64402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E2F18F2-A780-0CBB-99EC-FA06CD6028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FAA9C3C-619E-A63A-C624-A367EFBF8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DE5885F-DB4E-5E83-9F59-4636CDFA4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8A9B7D1-08C6-5068-941B-319315AFC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D564360-1C2A-8B6F-8C1D-7E344D56C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096447A-543A-DF86-6D5C-DB57B007B9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39542F-D7C5-D2F3-D27A-C65F596084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4D07B53-A95A-2E4D-78F1-3CAA64FF1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7A5055F6-E380-0CEE-5C8A-77B2312B3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36EBB0-126A-39B3-3B00-C3E15211A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328" y="2510865"/>
            <a:ext cx="10515600" cy="16022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8800"/>
              <a:t>1000 Stories!!!! </a:t>
            </a:r>
          </a:p>
        </p:txBody>
      </p:sp>
    </p:spTree>
    <p:extLst>
      <p:ext uri="{BB962C8B-B14F-4D97-AF65-F5344CB8AC3E}">
        <p14:creationId xmlns:p14="http://schemas.microsoft.com/office/powerpoint/2010/main" val="390928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CCC4A66-0802-C8F1-45E2-1F84637C23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C767A2E-2C31-8BC5-0AFF-393258BC0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72035B0-6EE8-48EF-D500-C4286597F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759F1B-900F-DB23-1F78-E03E98A6B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8564" y="1049071"/>
            <a:ext cx="9833548" cy="721937"/>
          </a:xfrm>
        </p:spPr>
        <p:txBody>
          <a:bodyPr anchor="b">
            <a:noAutofit/>
          </a:bodyPr>
          <a:lstStyle/>
          <a:p>
            <a:pPr algn="ctr"/>
            <a:r>
              <a:rPr lang="en-GB" sz="3600" b="1">
                <a:solidFill>
                  <a:schemeClr val="tx2"/>
                </a:solidFill>
              </a:rPr>
              <a:t>How Care Opinion has changed patient feedback for RDASH 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2AB9D7F-31FE-A2ED-E6CD-F728157F8F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8F1378E3-CF51-4C27-DC96-A52FF6547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19751D8-3700-4FAE-557E-5EC57A35EE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0B60397-2912-14EB-F5ED-62F0B6F9DC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C5230BF-167E-0E88-CC3B-F70CB5309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A0DE9EE-B183-76EF-1968-A525EC756B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E3804665-CD22-6C7F-7F47-7901AF1BE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7B55FB86-80FE-8339-242D-A499358076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32300A2-4AB6-0EAC-D08B-0FEC918D3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7A084FD2-60BD-E2A2-2763-C5C66D0CD8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342F1B0-0792-CD17-655C-C87EED4B1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3098" y="2149986"/>
            <a:ext cx="9384480" cy="4174427"/>
          </a:xfrm>
        </p:spPr>
        <p:txBody>
          <a:bodyPr>
            <a:normAutofit fontScale="92500" lnSpcReduction="10000"/>
          </a:bodyPr>
          <a:lstStyle/>
          <a:p>
            <a:r>
              <a:rPr lang="en-GB"/>
              <a:t>Modernised </a:t>
            </a:r>
          </a:p>
          <a:p>
            <a:r>
              <a:rPr lang="en-GB"/>
              <a:t>No longer open to interpretation</a:t>
            </a:r>
          </a:p>
          <a:p>
            <a:r>
              <a:rPr lang="en-GB"/>
              <a:t>Timescales </a:t>
            </a:r>
          </a:p>
          <a:p>
            <a:r>
              <a:rPr lang="en-GB"/>
              <a:t>Personalised responses</a:t>
            </a:r>
          </a:p>
          <a:p>
            <a:r>
              <a:rPr lang="en-GB"/>
              <a:t>Response direct from the services </a:t>
            </a:r>
          </a:p>
          <a:p>
            <a:r>
              <a:rPr lang="en-GB"/>
              <a:t>Anonymity </a:t>
            </a:r>
          </a:p>
          <a:p>
            <a:r>
              <a:rPr lang="en-GB"/>
              <a:t>Availability of data and reporting – learning from feedback</a:t>
            </a:r>
          </a:p>
          <a:p>
            <a:r>
              <a:rPr lang="en-GB"/>
              <a:t>A true feel of what our patients think of RDASH</a:t>
            </a:r>
          </a:p>
          <a:p>
            <a:r>
              <a:rPr lang="en-GB"/>
              <a:t>Real time feedback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739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27DE4DF-5488-2B9B-CACC-5EA6C81E9A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BA12B4B-7496-C13C-E7D7-411C878A3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6BF4D3-650E-7B45-5A72-8CE62A722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83FC8F-0433-2F38-D7B0-44AB57BDB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533495"/>
            <a:ext cx="9833548" cy="721937"/>
          </a:xfrm>
        </p:spPr>
        <p:txBody>
          <a:bodyPr anchor="b">
            <a:normAutofit/>
          </a:bodyPr>
          <a:lstStyle/>
          <a:p>
            <a:pPr algn="ctr"/>
            <a:r>
              <a:rPr lang="en-GB" sz="3600" b="1">
                <a:solidFill>
                  <a:schemeClr val="tx2"/>
                </a:solidFill>
              </a:rPr>
              <a:t>Examples of change from our stories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0E365E5-447B-D6E9-8C6D-221F315C4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925684E-5A3D-3EA9-DAC1-1BC3359F09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81EF1C5-F42F-BE12-CE0D-2D5C887D10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CB352C3-407E-9FDD-88DB-AD7DDB377A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D5A13BB-909B-2002-1145-36324089A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6B0201B-C8D4-403C-5777-7C0833171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651AE74-C6D9-6A3F-16B5-83E3E695C4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47BDAA9-28D3-078D-4FFB-C167ECADC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F785304-3218-E98E-663F-8209F9BDDC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9B8946FC-CAF2-7AAC-DAF1-7F7E28019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pic>
        <p:nvPicPr>
          <p:cNvPr id="3" name="Content Placeholder 2" descr="A screenshot of a text message&#10;&#10;AI-generated content may be incorrect.">
            <a:extLst>
              <a:ext uri="{FF2B5EF4-FFF2-40B4-BE49-F238E27FC236}">
                <a16:creationId xmlns:a16="http://schemas.microsoft.com/office/drawing/2014/main" id="{BA7D35C0-DD72-FD3B-1B54-BAABFD2E55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306" y="1467187"/>
            <a:ext cx="5109221" cy="34381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2EEABB5-6E07-C175-1845-4AB95AE3AB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138" y="2316644"/>
            <a:ext cx="3912245" cy="389716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283EBFD-E9D7-D3AC-ED95-4950E74564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6618" y="2336092"/>
            <a:ext cx="4663863" cy="3553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485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865AD19-6395-AA62-0DBD-5E0EFA9488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37F972-1B81-ABBD-1ECE-9BF8226195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EE058D-37EF-4840-4A20-F2CF73AB3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D1FBE0-9286-4773-FAEA-1621800050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117D740-E11F-0D99-98F1-219F7E8B47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FCF34FA-F589-67CF-A470-60124BF11F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004AD21-B662-41FF-7BD9-F66DF33880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C4B14A0-27CD-63BB-9A7A-7867D8356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38B45D4-A37B-DD2A-BF82-2FF16F11DA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878414B2-4A7C-C11F-81DE-62168104AF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848B14-D40F-7B5B-3CAB-DFE48C8CEC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74622E2-5AA0-6048-1BD8-CC16F0031F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9EDA3F9-F0FA-CB57-11CB-7AF6849285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7265" y="1773935"/>
            <a:ext cx="6207116" cy="1884739"/>
          </a:xfrm>
        </p:spPr>
        <p:txBody>
          <a:bodyPr anchor="b">
            <a:normAutofit/>
          </a:bodyPr>
          <a:lstStyle/>
          <a:p>
            <a:r>
              <a:rPr lang="en-GB" sz="5200">
                <a:solidFill>
                  <a:schemeClr val="tx2"/>
                </a:solidFill>
              </a:rPr>
              <a:t>Using Care Opinion in the community 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1F08B86-9B43-A6F2-3813-71BB4E563B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6E09BA1-1391-672E-DE51-4515B2636E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29C1F5D-0AA6-FEFD-08F8-B26692A59D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C733F486-2F63-1024-FBAA-338065208D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26D140CE-E202-33DD-5CA5-7270150BBA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649AF03-CBB7-D739-CA0D-A529998E57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F4DF7EEA-F2EE-2278-AEBA-42E76D3A3D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22768E14-C91D-7148-296B-8CB71F6566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348CF75-D082-6E48-D277-6CA930C619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2C8DD115-94B4-442D-3F0E-BC55EF1BF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1034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7ECCEAB-5014-BF98-5677-2DE79081E3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4C2F2C-3289-5F36-9EEE-41EE0BD0B4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08873C-2124-51CB-5B59-21BF9376B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BEF0B4-DCA1-90CE-C581-5E95AF032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533495"/>
            <a:ext cx="9833548" cy="721937"/>
          </a:xfrm>
        </p:spPr>
        <p:txBody>
          <a:bodyPr anchor="b">
            <a:normAutofit/>
          </a:bodyPr>
          <a:lstStyle/>
          <a:p>
            <a:pPr algn="ctr"/>
            <a:r>
              <a:rPr lang="en-GB" sz="3600" b="1">
                <a:solidFill>
                  <a:schemeClr val="tx2"/>
                </a:solidFill>
              </a:rPr>
              <a:t>Background 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A924F-FC5F-A0E9-609A-C82502C580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F10A9D7-0AA2-F2B6-ED8B-16BE9EF5DE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B24044F-DA28-A894-837E-36D2FBD94F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4038B02-1CF6-64E4-9D9D-9360295717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96F156-CB24-2A99-8A01-548B44852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3F6A860-43D9-3453-E96B-3CC3CD4F08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9B0A6FC-A92F-0691-7466-75AF69D6B3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AFA383A-E870-EC1B-7044-A060F11FDF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6340EF0-003F-20A0-7794-1D86410AC7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AD52A0A-3781-84B1-023D-D8730C9F89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5F8DC81-8632-7BA8-9161-621093723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1418156"/>
            <a:ext cx="10753344" cy="4906349"/>
          </a:xfrm>
        </p:spPr>
        <p:txBody>
          <a:bodyPr>
            <a:normAutofit fontScale="40000" lnSpcReduction="20000"/>
          </a:bodyPr>
          <a:lstStyle/>
          <a:p>
            <a:r>
              <a:rPr lang="en-GB" sz="5000"/>
              <a:t>Caroline Jefferies – Team Manager for Children's Neurodevelopmental pathway – Rotherham and North Lincolnshire.</a:t>
            </a:r>
          </a:p>
          <a:p>
            <a:endParaRPr lang="en-GB" sz="5000"/>
          </a:p>
          <a:p>
            <a:r>
              <a:rPr lang="en-GB" sz="5000"/>
              <a:t>I have been in my current role since January this year but have worked for RDASH since 2016, previously in more of a clinical capacity as a physiotherapist.</a:t>
            </a:r>
          </a:p>
          <a:p>
            <a:endParaRPr lang="en-GB" sz="5000"/>
          </a:p>
          <a:p>
            <a:r>
              <a:rPr lang="en-GB" sz="5000"/>
              <a:t>Our service offer </a:t>
            </a:r>
            <a:r>
              <a:rPr lang="en-GB" sz="5000" err="1"/>
              <a:t>childrens</a:t>
            </a:r>
            <a:r>
              <a:rPr lang="en-GB" sz="5000"/>
              <a:t> assessment for ADHD and Autism, with a post diagnosis ADHD service (within Rotherham) offering medication and emotional regulation support.</a:t>
            </a:r>
          </a:p>
          <a:p>
            <a:endParaRPr lang="en-GB" sz="5000"/>
          </a:p>
          <a:p>
            <a:r>
              <a:rPr lang="en-GB" sz="5000"/>
              <a:t>Work closely with local authority, ICB, schools and parent carer forums.</a:t>
            </a:r>
          </a:p>
          <a:p>
            <a:endParaRPr lang="en-GB" sz="5000"/>
          </a:p>
          <a:p>
            <a:r>
              <a:rPr lang="en-GB" sz="5000"/>
              <a:t>Large MDT of Nurses, AHPs, psychology assistants and social workers.</a:t>
            </a:r>
          </a:p>
          <a:p>
            <a:endParaRPr lang="en-GB" sz="5000"/>
          </a:p>
          <a:p>
            <a:r>
              <a:rPr lang="en-GB" sz="5000"/>
              <a:t>High volume of referrals and a waiting list we are trying very hard to reduce over the next year or so.</a:t>
            </a:r>
          </a:p>
          <a:p>
            <a:pPr marL="0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842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E20C7-10FC-125F-ED84-F4FDFC4A3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 the news!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0D01924-9A9F-7DCC-0F22-C76B4A1C27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7361" y="1690688"/>
            <a:ext cx="2254366" cy="1104957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87D0E83-008D-15E9-22A0-F2553C8824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3684" y="1690688"/>
            <a:ext cx="8026813" cy="55247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C839727-88A0-EB27-CF83-21397BEE3F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1206" y="3143235"/>
            <a:ext cx="1447874" cy="57152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A405E2E-821E-444D-895B-BFFD2120BA5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63684" y="2724114"/>
            <a:ext cx="6464632" cy="140977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7A0ECEF-F470-3968-202E-918702DDE11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8186" y="4792642"/>
            <a:ext cx="7987522" cy="1104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524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F03EE9F9D4584D9F8D952715690C56" ma:contentTypeVersion="20" ma:contentTypeDescription="Create a new document." ma:contentTypeScope="" ma:versionID="6272f5f69f8a5612806ae16923e3e462">
  <xsd:schema xmlns:xsd="http://www.w3.org/2001/XMLSchema" xmlns:xs="http://www.w3.org/2001/XMLSchema" xmlns:p="http://schemas.microsoft.com/office/2006/metadata/properties" xmlns:ns2="f47fa861-369f-4035-a868-dd727a8f1ebe" xmlns:ns3="db480776-5128-43a3-b677-12ebb2d77427" targetNamespace="http://schemas.microsoft.com/office/2006/metadata/properties" ma:root="true" ma:fieldsID="ad0b031e926c91d98f7d1e70a873b188" ns2:_="" ns3:_="">
    <xsd:import namespace="f47fa861-369f-4035-a868-dd727a8f1ebe"/>
    <xsd:import namespace="db480776-5128-43a3-b677-12ebb2d774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Item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7fa861-369f-4035-a868-dd727a8f1e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2538014-3380-4b7f-a977-2ee071dd445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Item" ma:index="25" nillable="true" ma:displayName="Item" ma:format="Dropdown" ma:internalName="Item">
      <xsd:simpleType>
        <xsd:restriction base="dms:Text">
          <xsd:maxLength value="255"/>
        </xsd:restriction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480776-5128-43a3-b677-12ebb2d7742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d89f4d8-c32d-4bf2-a081-9960b98df5c1}" ma:internalName="TaxCatchAll" ma:showField="CatchAllData" ma:web="db480776-5128-43a3-b677-12ebb2d7742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b480776-5128-43a3-b677-12ebb2d77427" xsi:nil="true"/>
    <Item xmlns="f47fa861-369f-4035-a868-dd727a8f1ebe" xsi:nil="true"/>
    <lcf76f155ced4ddcb4097134ff3c332f xmlns="f47fa861-369f-4035-a868-dd727a8f1eb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9481BDA-0293-45AA-A0D2-1743CEC8422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1710BB7-433B-4226-A0E1-74C69A3126E1}">
  <ds:schemaRefs>
    <ds:schemaRef ds:uri="db480776-5128-43a3-b677-12ebb2d77427"/>
    <ds:schemaRef ds:uri="f47fa861-369f-4035-a868-dd727a8f1eb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8711E88-C1F2-4982-8500-B83AC06EE925}">
  <ds:schemaRefs>
    <ds:schemaRef ds:uri="db480776-5128-43a3-b677-12ebb2d77427"/>
    <ds:schemaRef ds:uri="f47fa861-369f-4035-a868-dd727a8f1ebe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662</Words>
  <Application>Microsoft Office PowerPoint</Application>
  <PresentationFormat>Widescreen</PresentationFormat>
  <Paragraphs>103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Aptos</vt:lpstr>
      <vt:lpstr>Aptos Display</vt:lpstr>
      <vt:lpstr>Arial</vt:lpstr>
      <vt:lpstr>Courier New</vt:lpstr>
      <vt:lpstr>Office Theme</vt:lpstr>
      <vt:lpstr> Care Opinion  Spring Conference May 2025 </vt:lpstr>
      <vt:lpstr>Where we started and the challenges we had</vt:lpstr>
      <vt:lpstr>Our Journey </vt:lpstr>
      <vt:lpstr>PowerPoint Presentation</vt:lpstr>
      <vt:lpstr>How Care Opinion has changed patient feedback for RDASH </vt:lpstr>
      <vt:lpstr>Examples of change from our stories</vt:lpstr>
      <vt:lpstr>Using Care Opinion in the community </vt:lpstr>
      <vt:lpstr>Background </vt:lpstr>
      <vt:lpstr>In the news!</vt:lpstr>
      <vt:lpstr>How does this make people feel?</vt:lpstr>
      <vt:lpstr>Before Care Opinion </vt:lpstr>
      <vt:lpstr>Introduction of Care Opinion </vt:lpstr>
      <vt:lpstr>How does this make people feel?</vt:lpstr>
      <vt:lpstr>How do we obtain feedback?</vt:lpstr>
      <vt:lpstr>What's next for RDASH?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COLLINSON, Natasha (ROTHERHAM DONCASTER AND SOUTH HUMBER NHS FOUNDATION TRUST)</dc:creator>
  <cp:lastModifiedBy>Tracy Molloy</cp:lastModifiedBy>
  <cp:revision>1</cp:revision>
  <dcterms:created xsi:type="dcterms:W3CDTF">2025-04-10T13:28:22Z</dcterms:created>
  <dcterms:modified xsi:type="dcterms:W3CDTF">2025-06-05T09:38:24Z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0x01010070F03EE9F9D4584D9F8D952715690C56</vt:lpwstr>
  </property>
</Properties>
</file>