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76" r:id="rId2"/>
    <p:sldId id="495" r:id="rId3"/>
    <p:sldId id="454" r:id="rId4"/>
    <p:sldId id="405" r:id="rId5"/>
    <p:sldId id="496" r:id="rId6"/>
    <p:sldId id="498" r:id="rId7"/>
    <p:sldId id="497" r:id="rId8"/>
    <p:sldId id="499" r:id="rId9"/>
    <p:sldId id="500" r:id="rId10"/>
    <p:sldId id="507" r:id="rId11"/>
    <p:sldId id="520" r:id="rId12"/>
    <p:sldId id="466" r:id="rId13"/>
    <p:sldId id="473" r:id="rId14"/>
    <p:sldId id="467" r:id="rId15"/>
    <p:sldId id="522" r:id="rId16"/>
    <p:sldId id="523" r:id="rId17"/>
    <p:sldId id="511" r:id="rId18"/>
    <p:sldId id="527" r:id="rId19"/>
    <p:sldId id="526" r:id="rId20"/>
    <p:sldId id="469" r:id="rId21"/>
    <p:sldId id="521" r:id="rId22"/>
    <p:sldId id="470" r:id="rId23"/>
    <p:sldId id="525" r:id="rId24"/>
    <p:sldId id="509" r:id="rId25"/>
    <p:sldId id="524" r:id="rId26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7" autoAdjust="0"/>
    <p:restoredTop sz="94660"/>
  </p:normalViewPr>
  <p:slideViewPr>
    <p:cSldViewPr>
      <p:cViewPr varScale="1">
        <p:scale>
          <a:sx n="74" d="100"/>
          <a:sy n="74" d="100"/>
        </p:scale>
        <p:origin x="101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97F1-D7E7-4AE6-85EC-42D3BDB82B45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F9D3-33A6-4614-BE0B-C13DD1281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168352"/>
          </a:xfrm>
        </p:spPr>
        <p:txBody>
          <a:bodyPr/>
          <a:lstStyle/>
          <a:p>
            <a:r>
              <a:rPr lang="en-GB" sz="4800" dirty="0" smtClean="0"/>
              <a:t>How public, real-time patient feedback is helping the NHS get better</a:t>
            </a:r>
            <a:endParaRPr lang="en-GB" altLang="en-US" sz="4800" dirty="0" smtClean="0">
              <a:solidFill>
                <a:srgbClr val="7030A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293096"/>
            <a:ext cx="7016750" cy="2160240"/>
          </a:xfrm>
        </p:spPr>
        <p:txBody>
          <a:bodyPr/>
          <a:lstStyle/>
          <a:p>
            <a:pPr algn="l"/>
            <a:r>
              <a:rPr lang="en-GB" altLang="en-US" sz="3600" dirty="0" smtClean="0"/>
              <a:t>James Munro</a:t>
            </a:r>
          </a:p>
          <a:p>
            <a:pPr algn="l"/>
            <a:r>
              <a:rPr lang="en-GB" altLang="en-US" sz="3600" dirty="0" smtClean="0"/>
              <a:t>Patient Opinion</a:t>
            </a:r>
          </a:p>
          <a:p>
            <a:pPr algn="l"/>
            <a:r>
              <a:rPr lang="en-GB" altLang="en-US" dirty="0" smtClean="0">
                <a:solidFill>
                  <a:srgbClr val="6600FF"/>
                </a:solidFill>
              </a:rPr>
              <a:t>james.munro@patientopinion.org.uk</a:t>
            </a:r>
          </a:p>
        </p:txBody>
      </p:sp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640"/>
            <a:ext cx="7416824" cy="64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80453" cy="381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80453" cy="5284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900"/>
          <a:stretch/>
        </p:blipFill>
        <p:spPr>
          <a:xfrm>
            <a:off x="107504" y="1988839"/>
            <a:ext cx="8928992" cy="482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5111"/>
            <a:ext cx="9126252" cy="149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7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1452" cy="6858000"/>
          </a:xfrm>
          <a:prstGeom prst="rect">
            <a:avLst/>
          </a:prstGeom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5095"/>
            <a:ext cx="8994555" cy="47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6" y="3667336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476672"/>
            <a:ext cx="9036497" cy="583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80528" y="-99392"/>
            <a:ext cx="3816424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an email to say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we've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 an opinion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posted. </a:t>
            </a:r>
          </a:p>
          <a:p>
            <a:pPr algn="l">
              <a:spcAft>
                <a:spcPts val="1200"/>
              </a:spcAft>
            </a:pP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day and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back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website for the patient or relative to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read.</a:t>
            </a:r>
          </a:p>
          <a:p>
            <a:pPr algn="l">
              <a:spcAft>
                <a:spcPts val="1200"/>
              </a:spcAft>
            </a:pP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that’s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excellent service for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Karen </a:t>
            </a:r>
            <a:r>
              <a:rPr lang="en-GB" sz="2400" dirty="0" err="1" smtClean="0">
                <a:solidFill>
                  <a:srgbClr val="FF0066"/>
                </a:solidFill>
              </a:rPr>
              <a:t>Hansord</a:t>
            </a:r>
            <a:r>
              <a:rPr lang="en-GB" sz="2400" dirty="0">
                <a:solidFill>
                  <a:srgbClr val="FF0066"/>
                </a:solidFill>
              </a:rPr>
              <a:t/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 smtClean="0">
                <a:solidFill>
                  <a:srgbClr val="FF0066"/>
                </a:solidFill>
              </a:rPr>
              <a:t>A&amp;E </a:t>
            </a:r>
            <a:r>
              <a:rPr lang="en-GB" sz="2400" dirty="0">
                <a:solidFill>
                  <a:srgbClr val="FF0066"/>
                </a:solidFill>
              </a:rPr>
              <a:t>sister</a:t>
            </a:r>
          </a:p>
        </p:txBody>
      </p:sp>
    </p:spTree>
    <p:extLst>
      <p:ext uri="{BB962C8B-B14F-4D97-AF65-F5344CB8AC3E}">
        <p14:creationId xmlns:p14="http://schemas.microsoft.com/office/powerpoint/2010/main" val="2865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437112"/>
            <a:ext cx="9361040" cy="252028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and use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Opinion whenever I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makes trying to change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people,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way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system works, much simpler.”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Ben </a:t>
            </a:r>
            <a:r>
              <a:rPr lang="en-GB" sz="2400" dirty="0" err="1">
                <a:solidFill>
                  <a:srgbClr val="FF0066"/>
                </a:solidFill>
              </a:rPr>
              <a:t>Loryman</a:t>
            </a:r>
            <a:r>
              <a:rPr lang="en-GB" sz="2400" dirty="0">
                <a:solidFill>
                  <a:srgbClr val="FF0066"/>
                </a:solidFill>
              </a:rPr>
              <a:t>, consultant in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38390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36512" y="4581128"/>
            <a:ext cx="9289032" cy="237626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“At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it also helps to actually reduce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complaints. We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get in touch with a user straight away and we can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</a:t>
            </a: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lengthy complaint response.”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Dr Arne Rose, </a:t>
            </a:r>
            <a:r>
              <a:rPr lang="en-GB" sz="2400" dirty="0" smtClean="0">
                <a:solidFill>
                  <a:srgbClr val="FF0066"/>
                </a:solidFill>
              </a:rPr>
              <a:t>associate medical director, HEFT</a:t>
            </a:r>
            <a:endParaRPr lang="en-GB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704856" cy="62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162512" cy="3528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alerting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71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Berwick Report, August 2013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dirty="0" smtClean="0"/>
              <a:t>Recommendation 8</a:t>
            </a:r>
          </a:p>
          <a:p>
            <a:pPr marL="0" indent="0" eaLnBrk="1" hangingPunct="1">
              <a:buFontTx/>
              <a:buNone/>
            </a:pPr>
            <a:r>
              <a:rPr lang="en-GB" altLang="en-US" dirty="0" smtClean="0"/>
              <a:t>“</a:t>
            </a:r>
            <a:r>
              <a:rPr lang="en-GB" altLang="en-US" dirty="0"/>
              <a:t>All organisations should seek out the patient and carer voice as </a:t>
            </a:r>
            <a:r>
              <a:rPr lang="en-GB" altLang="en-US" b="1" dirty="0">
                <a:solidFill>
                  <a:srgbClr val="FF0066"/>
                </a:solidFill>
              </a:rPr>
              <a:t>an essential asset </a:t>
            </a:r>
            <a:r>
              <a:rPr lang="en-GB" altLang="en-US" dirty="0"/>
              <a:t>in monitoring the safety </a:t>
            </a:r>
            <a:r>
              <a:rPr lang="en-GB" altLang="en-US" dirty="0" smtClean="0"/>
              <a:t>and </a:t>
            </a:r>
            <a:r>
              <a:rPr lang="en-GB" altLang="en-US" dirty="0"/>
              <a:t>quality of care.”</a:t>
            </a:r>
            <a:endParaRPr lang="en-GB" altLang="en-US" dirty="0" smtClean="0"/>
          </a:p>
          <a:p>
            <a:pPr marL="0" indent="0" eaLnBrk="1" hangingPunct="1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2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8913"/>
            <a:ext cx="63738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" y="980728"/>
            <a:ext cx="909778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9" y="0"/>
            <a:ext cx="7960935" cy="68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71600" y="3357563"/>
            <a:ext cx="7200800" cy="22316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</a:t>
            </a:r>
            <a:r>
              <a:rPr lang="en-GB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</a:t>
            </a: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learnt that Patient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</a:t>
            </a:r>
            <a:r>
              <a:rPr lang="en-GB" sz="2400" dirty="0" smtClean="0">
                <a:solidFill>
                  <a:srgbClr val="FF0066"/>
                </a:solidFill>
              </a:rPr>
              <a:t>Metcalf</a:t>
            </a:r>
            <a:br>
              <a:rPr lang="en-GB" sz="2400" dirty="0" smtClean="0">
                <a:solidFill>
                  <a:srgbClr val="FF0066"/>
                </a:solidFill>
              </a:rPr>
            </a:br>
            <a:r>
              <a:rPr lang="en-GB" sz="2400" dirty="0" smtClean="0">
                <a:solidFill>
                  <a:srgbClr val="FF0066"/>
                </a:solidFill>
              </a:rPr>
              <a:t>podiatrist</a:t>
            </a:r>
            <a:endParaRPr lang="en-GB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3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032"/>
            <a:ext cx="9144000" cy="55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-99392"/>
            <a:ext cx="33843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think Patient Opinion has given us much more of a connection with service users, carers and families and </a:t>
            </a:r>
            <a:r>
              <a:rPr lang="en-GB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</a:t>
            </a: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we can actually work directly with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Jane </a:t>
            </a:r>
            <a:r>
              <a:rPr lang="en-GB" sz="2400" dirty="0" smtClean="0">
                <a:solidFill>
                  <a:srgbClr val="FF0066"/>
                </a:solidFill>
              </a:rPr>
              <a:t>Danforth </a:t>
            </a:r>
            <a:r>
              <a:rPr lang="en-GB" sz="2400" dirty="0">
                <a:solidFill>
                  <a:srgbClr val="FF0066"/>
                </a:solidFill>
              </a:rPr>
              <a:t>involvement officer</a:t>
            </a:r>
          </a:p>
        </p:txBody>
      </p:sp>
    </p:spTree>
    <p:extLst>
      <p:ext uri="{BB962C8B-B14F-4D97-AF65-F5344CB8AC3E}">
        <p14:creationId xmlns:p14="http://schemas.microsoft.com/office/powerpoint/2010/main" val="14136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Keogh Report, July 2013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4000" dirty="0" smtClean="0"/>
              <a:t>“Patients, carers and members of the public… should be confident that their </a:t>
            </a:r>
            <a:r>
              <a:rPr lang="en-GB" altLang="en-US" sz="4000" b="1" dirty="0" smtClean="0">
                <a:solidFill>
                  <a:srgbClr val="FF0066"/>
                </a:solidFill>
              </a:rPr>
              <a:t>feedback is being listened to </a:t>
            </a:r>
            <a:r>
              <a:rPr lang="en-GB" altLang="en-US" sz="4000" dirty="0" smtClean="0"/>
              <a:t>and see </a:t>
            </a:r>
            <a:r>
              <a:rPr lang="en-GB" altLang="en-US" sz="4000" b="1" dirty="0" smtClean="0">
                <a:solidFill>
                  <a:srgbClr val="FF0066"/>
                </a:solidFill>
              </a:rPr>
              <a:t>how this is impacting </a:t>
            </a:r>
            <a:r>
              <a:rPr lang="en-GB" altLang="en-US" sz="4000" dirty="0" smtClean="0"/>
              <a:t>on their own care and the care of others.”</a:t>
            </a:r>
          </a:p>
        </p:txBody>
      </p:sp>
    </p:spTree>
    <p:extLst>
      <p:ext uri="{BB962C8B-B14F-4D97-AF65-F5344CB8AC3E}">
        <p14:creationId xmlns:p14="http://schemas.microsoft.com/office/powerpoint/2010/main" val="33696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79512" y="1844825"/>
            <a:ext cx="8352928" cy="50405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02"/>
          <a:stretch/>
        </p:blipFill>
        <p:spPr>
          <a:xfrm>
            <a:off x="-108520" y="0"/>
            <a:ext cx="92662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4502730"/>
            <a:ext cx="460851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rgbClr val="FF0066"/>
                </a:solidFill>
                <a:latin typeface="+mn-lt"/>
                <a:ea typeface="+mj-ea"/>
                <a:cs typeface="+mj-cs"/>
              </a:rPr>
              <a:t>I will be seen as a troublemaker</a:t>
            </a:r>
          </a:p>
        </p:txBody>
      </p:sp>
    </p:spTree>
    <p:extLst>
      <p:ext uri="{BB962C8B-B14F-4D97-AF65-F5344CB8AC3E}">
        <p14:creationId xmlns:p14="http://schemas.microsoft.com/office/powerpoint/2010/main" val="18079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02"/>
          <a:stretch/>
        </p:blipFill>
        <p:spPr>
          <a:xfrm>
            <a:off x="-108520" y="0"/>
            <a:ext cx="92662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4502730"/>
            <a:ext cx="4464496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b="0" dirty="0">
                <a:solidFill>
                  <a:srgbClr val="6600FF"/>
                </a:solidFill>
              </a:rPr>
              <a:t>“More than half of those who had voiced a concern about poor care felt that their feedback wasn’t welcomed”</a:t>
            </a:r>
          </a:p>
          <a:p>
            <a:pPr marL="0" indent="0" algn="l">
              <a:buNone/>
            </a:pPr>
            <a:r>
              <a:rPr lang="en-GB" sz="1600" b="0" i="1" dirty="0">
                <a:solidFill>
                  <a:srgbClr val="FF0066"/>
                </a:solidFill>
              </a:rPr>
              <a:t>CQC, 2013</a:t>
            </a:r>
            <a:endParaRPr lang="en-GB" sz="2800" b="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-1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528" y="4149080"/>
            <a:ext cx="331236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400" dirty="0" smtClean="0">
                <a:solidFill>
                  <a:srgbClr val="FF0066"/>
                </a:solidFill>
                <a:latin typeface="+mn-lt"/>
                <a:ea typeface="+mj-ea"/>
                <a:cs typeface="+mj-cs"/>
              </a:rPr>
              <a:t>Nothing will be done</a:t>
            </a:r>
            <a:endParaRPr lang="en-GB" sz="4400" dirty="0">
              <a:solidFill>
                <a:srgbClr val="FF0066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5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-1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4149080"/>
            <a:ext cx="417646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2000" b="0" dirty="0">
                <a:solidFill>
                  <a:srgbClr val="6600FF"/>
                </a:solidFill>
              </a:rPr>
              <a:t>“There is a lack of learning from complaints, and providers are not making clear to users that services are being improved as result.”</a:t>
            </a:r>
          </a:p>
          <a:p>
            <a:pPr marL="0" indent="0" algn="r">
              <a:buNone/>
            </a:pPr>
            <a:r>
              <a:rPr lang="en-GB" sz="1800" b="0" i="1" dirty="0">
                <a:solidFill>
                  <a:srgbClr val="FF0066"/>
                </a:solidFill>
              </a:rPr>
              <a:t>NAO, 2008</a:t>
            </a:r>
          </a:p>
        </p:txBody>
      </p:sp>
    </p:spTree>
    <p:extLst>
      <p:ext uri="{BB962C8B-B14F-4D97-AF65-F5344CB8AC3E}">
        <p14:creationId xmlns:p14="http://schemas.microsoft.com/office/powerpoint/2010/main" val="5890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/>
          <a:stretch/>
        </p:blipFill>
        <p:spPr bwMode="auto">
          <a:xfrm>
            <a:off x="-828601" y="0"/>
            <a:ext cx="10174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4246</TotalTime>
  <Words>323</Words>
  <Application>Microsoft Office PowerPoint</Application>
  <PresentationFormat>On-screen Show (4:3)</PresentationFormat>
  <Paragraphs>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Veto Com</vt:lpstr>
      <vt:lpstr>PO-for-the-board</vt:lpstr>
      <vt:lpstr>How public, real-time patient feedback is helping the NHS get better</vt:lpstr>
      <vt:lpstr>Berwick Report, August 2013</vt:lpstr>
      <vt:lpstr>Keogh Report, July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alerting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359</cp:revision>
  <dcterms:created xsi:type="dcterms:W3CDTF">2009-01-20T20:54:59Z</dcterms:created>
  <dcterms:modified xsi:type="dcterms:W3CDTF">2015-07-06T13:38:07Z</dcterms:modified>
</cp:coreProperties>
</file>