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85" r:id="rId3"/>
    <p:sldMasterId id="2147483697" r:id="rId4"/>
  </p:sldMasterIdLst>
  <p:notesMasterIdLst>
    <p:notesMasterId r:id="rId17"/>
  </p:notesMasterIdLst>
  <p:handoutMasterIdLst>
    <p:handoutMasterId r:id="rId18"/>
  </p:handoutMasterIdLst>
  <p:sldIdLst>
    <p:sldId id="476" r:id="rId5"/>
    <p:sldId id="519" r:id="rId6"/>
    <p:sldId id="525" r:id="rId7"/>
    <p:sldId id="505" r:id="rId8"/>
    <p:sldId id="500" r:id="rId9"/>
    <p:sldId id="512" r:id="rId10"/>
    <p:sldId id="513" r:id="rId11"/>
    <p:sldId id="518" r:id="rId12"/>
    <p:sldId id="506" r:id="rId13"/>
    <p:sldId id="507" r:id="rId14"/>
    <p:sldId id="528" r:id="rId15"/>
    <p:sldId id="529" r:id="rId16"/>
  </p:sldIdLst>
  <p:sldSz cx="9144000" cy="6858000" type="screen4x3"/>
  <p:notesSz cx="6873875" cy="9713913"/>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66"/>
    <a:srgbClr val="990000"/>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7" autoAdjust="0"/>
    <p:restoredTop sz="94660"/>
  </p:normalViewPr>
  <p:slideViewPr>
    <p:cSldViewPr>
      <p:cViewPr>
        <p:scale>
          <a:sx n="110" d="100"/>
          <a:sy n="110" d="100"/>
        </p:scale>
        <p:origin x="-156" y="21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5551A-A855-4349-8D71-9C55B61E9527}" type="doc">
      <dgm:prSet loTypeId="urn:microsoft.com/office/officeart/2005/8/layout/radial5" loCatId="cycle" qsTypeId="urn:microsoft.com/office/officeart/2005/8/quickstyle/simple1" qsCatId="simple" csTypeId="urn:microsoft.com/office/officeart/2005/8/colors/accent6_1" csCatId="accent6" phldr="1"/>
      <dgm:spPr/>
      <dgm:t>
        <a:bodyPr/>
        <a:lstStyle/>
        <a:p>
          <a:endParaRPr lang="en-GB"/>
        </a:p>
      </dgm:t>
    </dgm:pt>
    <dgm:pt modelId="{DCE58C59-31D8-4800-AB46-00CEC0C0A059}">
      <dgm:prSet phldrT="[Text]"/>
      <dgm:spPr>
        <a:solidFill>
          <a:schemeClr val="accent6">
            <a:lumMod val="20000"/>
            <a:lumOff val="80000"/>
          </a:schemeClr>
        </a:solidFill>
      </dgm:spPr>
      <dgm:t>
        <a:bodyPr/>
        <a:lstStyle/>
        <a:p>
          <a:r>
            <a:rPr lang="en-GB" dirty="0" smtClean="0"/>
            <a:t>User or carer</a:t>
          </a:r>
          <a:endParaRPr lang="en-GB" dirty="0"/>
        </a:p>
      </dgm:t>
    </dgm:pt>
    <dgm:pt modelId="{5D41D205-A625-447A-8815-B25D652029B2}" type="parTrans" cxnId="{3450CEAB-DB7A-4DF5-BD1D-7CC6930DE0C8}">
      <dgm:prSet/>
      <dgm:spPr/>
      <dgm:t>
        <a:bodyPr/>
        <a:lstStyle/>
        <a:p>
          <a:endParaRPr lang="en-GB"/>
        </a:p>
      </dgm:t>
    </dgm:pt>
    <dgm:pt modelId="{B339D1DA-204E-4D93-9CEA-FB64FC2DC2DC}" type="sibTrans" cxnId="{3450CEAB-DB7A-4DF5-BD1D-7CC6930DE0C8}">
      <dgm:prSet/>
      <dgm:spPr/>
      <dgm:t>
        <a:bodyPr/>
        <a:lstStyle/>
        <a:p>
          <a:endParaRPr lang="en-GB"/>
        </a:p>
      </dgm:t>
    </dgm:pt>
    <dgm:pt modelId="{A92E6B28-4A00-49DC-A283-E78800C9B5E0}">
      <dgm:prSet phldrT="[Text]"/>
      <dgm:spPr/>
      <dgm:t>
        <a:bodyPr/>
        <a:lstStyle/>
        <a:p>
          <a:r>
            <a:rPr lang="en-GB" dirty="0" smtClean="0"/>
            <a:t>Health care provider</a:t>
          </a:r>
          <a:endParaRPr lang="en-GB" dirty="0"/>
        </a:p>
      </dgm:t>
    </dgm:pt>
    <dgm:pt modelId="{7E50E588-FA53-41ED-AFFC-D04573037EB3}" type="parTrans" cxnId="{8DD60AF3-A0A6-4BCB-8197-C4BEF45A63C7}">
      <dgm:prSet/>
      <dgm:spPr/>
      <dgm:t>
        <a:bodyPr/>
        <a:lstStyle/>
        <a:p>
          <a:endParaRPr lang="en-GB"/>
        </a:p>
      </dgm:t>
    </dgm:pt>
    <dgm:pt modelId="{45DE64EB-0E7F-42FB-96BF-0164ED38BDB0}" type="sibTrans" cxnId="{8DD60AF3-A0A6-4BCB-8197-C4BEF45A63C7}">
      <dgm:prSet/>
      <dgm:spPr/>
      <dgm:t>
        <a:bodyPr/>
        <a:lstStyle/>
        <a:p>
          <a:endParaRPr lang="en-GB"/>
        </a:p>
      </dgm:t>
    </dgm:pt>
    <dgm:pt modelId="{C1F30942-6015-460C-A8D1-628737F9EB40}">
      <dgm:prSet phldrT="[Text]"/>
      <dgm:spPr/>
      <dgm:t>
        <a:bodyPr/>
        <a:lstStyle/>
        <a:p>
          <a:r>
            <a:rPr lang="en-GB" dirty="0" smtClean="0"/>
            <a:t>Social care provider</a:t>
          </a:r>
          <a:endParaRPr lang="en-GB" dirty="0"/>
        </a:p>
      </dgm:t>
    </dgm:pt>
    <dgm:pt modelId="{219B826A-72E3-4D37-9E68-C8C05C191DE7}" type="parTrans" cxnId="{30E0DA8F-BC03-4461-A844-A9FCC571E091}">
      <dgm:prSet/>
      <dgm:spPr/>
      <dgm:t>
        <a:bodyPr/>
        <a:lstStyle/>
        <a:p>
          <a:endParaRPr lang="en-GB"/>
        </a:p>
      </dgm:t>
    </dgm:pt>
    <dgm:pt modelId="{0FED28D3-1F53-4B86-9F06-648F92C04A96}" type="sibTrans" cxnId="{30E0DA8F-BC03-4461-A844-A9FCC571E091}">
      <dgm:prSet/>
      <dgm:spPr/>
      <dgm:t>
        <a:bodyPr/>
        <a:lstStyle/>
        <a:p>
          <a:endParaRPr lang="en-GB"/>
        </a:p>
      </dgm:t>
    </dgm:pt>
    <dgm:pt modelId="{E20BF135-A879-4ACE-A7BF-8626AFB9AA81}">
      <dgm:prSet phldrT="[Text]"/>
      <dgm:spPr/>
      <dgm:t>
        <a:bodyPr/>
        <a:lstStyle/>
        <a:p>
          <a:r>
            <a:rPr lang="en-GB" dirty="0" smtClean="0"/>
            <a:t>Local authority</a:t>
          </a:r>
          <a:endParaRPr lang="en-GB" dirty="0"/>
        </a:p>
      </dgm:t>
    </dgm:pt>
    <dgm:pt modelId="{FA82C91C-B6F7-49BC-8176-872A6061BC59}" type="parTrans" cxnId="{1D2E83CE-1CA8-4380-8A78-00BA2A9B8014}">
      <dgm:prSet/>
      <dgm:spPr/>
      <dgm:t>
        <a:bodyPr/>
        <a:lstStyle/>
        <a:p>
          <a:endParaRPr lang="en-GB"/>
        </a:p>
      </dgm:t>
    </dgm:pt>
    <dgm:pt modelId="{49237534-5F49-4365-A1FD-A1BF598F55E1}" type="sibTrans" cxnId="{1D2E83CE-1CA8-4380-8A78-00BA2A9B8014}">
      <dgm:prSet/>
      <dgm:spPr/>
      <dgm:t>
        <a:bodyPr/>
        <a:lstStyle/>
        <a:p>
          <a:endParaRPr lang="en-GB"/>
        </a:p>
      </dgm:t>
    </dgm:pt>
    <dgm:pt modelId="{A466AEB1-2D74-46C4-B9CA-1C9DBEF90118}">
      <dgm:prSet phldrT="[Text]"/>
      <dgm:spPr/>
      <dgm:t>
        <a:bodyPr/>
        <a:lstStyle/>
        <a:p>
          <a:r>
            <a:rPr lang="en-GB" dirty="0" smtClean="0"/>
            <a:t>CCG</a:t>
          </a:r>
          <a:endParaRPr lang="en-GB" dirty="0"/>
        </a:p>
      </dgm:t>
    </dgm:pt>
    <dgm:pt modelId="{6F270832-830D-4072-915D-8A39034F0C6C}" type="parTrans" cxnId="{4F1C3D65-0727-413F-9BBB-26D32FA0E72C}">
      <dgm:prSet/>
      <dgm:spPr/>
      <dgm:t>
        <a:bodyPr/>
        <a:lstStyle/>
        <a:p>
          <a:endParaRPr lang="en-GB"/>
        </a:p>
      </dgm:t>
    </dgm:pt>
    <dgm:pt modelId="{A6566BAD-4E04-483F-BA84-DD98326901E7}" type="sibTrans" cxnId="{4F1C3D65-0727-413F-9BBB-26D32FA0E72C}">
      <dgm:prSet/>
      <dgm:spPr/>
      <dgm:t>
        <a:bodyPr/>
        <a:lstStyle/>
        <a:p>
          <a:endParaRPr lang="en-GB"/>
        </a:p>
      </dgm:t>
    </dgm:pt>
    <dgm:pt modelId="{25568A3E-7B6A-4653-A766-2A2211D4295E}">
      <dgm:prSet phldrT="[Text]"/>
      <dgm:spPr/>
      <dgm:t>
        <a:bodyPr/>
        <a:lstStyle/>
        <a:p>
          <a:r>
            <a:rPr lang="en-GB" dirty="0" smtClean="0"/>
            <a:t>CQC</a:t>
          </a:r>
          <a:endParaRPr lang="en-GB" dirty="0"/>
        </a:p>
      </dgm:t>
    </dgm:pt>
    <dgm:pt modelId="{8DDA89F9-D34C-44BA-BB65-36A4DF60CACD}" type="parTrans" cxnId="{8BAC8D4B-3001-4409-B36E-692AD436181F}">
      <dgm:prSet/>
      <dgm:spPr/>
      <dgm:t>
        <a:bodyPr/>
        <a:lstStyle/>
        <a:p>
          <a:endParaRPr lang="en-GB"/>
        </a:p>
      </dgm:t>
    </dgm:pt>
    <dgm:pt modelId="{2519C640-CEF3-4ED2-9DF5-36A2325636B0}" type="sibTrans" cxnId="{8BAC8D4B-3001-4409-B36E-692AD436181F}">
      <dgm:prSet/>
      <dgm:spPr/>
      <dgm:t>
        <a:bodyPr/>
        <a:lstStyle/>
        <a:p>
          <a:endParaRPr lang="en-GB"/>
        </a:p>
      </dgm:t>
    </dgm:pt>
    <dgm:pt modelId="{D24C33CB-48A0-40A0-9CC8-8532FECA9289}">
      <dgm:prSet phldrT="[Text]"/>
      <dgm:spPr/>
      <dgm:t>
        <a:bodyPr/>
        <a:lstStyle/>
        <a:p>
          <a:r>
            <a:rPr lang="en-GB" dirty="0" smtClean="0"/>
            <a:t>Healthwatch</a:t>
          </a:r>
          <a:endParaRPr lang="en-GB" dirty="0"/>
        </a:p>
      </dgm:t>
    </dgm:pt>
    <dgm:pt modelId="{8AD9B833-78CE-4931-BC7C-C20E3DB95DF0}" type="parTrans" cxnId="{02940412-E023-4BA1-B5B7-55A67F1517C0}">
      <dgm:prSet/>
      <dgm:spPr/>
      <dgm:t>
        <a:bodyPr/>
        <a:lstStyle/>
        <a:p>
          <a:endParaRPr lang="en-GB"/>
        </a:p>
      </dgm:t>
    </dgm:pt>
    <dgm:pt modelId="{0FC83EE8-ABB6-4A94-88EC-8919FE827440}" type="sibTrans" cxnId="{02940412-E023-4BA1-B5B7-55A67F1517C0}">
      <dgm:prSet/>
      <dgm:spPr/>
      <dgm:t>
        <a:bodyPr/>
        <a:lstStyle/>
        <a:p>
          <a:endParaRPr lang="en-GB"/>
        </a:p>
      </dgm:t>
    </dgm:pt>
    <dgm:pt modelId="{D97F68ED-B305-4BEB-820F-E8DC189803CD}">
      <dgm:prSet phldrT="[Text]"/>
      <dgm:spPr/>
      <dgm:t>
        <a:bodyPr/>
        <a:lstStyle/>
        <a:p>
          <a:endParaRPr lang="en-GB" dirty="0"/>
        </a:p>
      </dgm:t>
    </dgm:pt>
    <dgm:pt modelId="{E27C778B-3712-47B6-B0DE-E921A5DDBAF2}" type="parTrans" cxnId="{24DB866F-1AE3-4FE5-9673-61BC33FB611F}">
      <dgm:prSet/>
      <dgm:spPr/>
      <dgm:t>
        <a:bodyPr/>
        <a:lstStyle/>
        <a:p>
          <a:endParaRPr lang="en-GB"/>
        </a:p>
      </dgm:t>
    </dgm:pt>
    <dgm:pt modelId="{E2420A99-5BB6-4E98-91AA-DD4120CE3A71}" type="sibTrans" cxnId="{24DB866F-1AE3-4FE5-9673-61BC33FB611F}">
      <dgm:prSet/>
      <dgm:spPr/>
      <dgm:t>
        <a:bodyPr/>
        <a:lstStyle/>
        <a:p>
          <a:endParaRPr lang="en-GB"/>
        </a:p>
      </dgm:t>
    </dgm:pt>
    <dgm:pt modelId="{4DE801B9-344F-4E2A-8A10-82EB6AC6CBAD}" type="pres">
      <dgm:prSet presAssocID="{8435551A-A855-4349-8D71-9C55B61E9527}" presName="Name0" presStyleCnt="0">
        <dgm:presLayoutVars>
          <dgm:chMax val="1"/>
          <dgm:dir/>
          <dgm:animLvl val="ctr"/>
          <dgm:resizeHandles val="exact"/>
        </dgm:presLayoutVars>
      </dgm:prSet>
      <dgm:spPr/>
      <dgm:t>
        <a:bodyPr/>
        <a:lstStyle/>
        <a:p>
          <a:endParaRPr lang="en-GB"/>
        </a:p>
      </dgm:t>
    </dgm:pt>
    <dgm:pt modelId="{1560AA89-D508-4484-A1F0-720B2829DF9F}" type="pres">
      <dgm:prSet presAssocID="{DCE58C59-31D8-4800-AB46-00CEC0C0A059}" presName="centerShape" presStyleLbl="node0" presStyleIdx="0" presStyleCnt="1"/>
      <dgm:spPr/>
      <dgm:t>
        <a:bodyPr/>
        <a:lstStyle/>
        <a:p>
          <a:endParaRPr lang="en-GB"/>
        </a:p>
      </dgm:t>
    </dgm:pt>
    <dgm:pt modelId="{2571F3AD-EA8A-433F-9A5F-C99A83FB088E}" type="pres">
      <dgm:prSet presAssocID="{7E50E588-FA53-41ED-AFFC-D04573037EB3}" presName="parTrans" presStyleLbl="sibTrans2D1" presStyleIdx="0" presStyleCnt="6"/>
      <dgm:spPr/>
      <dgm:t>
        <a:bodyPr/>
        <a:lstStyle/>
        <a:p>
          <a:endParaRPr lang="en-GB"/>
        </a:p>
      </dgm:t>
    </dgm:pt>
    <dgm:pt modelId="{A389CC56-1833-48E6-8D90-C97372126CFC}" type="pres">
      <dgm:prSet presAssocID="{7E50E588-FA53-41ED-AFFC-D04573037EB3}" presName="connectorText" presStyleLbl="sibTrans2D1" presStyleIdx="0" presStyleCnt="6"/>
      <dgm:spPr/>
      <dgm:t>
        <a:bodyPr/>
        <a:lstStyle/>
        <a:p>
          <a:endParaRPr lang="en-GB"/>
        </a:p>
      </dgm:t>
    </dgm:pt>
    <dgm:pt modelId="{7F98D0A1-001B-4C5C-9FE1-397AE3E0396F}" type="pres">
      <dgm:prSet presAssocID="{A92E6B28-4A00-49DC-A283-E78800C9B5E0}" presName="node" presStyleLbl="node1" presStyleIdx="0" presStyleCnt="6">
        <dgm:presLayoutVars>
          <dgm:bulletEnabled val="1"/>
        </dgm:presLayoutVars>
      </dgm:prSet>
      <dgm:spPr/>
      <dgm:t>
        <a:bodyPr/>
        <a:lstStyle/>
        <a:p>
          <a:endParaRPr lang="en-GB"/>
        </a:p>
      </dgm:t>
    </dgm:pt>
    <dgm:pt modelId="{54BBD8EA-3137-439D-8073-0D0839CA7F75}" type="pres">
      <dgm:prSet presAssocID="{219B826A-72E3-4D37-9E68-C8C05C191DE7}" presName="parTrans" presStyleLbl="sibTrans2D1" presStyleIdx="1" presStyleCnt="6"/>
      <dgm:spPr/>
      <dgm:t>
        <a:bodyPr/>
        <a:lstStyle/>
        <a:p>
          <a:endParaRPr lang="en-GB"/>
        </a:p>
      </dgm:t>
    </dgm:pt>
    <dgm:pt modelId="{82B2AE41-7F99-4B6E-975A-FAC167D83184}" type="pres">
      <dgm:prSet presAssocID="{219B826A-72E3-4D37-9E68-C8C05C191DE7}" presName="connectorText" presStyleLbl="sibTrans2D1" presStyleIdx="1" presStyleCnt="6"/>
      <dgm:spPr/>
      <dgm:t>
        <a:bodyPr/>
        <a:lstStyle/>
        <a:p>
          <a:endParaRPr lang="en-GB"/>
        </a:p>
      </dgm:t>
    </dgm:pt>
    <dgm:pt modelId="{84657894-DF51-4CC5-AFA0-FF2B0037BE23}" type="pres">
      <dgm:prSet presAssocID="{C1F30942-6015-460C-A8D1-628737F9EB40}" presName="node" presStyleLbl="node1" presStyleIdx="1" presStyleCnt="6">
        <dgm:presLayoutVars>
          <dgm:bulletEnabled val="1"/>
        </dgm:presLayoutVars>
      </dgm:prSet>
      <dgm:spPr/>
      <dgm:t>
        <a:bodyPr/>
        <a:lstStyle/>
        <a:p>
          <a:endParaRPr lang="en-GB"/>
        </a:p>
      </dgm:t>
    </dgm:pt>
    <dgm:pt modelId="{DD6A0686-5AE5-4B4A-9D6C-C1B91B3D535A}" type="pres">
      <dgm:prSet presAssocID="{FA82C91C-B6F7-49BC-8176-872A6061BC59}" presName="parTrans" presStyleLbl="sibTrans2D1" presStyleIdx="2" presStyleCnt="6"/>
      <dgm:spPr/>
      <dgm:t>
        <a:bodyPr/>
        <a:lstStyle/>
        <a:p>
          <a:endParaRPr lang="en-GB"/>
        </a:p>
      </dgm:t>
    </dgm:pt>
    <dgm:pt modelId="{1AF6C9BE-71F7-4A46-A385-6ADD7F35CACB}" type="pres">
      <dgm:prSet presAssocID="{FA82C91C-B6F7-49BC-8176-872A6061BC59}" presName="connectorText" presStyleLbl="sibTrans2D1" presStyleIdx="2" presStyleCnt="6"/>
      <dgm:spPr/>
      <dgm:t>
        <a:bodyPr/>
        <a:lstStyle/>
        <a:p>
          <a:endParaRPr lang="en-GB"/>
        </a:p>
      </dgm:t>
    </dgm:pt>
    <dgm:pt modelId="{BC6C391D-C49E-42B3-8678-30BD8613E648}" type="pres">
      <dgm:prSet presAssocID="{E20BF135-A879-4ACE-A7BF-8626AFB9AA81}" presName="node" presStyleLbl="node1" presStyleIdx="2" presStyleCnt="6">
        <dgm:presLayoutVars>
          <dgm:bulletEnabled val="1"/>
        </dgm:presLayoutVars>
      </dgm:prSet>
      <dgm:spPr/>
      <dgm:t>
        <a:bodyPr/>
        <a:lstStyle/>
        <a:p>
          <a:endParaRPr lang="en-GB"/>
        </a:p>
      </dgm:t>
    </dgm:pt>
    <dgm:pt modelId="{D6905DE1-CA60-4389-84FB-2380C61C0AC7}" type="pres">
      <dgm:prSet presAssocID="{6F270832-830D-4072-915D-8A39034F0C6C}" presName="parTrans" presStyleLbl="sibTrans2D1" presStyleIdx="3" presStyleCnt="6"/>
      <dgm:spPr/>
      <dgm:t>
        <a:bodyPr/>
        <a:lstStyle/>
        <a:p>
          <a:endParaRPr lang="en-GB"/>
        </a:p>
      </dgm:t>
    </dgm:pt>
    <dgm:pt modelId="{9C5135EE-A7DE-4E7F-AE02-4ADA3743F801}" type="pres">
      <dgm:prSet presAssocID="{6F270832-830D-4072-915D-8A39034F0C6C}" presName="connectorText" presStyleLbl="sibTrans2D1" presStyleIdx="3" presStyleCnt="6"/>
      <dgm:spPr/>
      <dgm:t>
        <a:bodyPr/>
        <a:lstStyle/>
        <a:p>
          <a:endParaRPr lang="en-GB"/>
        </a:p>
      </dgm:t>
    </dgm:pt>
    <dgm:pt modelId="{AB1D60DE-FE25-4451-B251-2FB5F0D3AD02}" type="pres">
      <dgm:prSet presAssocID="{A466AEB1-2D74-46C4-B9CA-1C9DBEF90118}" presName="node" presStyleLbl="node1" presStyleIdx="3" presStyleCnt="6">
        <dgm:presLayoutVars>
          <dgm:bulletEnabled val="1"/>
        </dgm:presLayoutVars>
      </dgm:prSet>
      <dgm:spPr/>
      <dgm:t>
        <a:bodyPr/>
        <a:lstStyle/>
        <a:p>
          <a:endParaRPr lang="en-GB"/>
        </a:p>
      </dgm:t>
    </dgm:pt>
    <dgm:pt modelId="{530E7698-CA4F-4229-8807-946189F229F7}" type="pres">
      <dgm:prSet presAssocID="{8DDA89F9-D34C-44BA-BB65-36A4DF60CACD}" presName="parTrans" presStyleLbl="sibTrans2D1" presStyleIdx="4" presStyleCnt="6"/>
      <dgm:spPr/>
      <dgm:t>
        <a:bodyPr/>
        <a:lstStyle/>
        <a:p>
          <a:endParaRPr lang="en-GB"/>
        </a:p>
      </dgm:t>
    </dgm:pt>
    <dgm:pt modelId="{F959C991-BFD1-40FC-BB27-EF128E13A307}" type="pres">
      <dgm:prSet presAssocID="{8DDA89F9-D34C-44BA-BB65-36A4DF60CACD}" presName="connectorText" presStyleLbl="sibTrans2D1" presStyleIdx="4" presStyleCnt="6"/>
      <dgm:spPr/>
      <dgm:t>
        <a:bodyPr/>
        <a:lstStyle/>
        <a:p>
          <a:endParaRPr lang="en-GB"/>
        </a:p>
      </dgm:t>
    </dgm:pt>
    <dgm:pt modelId="{5B7CFD4D-537C-42AE-B5C7-A389F4DE8CA8}" type="pres">
      <dgm:prSet presAssocID="{25568A3E-7B6A-4653-A766-2A2211D4295E}" presName="node" presStyleLbl="node1" presStyleIdx="4" presStyleCnt="6">
        <dgm:presLayoutVars>
          <dgm:bulletEnabled val="1"/>
        </dgm:presLayoutVars>
      </dgm:prSet>
      <dgm:spPr/>
      <dgm:t>
        <a:bodyPr/>
        <a:lstStyle/>
        <a:p>
          <a:endParaRPr lang="en-GB"/>
        </a:p>
      </dgm:t>
    </dgm:pt>
    <dgm:pt modelId="{3D3793E2-CCAA-41BF-8B1D-914261DF7BAB}" type="pres">
      <dgm:prSet presAssocID="{8AD9B833-78CE-4931-BC7C-C20E3DB95DF0}" presName="parTrans" presStyleLbl="sibTrans2D1" presStyleIdx="5" presStyleCnt="6"/>
      <dgm:spPr/>
      <dgm:t>
        <a:bodyPr/>
        <a:lstStyle/>
        <a:p>
          <a:endParaRPr lang="en-GB"/>
        </a:p>
      </dgm:t>
    </dgm:pt>
    <dgm:pt modelId="{9DCA4719-6C07-4148-BBDA-D73ECC09990F}" type="pres">
      <dgm:prSet presAssocID="{8AD9B833-78CE-4931-BC7C-C20E3DB95DF0}" presName="connectorText" presStyleLbl="sibTrans2D1" presStyleIdx="5" presStyleCnt="6"/>
      <dgm:spPr/>
      <dgm:t>
        <a:bodyPr/>
        <a:lstStyle/>
        <a:p>
          <a:endParaRPr lang="en-GB"/>
        </a:p>
      </dgm:t>
    </dgm:pt>
    <dgm:pt modelId="{5C3CE5CE-9022-4D0E-AF9B-47EE20477E44}" type="pres">
      <dgm:prSet presAssocID="{D24C33CB-48A0-40A0-9CC8-8532FECA9289}" presName="node" presStyleLbl="node1" presStyleIdx="5" presStyleCnt="6">
        <dgm:presLayoutVars>
          <dgm:bulletEnabled val="1"/>
        </dgm:presLayoutVars>
      </dgm:prSet>
      <dgm:spPr/>
      <dgm:t>
        <a:bodyPr/>
        <a:lstStyle/>
        <a:p>
          <a:endParaRPr lang="en-GB"/>
        </a:p>
      </dgm:t>
    </dgm:pt>
  </dgm:ptLst>
  <dgm:cxnLst>
    <dgm:cxn modelId="{3450CEAB-DB7A-4DF5-BD1D-7CC6930DE0C8}" srcId="{8435551A-A855-4349-8D71-9C55B61E9527}" destId="{DCE58C59-31D8-4800-AB46-00CEC0C0A059}" srcOrd="0" destOrd="0" parTransId="{5D41D205-A625-447A-8815-B25D652029B2}" sibTransId="{B339D1DA-204E-4D93-9CEA-FB64FC2DC2DC}"/>
    <dgm:cxn modelId="{3DCE0B3B-28BD-4734-B867-E9915AA55651}" type="presOf" srcId="{C1F30942-6015-460C-A8D1-628737F9EB40}" destId="{84657894-DF51-4CC5-AFA0-FF2B0037BE23}" srcOrd="0" destOrd="0" presId="urn:microsoft.com/office/officeart/2005/8/layout/radial5"/>
    <dgm:cxn modelId="{0C7A1138-E5BC-45CA-BEF6-34A5A55F5262}" type="presOf" srcId="{219B826A-72E3-4D37-9E68-C8C05C191DE7}" destId="{82B2AE41-7F99-4B6E-975A-FAC167D83184}" srcOrd="1" destOrd="0" presId="urn:microsoft.com/office/officeart/2005/8/layout/radial5"/>
    <dgm:cxn modelId="{03B3759C-3F44-42BC-9A72-D360EA831099}" type="presOf" srcId="{D24C33CB-48A0-40A0-9CC8-8532FECA9289}" destId="{5C3CE5CE-9022-4D0E-AF9B-47EE20477E44}" srcOrd="0" destOrd="0" presId="urn:microsoft.com/office/officeart/2005/8/layout/radial5"/>
    <dgm:cxn modelId="{34501B3D-AE73-448B-B234-E8B4CFC9EB87}" type="presOf" srcId="{7E50E588-FA53-41ED-AFFC-D04573037EB3}" destId="{2571F3AD-EA8A-433F-9A5F-C99A83FB088E}" srcOrd="0" destOrd="0" presId="urn:microsoft.com/office/officeart/2005/8/layout/radial5"/>
    <dgm:cxn modelId="{4F1C3D65-0727-413F-9BBB-26D32FA0E72C}" srcId="{DCE58C59-31D8-4800-AB46-00CEC0C0A059}" destId="{A466AEB1-2D74-46C4-B9CA-1C9DBEF90118}" srcOrd="3" destOrd="0" parTransId="{6F270832-830D-4072-915D-8A39034F0C6C}" sibTransId="{A6566BAD-4E04-483F-BA84-DD98326901E7}"/>
    <dgm:cxn modelId="{21F13B10-183E-4FBB-9FB4-549D24058873}" type="presOf" srcId="{A92E6B28-4A00-49DC-A283-E78800C9B5E0}" destId="{7F98D0A1-001B-4C5C-9FE1-397AE3E0396F}" srcOrd="0" destOrd="0" presId="urn:microsoft.com/office/officeart/2005/8/layout/radial5"/>
    <dgm:cxn modelId="{1C13A498-8BA3-4825-B256-4FD4CBA2B86F}" type="presOf" srcId="{6F270832-830D-4072-915D-8A39034F0C6C}" destId="{9C5135EE-A7DE-4E7F-AE02-4ADA3743F801}" srcOrd="1" destOrd="0" presId="urn:microsoft.com/office/officeart/2005/8/layout/radial5"/>
    <dgm:cxn modelId="{441ACB2A-5BA2-461B-B0E3-FD03F88A7ED3}" type="presOf" srcId="{8DDA89F9-D34C-44BA-BB65-36A4DF60CACD}" destId="{530E7698-CA4F-4229-8807-946189F229F7}" srcOrd="0" destOrd="0" presId="urn:microsoft.com/office/officeart/2005/8/layout/radial5"/>
    <dgm:cxn modelId="{8BAC8D4B-3001-4409-B36E-692AD436181F}" srcId="{DCE58C59-31D8-4800-AB46-00CEC0C0A059}" destId="{25568A3E-7B6A-4653-A766-2A2211D4295E}" srcOrd="4" destOrd="0" parTransId="{8DDA89F9-D34C-44BA-BB65-36A4DF60CACD}" sibTransId="{2519C640-CEF3-4ED2-9DF5-36A2325636B0}"/>
    <dgm:cxn modelId="{7BB43624-9829-4218-93FC-745FB6FB2202}" type="presOf" srcId="{DCE58C59-31D8-4800-AB46-00CEC0C0A059}" destId="{1560AA89-D508-4484-A1F0-720B2829DF9F}" srcOrd="0" destOrd="0" presId="urn:microsoft.com/office/officeart/2005/8/layout/radial5"/>
    <dgm:cxn modelId="{6ACCB833-A922-4937-A26D-4AC4C8A58391}" type="presOf" srcId="{FA82C91C-B6F7-49BC-8176-872A6061BC59}" destId="{1AF6C9BE-71F7-4A46-A385-6ADD7F35CACB}" srcOrd="1" destOrd="0" presId="urn:microsoft.com/office/officeart/2005/8/layout/radial5"/>
    <dgm:cxn modelId="{24DB866F-1AE3-4FE5-9673-61BC33FB611F}" srcId="{8435551A-A855-4349-8D71-9C55B61E9527}" destId="{D97F68ED-B305-4BEB-820F-E8DC189803CD}" srcOrd="1" destOrd="0" parTransId="{E27C778B-3712-47B6-B0DE-E921A5DDBAF2}" sibTransId="{E2420A99-5BB6-4E98-91AA-DD4120CE3A71}"/>
    <dgm:cxn modelId="{A9A09B3A-1F54-48A1-BCB3-A5072D58EA1B}" type="presOf" srcId="{A466AEB1-2D74-46C4-B9CA-1C9DBEF90118}" destId="{AB1D60DE-FE25-4451-B251-2FB5F0D3AD02}" srcOrd="0" destOrd="0" presId="urn:microsoft.com/office/officeart/2005/8/layout/radial5"/>
    <dgm:cxn modelId="{457A97FC-A788-4AC5-A50C-28500577837B}" type="presOf" srcId="{8AD9B833-78CE-4931-BC7C-C20E3DB95DF0}" destId="{9DCA4719-6C07-4148-BBDA-D73ECC09990F}" srcOrd="1" destOrd="0" presId="urn:microsoft.com/office/officeart/2005/8/layout/radial5"/>
    <dgm:cxn modelId="{02940412-E023-4BA1-B5B7-55A67F1517C0}" srcId="{DCE58C59-31D8-4800-AB46-00CEC0C0A059}" destId="{D24C33CB-48A0-40A0-9CC8-8532FECA9289}" srcOrd="5" destOrd="0" parTransId="{8AD9B833-78CE-4931-BC7C-C20E3DB95DF0}" sibTransId="{0FC83EE8-ABB6-4A94-88EC-8919FE827440}"/>
    <dgm:cxn modelId="{BDA61188-42B9-478C-A8F3-51AA500CE600}" type="presOf" srcId="{7E50E588-FA53-41ED-AFFC-D04573037EB3}" destId="{A389CC56-1833-48E6-8D90-C97372126CFC}" srcOrd="1" destOrd="0" presId="urn:microsoft.com/office/officeart/2005/8/layout/radial5"/>
    <dgm:cxn modelId="{2644B00B-8EBD-4833-8ED2-F5A496C86F32}" type="presOf" srcId="{219B826A-72E3-4D37-9E68-C8C05C191DE7}" destId="{54BBD8EA-3137-439D-8073-0D0839CA7F75}" srcOrd="0" destOrd="0" presId="urn:microsoft.com/office/officeart/2005/8/layout/radial5"/>
    <dgm:cxn modelId="{C2553F22-261E-4047-AC90-243C18D9DEAE}" type="presOf" srcId="{8DDA89F9-D34C-44BA-BB65-36A4DF60CACD}" destId="{F959C991-BFD1-40FC-BB27-EF128E13A307}" srcOrd="1" destOrd="0" presId="urn:microsoft.com/office/officeart/2005/8/layout/radial5"/>
    <dgm:cxn modelId="{8DD60AF3-A0A6-4BCB-8197-C4BEF45A63C7}" srcId="{DCE58C59-31D8-4800-AB46-00CEC0C0A059}" destId="{A92E6B28-4A00-49DC-A283-E78800C9B5E0}" srcOrd="0" destOrd="0" parTransId="{7E50E588-FA53-41ED-AFFC-D04573037EB3}" sibTransId="{45DE64EB-0E7F-42FB-96BF-0164ED38BDB0}"/>
    <dgm:cxn modelId="{30E0DA8F-BC03-4461-A844-A9FCC571E091}" srcId="{DCE58C59-31D8-4800-AB46-00CEC0C0A059}" destId="{C1F30942-6015-460C-A8D1-628737F9EB40}" srcOrd="1" destOrd="0" parTransId="{219B826A-72E3-4D37-9E68-C8C05C191DE7}" sibTransId="{0FED28D3-1F53-4B86-9F06-648F92C04A96}"/>
    <dgm:cxn modelId="{5866E4AE-06DA-4C40-9D94-D6277BB3788D}" type="presOf" srcId="{6F270832-830D-4072-915D-8A39034F0C6C}" destId="{D6905DE1-CA60-4389-84FB-2380C61C0AC7}" srcOrd="0" destOrd="0" presId="urn:microsoft.com/office/officeart/2005/8/layout/radial5"/>
    <dgm:cxn modelId="{A954977A-386C-45E8-BC28-1B5658925486}" type="presOf" srcId="{8AD9B833-78CE-4931-BC7C-C20E3DB95DF0}" destId="{3D3793E2-CCAA-41BF-8B1D-914261DF7BAB}" srcOrd="0" destOrd="0" presId="urn:microsoft.com/office/officeart/2005/8/layout/radial5"/>
    <dgm:cxn modelId="{DA44F212-10DB-40BB-9ABD-116452008F5D}" type="presOf" srcId="{8435551A-A855-4349-8D71-9C55B61E9527}" destId="{4DE801B9-344F-4E2A-8A10-82EB6AC6CBAD}" srcOrd="0" destOrd="0" presId="urn:microsoft.com/office/officeart/2005/8/layout/radial5"/>
    <dgm:cxn modelId="{7913E333-66BF-432B-8B44-9EF43DB5F875}" type="presOf" srcId="{E20BF135-A879-4ACE-A7BF-8626AFB9AA81}" destId="{BC6C391D-C49E-42B3-8678-30BD8613E648}" srcOrd="0" destOrd="0" presId="urn:microsoft.com/office/officeart/2005/8/layout/radial5"/>
    <dgm:cxn modelId="{1D2E83CE-1CA8-4380-8A78-00BA2A9B8014}" srcId="{DCE58C59-31D8-4800-AB46-00CEC0C0A059}" destId="{E20BF135-A879-4ACE-A7BF-8626AFB9AA81}" srcOrd="2" destOrd="0" parTransId="{FA82C91C-B6F7-49BC-8176-872A6061BC59}" sibTransId="{49237534-5F49-4365-A1FD-A1BF598F55E1}"/>
    <dgm:cxn modelId="{F4067496-FEB2-4862-8177-FB8A25A1F855}" type="presOf" srcId="{FA82C91C-B6F7-49BC-8176-872A6061BC59}" destId="{DD6A0686-5AE5-4B4A-9D6C-C1B91B3D535A}" srcOrd="0" destOrd="0" presId="urn:microsoft.com/office/officeart/2005/8/layout/radial5"/>
    <dgm:cxn modelId="{8F911B76-A2BC-4F8C-8ECA-2952277ED3CB}" type="presOf" srcId="{25568A3E-7B6A-4653-A766-2A2211D4295E}" destId="{5B7CFD4D-537C-42AE-B5C7-A389F4DE8CA8}" srcOrd="0" destOrd="0" presId="urn:microsoft.com/office/officeart/2005/8/layout/radial5"/>
    <dgm:cxn modelId="{70657CCF-2AF5-4675-9BB5-060E206D3AB8}" type="presParOf" srcId="{4DE801B9-344F-4E2A-8A10-82EB6AC6CBAD}" destId="{1560AA89-D508-4484-A1F0-720B2829DF9F}" srcOrd="0" destOrd="0" presId="urn:microsoft.com/office/officeart/2005/8/layout/radial5"/>
    <dgm:cxn modelId="{94F39BDB-016E-44EC-ACEC-102D2DDD88A8}" type="presParOf" srcId="{4DE801B9-344F-4E2A-8A10-82EB6AC6CBAD}" destId="{2571F3AD-EA8A-433F-9A5F-C99A83FB088E}" srcOrd="1" destOrd="0" presId="urn:microsoft.com/office/officeart/2005/8/layout/radial5"/>
    <dgm:cxn modelId="{F525526B-4B3A-4E51-A98D-643E04C74FCE}" type="presParOf" srcId="{2571F3AD-EA8A-433F-9A5F-C99A83FB088E}" destId="{A389CC56-1833-48E6-8D90-C97372126CFC}" srcOrd="0" destOrd="0" presId="urn:microsoft.com/office/officeart/2005/8/layout/radial5"/>
    <dgm:cxn modelId="{7687EF5A-1428-48D7-8720-8036820EEEA2}" type="presParOf" srcId="{4DE801B9-344F-4E2A-8A10-82EB6AC6CBAD}" destId="{7F98D0A1-001B-4C5C-9FE1-397AE3E0396F}" srcOrd="2" destOrd="0" presId="urn:microsoft.com/office/officeart/2005/8/layout/radial5"/>
    <dgm:cxn modelId="{6BDDFC0A-45EA-45C8-A593-CA369BC8C42A}" type="presParOf" srcId="{4DE801B9-344F-4E2A-8A10-82EB6AC6CBAD}" destId="{54BBD8EA-3137-439D-8073-0D0839CA7F75}" srcOrd="3" destOrd="0" presId="urn:microsoft.com/office/officeart/2005/8/layout/radial5"/>
    <dgm:cxn modelId="{4148F2D8-8E1E-4E31-A1E1-73ED87595919}" type="presParOf" srcId="{54BBD8EA-3137-439D-8073-0D0839CA7F75}" destId="{82B2AE41-7F99-4B6E-975A-FAC167D83184}" srcOrd="0" destOrd="0" presId="urn:microsoft.com/office/officeart/2005/8/layout/radial5"/>
    <dgm:cxn modelId="{4156E716-C2C4-4498-8CB2-D21CF214231E}" type="presParOf" srcId="{4DE801B9-344F-4E2A-8A10-82EB6AC6CBAD}" destId="{84657894-DF51-4CC5-AFA0-FF2B0037BE23}" srcOrd="4" destOrd="0" presId="urn:microsoft.com/office/officeart/2005/8/layout/radial5"/>
    <dgm:cxn modelId="{B5040818-551D-4A63-9F99-B1D6A1287C82}" type="presParOf" srcId="{4DE801B9-344F-4E2A-8A10-82EB6AC6CBAD}" destId="{DD6A0686-5AE5-4B4A-9D6C-C1B91B3D535A}" srcOrd="5" destOrd="0" presId="urn:microsoft.com/office/officeart/2005/8/layout/radial5"/>
    <dgm:cxn modelId="{DCB1A0AC-E2F8-4CD5-BC00-63B2A7D1DC3C}" type="presParOf" srcId="{DD6A0686-5AE5-4B4A-9D6C-C1B91B3D535A}" destId="{1AF6C9BE-71F7-4A46-A385-6ADD7F35CACB}" srcOrd="0" destOrd="0" presId="urn:microsoft.com/office/officeart/2005/8/layout/radial5"/>
    <dgm:cxn modelId="{3A878443-41BA-4BC7-B9CA-EAF8CE14A691}" type="presParOf" srcId="{4DE801B9-344F-4E2A-8A10-82EB6AC6CBAD}" destId="{BC6C391D-C49E-42B3-8678-30BD8613E648}" srcOrd="6" destOrd="0" presId="urn:microsoft.com/office/officeart/2005/8/layout/radial5"/>
    <dgm:cxn modelId="{2372328C-E68F-4387-A1E0-C93EEE50D7E8}" type="presParOf" srcId="{4DE801B9-344F-4E2A-8A10-82EB6AC6CBAD}" destId="{D6905DE1-CA60-4389-84FB-2380C61C0AC7}" srcOrd="7" destOrd="0" presId="urn:microsoft.com/office/officeart/2005/8/layout/radial5"/>
    <dgm:cxn modelId="{41482A57-75CF-4981-B13C-7E6F4DC7265B}" type="presParOf" srcId="{D6905DE1-CA60-4389-84FB-2380C61C0AC7}" destId="{9C5135EE-A7DE-4E7F-AE02-4ADA3743F801}" srcOrd="0" destOrd="0" presId="urn:microsoft.com/office/officeart/2005/8/layout/radial5"/>
    <dgm:cxn modelId="{2587800D-9417-4D68-A833-771FD73D128E}" type="presParOf" srcId="{4DE801B9-344F-4E2A-8A10-82EB6AC6CBAD}" destId="{AB1D60DE-FE25-4451-B251-2FB5F0D3AD02}" srcOrd="8" destOrd="0" presId="urn:microsoft.com/office/officeart/2005/8/layout/radial5"/>
    <dgm:cxn modelId="{EDDCF929-209D-411F-9957-0C58DF8EF249}" type="presParOf" srcId="{4DE801B9-344F-4E2A-8A10-82EB6AC6CBAD}" destId="{530E7698-CA4F-4229-8807-946189F229F7}" srcOrd="9" destOrd="0" presId="urn:microsoft.com/office/officeart/2005/8/layout/radial5"/>
    <dgm:cxn modelId="{EF64143B-BE78-47D1-991A-2A05C06EDB76}" type="presParOf" srcId="{530E7698-CA4F-4229-8807-946189F229F7}" destId="{F959C991-BFD1-40FC-BB27-EF128E13A307}" srcOrd="0" destOrd="0" presId="urn:microsoft.com/office/officeart/2005/8/layout/radial5"/>
    <dgm:cxn modelId="{785663E7-DD4B-43B5-9929-10449A69463A}" type="presParOf" srcId="{4DE801B9-344F-4E2A-8A10-82EB6AC6CBAD}" destId="{5B7CFD4D-537C-42AE-B5C7-A389F4DE8CA8}" srcOrd="10" destOrd="0" presId="urn:microsoft.com/office/officeart/2005/8/layout/radial5"/>
    <dgm:cxn modelId="{E49BCEAE-FB33-4DC3-8FC2-D495F722A1C1}" type="presParOf" srcId="{4DE801B9-344F-4E2A-8A10-82EB6AC6CBAD}" destId="{3D3793E2-CCAA-41BF-8B1D-914261DF7BAB}" srcOrd="11" destOrd="0" presId="urn:microsoft.com/office/officeart/2005/8/layout/radial5"/>
    <dgm:cxn modelId="{B50A1BBF-CF6B-4A0B-B66A-E3C3FDC88363}" type="presParOf" srcId="{3D3793E2-CCAA-41BF-8B1D-914261DF7BAB}" destId="{9DCA4719-6C07-4148-BBDA-D73ECC09990F}" srcOrd="0" destOrd="0" presId="urn:microsoft.com/office/officeart/2005/8/layout/radial5"/>
    <dgm:cxn modelId="{01FA5CD1-3A2C-4C24-B3B0-0D7B709EBF92}" type="presParOf" srcId="{4DE801B9-344F-4E2A-8A10-82EB6AC6CBAD}" destId="{5C3CE5CE-9022-4D0E-AF9B-47EE20477E4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E8597-8E74-40CB-AFE7-DD0ACF20A9D5}" type="doc">
      <dgm:prSet loTypeId="urn:microsoft.com/office/officeart/2005/8/layout/gear1" loCatId="process" qsTypeId="urn:microsoft.com/office/officeart/2005/8/quickstyle/simple1" qsCatId="simple" csTypeId="urn:microsoft.com/office/officeart/2005/8/colors/accent6_3" csCatId="accent6" phldr="1"/>
      <dgm:spPr/>
      <dgm:t>
        <a:bodyPr/>
        <a:lstStyle/>
        <a:p>
          <a:endParaRPr lang="en-GB"/>
        </a:p>
      </dgm:t>
    </dgm:pt>
    <dgm:pt modelId="{0CC6049C-8DEA-4BBF-A7B9-F50C3669F920}">
      <dgm:prSet phldrT="[Text]"/>
      <dgm:spPr/>
      <dgm:t>
        <a:bodyPr/>
        <a:lstStyle/>
        <a:p>
          <a:r>
            <a:rPr lang="en-GB" dirty="0" smtClean="0"/>
            <a:t>Care home</a:t>
          </a:r>
          <a:endParaRPr lang="en-GB" dirty="0"/>
        </a:p>
      </dgm:t>
    </dgm:pt>
    <dgm:pt modelId="{0F27F5D6-C646-4ACE-873C-EA788551FB3B}" type="parTrans" cxnId="{AB3C3DD6-2302-4B15-B8FD-33BF13A689F4}">
      <dgm:prSet/>
      <dgm:spPr/>
      <dgm:t>
        <a:bodyPr/>
        <a:lstStyle/>
        <a:p>
          <a:endParaRPr lang="en-GB"/>
        </a:p>
      </dgm:t>
    </dgm:pt>
    <dgm:pt modelId="{4ABD6F00-E63E-40E5-8BC4-821CA4579675}" type="sibTrans" cxnId="{AB3C3DD6-2302-4B15-B8FD-33BF13A689F4}">
      <dgm:prSet/>
      <dgm:spPr/>
      <dgm:t>
        <a:bodyPr/>
        <a:lstStyle/>
        <a:p>
          <a:endParaRPr lang="en-GB"/>
        </a:p>
      </dgm:t>
    </dgm:pt>
    <dgm:pt modelId="{BF64D045-9755-4FBE-BACF-31BBD3E0E3A5}">
      <dgm:prSet phldrT="[Text]"/>
      <dgm:spPr/>
      <dgm:t>
        <a:bodyPr/>
        <a:lstStyle/>
        <a:p>
          <a:r>
            <a:rPr lang="en-GB" dirty="0" smtClean="0"/>
            <a:t>Kindness</a:t>
          </a:r>
          <a:endParaRPr lang="en-GB" dirty="0"/>
        </a:p>
      </dgm:t>
    </dgm:pt>
    <dgm:pt modelId="{CFE6A44F-9C7A-48CC-8910-52BC40770E0C}" type="parTrans" cxnId="{F5CCD690-5951-4A18-8485-5E6D01F4453D}">
      <dgm:prSet/>
      <dgm:spPr/>
      <dgm:t>
        <a:bodyPr/>
        <a:lstStyle/>
        <a:p>
          <a:endParaRPr lang="en-GB"/>
        </a:p>
      </dgm:t>
    </dgm:pt>
    <dgm:pt modelId="{2C08F8E0-68BA-4F14-8D37-595E48F4BAB0}" type="sibTrans" cxnId="{F5CCD690-5951-4A18-8485-5E6D01F4453D}">
      <dgm:prSet/>
      <dgm:spPr/>
      <dgm:t>
        <a:bodyPr/>
        <a:lstStyle/>
        <a:p>
          <a:endParaRPr lang="en-GB"/>
        </a:p>
      </dgm:t>
    </dgm:pt>
    <dgm:pt modelId="{9BD35A68-DDFA-403D-884D-A128BA30A415}">
      <dgm:prSet phldrT="[Text]"/>
      <dgm:spPr/>
      <dgm:t>
        <a:bodyPr/>
        <a:lstStyle/>
        <a:p>
          <a:r>
            <a:rPr lang="en-GB" dirty="0" smtClean="0"/>
            <a:t>A&amp;E</a:t>
          </a:r>
          <a:endParaRPr lang="en-GB" dirty="0"/>
        </a:p>
      </dgm:t>
    </dgm:pt>
    <dgm:pt modelId="{D21239C8-B92B-4731-8B78-1B2A9A06D143}" type="parTrans" cxnId="{CBA7BA17-1F15-4651-A5DF-E8D551BC4170}">
      <dgm:prSet/>
      <dgm:spPr/>
      <dgm:t>
        <a:bodyPr/>
        <a:lstStyle/>
        <a:p>
          <a:endParaRPr lang="en-GB"/>
        </a:p>
      </dgm:t>
    </dgm:pt>
    <dgm:pt modelId="{E888F327-7B62-4D47-9DE2-0E6FE70AAB7E}" type="sibTrans" cxnId="{CBA7BA17-1F15-4651-A5DF-E8D551BC4170}">
      <dgm:prSet/>
      <dgm:spPr/>
      <dgm:t>
        <a:bodyPr/>
        <a:lstStyle/>
        <a:p>
          <a:endParaRPr lang="en-GB"/>
        </a:p>
      </dgm:t>
    </dgm:pt>
    <dgm:pt modelId="{DD997692-46A7-48A4-9D0D-D8A9E91266B1}">
      <dgm:prSet phldrT="[Text]"/>
      <dgm:spPr/>
      <dgm:t>
        <a:bodyPr/>
        <a:lstStyle/>
        <a:p>
          <a:r>
            <a:rPr lang="en-GB" dirty="0" smtClean="0"/>
            <a:t>Waiting</a:t>
          </a:r>
          <a:endParaRPr lang="en-GB" dirty="0"/>
        </a:p>
      </dgm:t>
    </dgm:pt>
    <dgm:pt modelId="{3469C4A9-C1B1-4F95-9FFF-A6E0D76C156D}" type="parTrans" cxnId="{4046D2CF-3350-4484-B43E-1A1DE7E2BF2E}">
      <dgm:prSet/>
      <dgm:spPr/>
      <dgm:t>
        <a:bodyPr/>
        <a:lstStyle/>
        <a:p>
          <a:endParaRPr lang="en-GB"/>
        </a:p>
      </dgm:t>
    </dgm:pt>
    <dgm:pt modelId="{9D82CF93-1758-40D0-9C38-C431BA68C65E}" type="sibTrans" cxnId="{4046D2CF-3350-4484-B43E-1A1DE7E2BF2E}">
      <dgm:prSet/>
      <dgm:spPr/>
      <dgm:t>
        <a:bodyPr/>
        <a:lstStyle/>
        <a:p>
          <a:endParaRPr lang="en-GB"/>
        </a:p>
      </dgm:t>
    </dgm:pt>
    <dgm:pt modelId="{E8866E0A-1F78-4FAC-BE62-C29C5272C0C9}">
      <dgm:prSet phldrT="[Text]"/>
      <dgm:spPr/>
      <dgm:t>
        <a:bodyPr/>
        <a:lstStyle/>
        <a:p>
          <a:r>
            <a:rPr lang="en-GB" dirty="0" smtClean="0"/>
            <a:t>Information</a:t>
          </a:r>
          <a:endParaRPr lang="en-GB" dirty="0"/>
        </a:p>
      </dgm:t>
    </dgm:pt>
    <dgm:pt modelId="{E602DACB-6CBE-4805-9655-475FA20F383A}" type="parTrans" cxnId="{4019253C-E3BD-415E-A52B-7D18BD703D59}">
      <dgm:prSet/>
      <dgm:spPr/>
      <dgm:t>
        <a:bodyPr/>
        <a:lstStyle/>
        <a:p>
          <a:endParaRPr lang="en-GB"/>
        </a:p>
      </dgm:t>
    </dgm:pt>
    <dgm:pt modelId="{34BBD2E6-FAB3-4A46-904F-38C93F208E53}" type="sibTrans" cxnId="{4019253C-E3BD-415E-A52B-7D18BD703D59}">
      <dgm:prSet/>
      <dgm:spPr/>
      <dgm:t>
        <a:bodyPr/>
        <a:lstStyle/>
        <a:p>
          <a:endParaRPr lang="en-GB"/>
        </a:p>
      </dgm:t>
    </dgm:pt>
    <dgm:pt modelId="{2E97001C-4891-4D51-B77F-526F21791276}">
      <dgm:prSet phldrT="[Text]"/>
      <dgm:spPr/>
      <dgm:t>
        <a:bodyPr/>
        <a:lstStyle/>
        <a:p>
          <a:r>
            <a:rPr lang="en-GB" dirty="0" smtClean="0"/>
            <a:t>Recovery</a:t>
          </a:r>
          <a:endParaRPr lang="en-GB" dirty="0"/>
        </a:p>
      </dgm:t>
    </dgm:pt>
    <dgm:pt modelId="{72457039-F75C-401B-9BF8-F5A5BFF0193F}" type="parTrans" cxnId="{8191DA90-6338-45B5-9B2E-3017D85970B5}">
      <dgm:prSet/>
      <dgm:spPr/>
      <dgm:t>
        <a:bodyPr/>
        <a:lstStyle/>
        <a:p>
          <a:endParaRPr lang="en-GB"/>
        </a:p>
      </dgm:t>
    </dgm:pt>
    <dgm:pt modelId="{54135080-C128-45DF-80C4-0DCD7B186F32}" type="sibTrans" cxnId="{8191DA90-6338-45B5-9B2E-3017D85970B5}">
      <dgm:prSet/>
      <dgm:spPr/>
      <dgm:t>
        <a:bodyPr/>
        <a:lstStyle/>
        <a:p>
          <a:endParaRPr lang="en-GB"/>
        </a:p>
      </dgm:t>
    </dgm:pt>
    <dgm:pt modelId="{47AF0C2C-2205-4D1C-A569-BD016E82A31A}">
      <dgm:prSet phldrT="[Text]"/>
      <dgm:spPr/>
      <dgm:t>
        <a:bodyPr/>
        <a:lstStyle/>
        <a:p>
          <a:r>
            <a:rPr lang="en-GB" dirty="0" smtClean="0"/>
            <a:t>OT</a:t>
          </a:r>
          <a:endParaRPr lang="en-GB" dirty="0"/>
        </a:p>
      </dgm:t>
    </dgm:pt>
    <dgm:pt modelId="{9D3EE75C-843C-4DC9-AF73-958B36067D7A}" type="parTrans" cxnId="{1BCB37BE-F568-4C2D-B6EB-FBF7EE3B8A71}">
      <dgm:prSet/>
      <dgm:spPr/>
      <dgm:t>
        <a:bodyPr/>
        <a:lstStyle/>
        <a:p>
          <a:endParaRPr lang="en-GB"/>
        </a:p>
      </dgm:t>
    </dgm:pt>
    <dgm:pt modelId="{2FB29BC2-334C-4670-80EE-67069A461F81}" type="sibTrans" cxnId="{1BCB37BE-F568-4C2D-B6EB-FBF7EE3B8A71}">
      <dgm:prSet/>
      <dgm:spPr/>
      <dgm:t>
        <a:bodyPr/>
        <a:lstStyle/>
        <a:p>
          <a:endParaRPr lang="en-GB"/>
        </a:p>
      </dgm:t>
    </dgm:pt>
    <dgm:pt modelId="{01ECABBC-B9C1-4411-A53B-9858885FCE92}">
      <dgm:prSet phldrT="[Text]"/>
      <dgm:spPr/>
      <dgm:t>
        <a:bodyPr/>
        <a:lstStyle/>
        <a:p>
          <a:r>
            <a:rPr lang="en-GB" dirty="0" err="1" smtClean="0"/>
            <a:t>Physio</a:t>
          </a:r>
          <a:endParaRPr lang="en-GB" dirty="0"/>
        </a:p>
      </dgm:t>
    </dgm:pt>
    <dgm:pt modelId="{85CCC83D-6A1C-4AF1-99D8-93BBF9DF4A05}" type="parTrans" cxnId="{D12C6037-B578-4A66-9EDC-81876DB5F1F2}">
      <dgm:prSet/>
      <dgm:spPr/>
      <dgm:t>
        <a:bodyPr/>
        <a:lstStyle/>
        <a:p>
          <a:endParaRPr lang="en-GB"/>
        </a:p>
      </dgm:t>
    </dgm:pt>
    <dgm:pt modelId="{97ED79B8-A916-4E81-909E-4D2A24C6805F}" type="sibTrans" cxnId="{D12C6037-B578-4A66-9EDC-81876DB5F1F2}">
      <dgm:prSet/>
      <dgm:spPr/>
      <dgm:t>
        <a:bodyPr/>
        <a:lstStyle/>
        <a:p>
          <a:endParaRPr lang="en-GB"/>
        </a:p>
      </dgm:t>
    </dgm:pt>
    <dgm:pt modelId="{5FECF29B-A311-4C57-8EF3-73A196C0549D}">
      <dgm:prSet phldrT="[Text]"/>
      <dgm:spPr/>
      <dgm:t>
        <a:bodyPr/>
        <a:lstStyle/>
        <a:p>
          <a:r>
            <a:rPr lang="en-GB" dirty="0" smtClean="0"/>
            <a:t>Care</a:t>
          </a:r>
          <a:endParaRPr lang="en-GB" dirty="0"/>
        </a:p>
      </dgm:t>
    </dgm:pt>
    <dgm:pt modelId="{DDB6B69A-1A38-4E6B-9981-106E3A01D4F7}" type="parTrans" cxnId="{7EAE6A9A-6B1E-41AC-94B9-07D98E14494C}">
      <dgm:prSet/>
      <dgm:spPr/>
      <dgm:t>
        <a:bodyPr/>
        <a:lstStyle/>
        <a:p>
          <a:endParaRPr lang="en-GB"/>
        </a:p>
      </dgm:t>
    </dgm:pt>
    <dgm:pt modelId="{6735BF84-3D0F-460B-9E3B-62FC955BD6A3}" type="sibTrans" cxnId="{7EAE6A9A-6B1E-41AC-94B9-07D98E14494C}">
      <dgm:prSet/>
      <dgm:spPr/>
      <dgm:t>
        <a:bodyPr/>
        <a:lstStyle/>
        <a:p>
          <a:endParaRPr lang="en-GB"/>
        </a:p>
      </dgm:t>
    </dgm:pt>
    <dgm:pt modelId="{BDF57D8D-A3B4-4ACE-A81C-B45CEC06898F}" type="pres">
      <dgm:prSet presAssocID="{0ADE8597-8E74-40CB-AFE7-DD0ACF20A9D5}" presName="composite" presStyleCnt="0">
        <dgm:presLayoutVars>
          <dgm:chMax val="3"/>
          <dgm:animLvl val="lvl"/>
          <dgm:resizeHandles val="exact"/>
        </dgm:presLayoutVars>
      </dgm:prSet>
      <dgm:spPr/>
      <dgm:t>
        <a:bodyPr/>
        <a:lstStyle/>
        <a:p>
          <a:endParaRPr lang="en-GB"/>
        </a:p>
      </dgm:t>
    </dgm:pt>
    <dgm:pt modelId="{BA6C06A7-70ED-435C-BB05-E3099D35B2E9}" type="pres">
      <dgm:prSet presAssocID="{0CC6049C-8DEA-4BBF-A7B9-F50C3669F920}" presName="gear1" presStyleLbl="node1" presStyleIdx="0" presStyleCnt="3">
        <dgm:presLayoutVars>
          <dgm:chMax val="1"/>
          <dgm:bulletEnabled val="1"/>
        </dgm:presLayoutVars>
      </dgm:prSet>
      <dgm:spPr/>
      <dgm:t>
        <a:bodyPr/>
        <a:lstStyle/>
        <a:p>
          <a:endParaRPr lang="en-GB"/>
        </a:p>
      </dgm:t>
    </dgm:pt>
    <dgm:pt modelId="{553DED33-75A3-4501-A0C9-47974F82F86B}" type="pres">
      <dgm:prSet presAssocID="{0CC6049C-8DEA-4BBF-A7B9-F50C3669F920}" presName="gear1srcNode" presStyleLbl="node1" presStyleIdx="0" presStyleCnt="3"/>
      <dgm:spPr/>
      <dgm:t>
        <a:bodyPr/>
        <a:lstStyle/>
        <a:p>
          <a:endParaRPr lang="en-GB"/>
        </a:p>
      </dgm:t>
    </dgm:pt>
    <dgm:pt modelId="{06C00B40-C02C-4F71-9670-C0475D68AEF1}" type="pres">
      <dgm:prSet presAssocID="{0CC6049C-8DEA-4BBF-A7B9-F50C3669F920}" presName="gear1dstNode" presStyleLbl="node1" presStyleIdx="0" presStyleCnt="3"/>
      <dgm:spPr/>
      <dgm:t>
        <a:bodyPr/>
        <a:lstStyle/>
        <a:p>
          <a:endParaRPr lang="en-GB"/>
        </a:p>
      </dgm:t>
    </dgm:pt>
    <dgm:pt modelId="{F8700D42-D246-48FE-B9DE-964BA68D0BDD}" type="pres">
      <dgm:prSet presAssocID="{0CC6049C-8DEA-4BBF-A7B9-F50C3669F920}" presName="gear1ch" presStyleLbl="fgAcc1" presStyleIdx="0" presStyleCnt="3" custScaleY="62756">
        <dgm:presLayoutVars>
          <dgm:chMax val="0"/>
          <dgm:bulletEnabled val="1"/>
        </dgm:presLayoutVars>
      </dgm:prSet>
      <dgm:spPr/>
      <dgm:t>
        <a:bodyPr/>
        <a:lstStyle/>
        <a:p>
          <a:endParaRPr lang="en-GB"/>
        </a:p>
      </dgm:t>
    </dgm:pt>
    <dgm:pt modelId="{DCC63157-C3C5-4C04-B4FF-E4F90F779191}" type="pres">
      <dgm:prSet presAssocID="{9BD35A68-DDFA-403D-884D-A128BA30A415}" presName="gear2" presStyleLbl="node1" presStyleIdx="1" presStyleCnt="3">
        <dgm:presLayoutVars>
          <dgm:chMax val="1"/>
          <dgm:bulletEnabled val="1"/>
        </dgm:presLayoutVars>
      </dgm:prSet>
      <dgm:spPr/>
      <dgm:t>
        <a:bodyPr/>
        <a:lstStyle/>
        <a:p>
          <a:endParaRPr lang="en-GB"/>
        </a:p>
      </dgm:t>
    </dgm:pt>
    <dgm:pt modelId="{EE4171E7-C21B-4966-B563-639C1602962B}" type="pres">
      <dgm:prSet presAssocID="{9BD35A68-DDFA-403D-884D-A128BA30A415}" presName="gear2srcNode" presStyleLbl="node1" presStyleIdx="1" presStyleCnt="3"/>
      <dgm:spPr/>
      <dgm:t>
        <a:bodyPr/>
        <a:lstStyle/>
        <a:p>
          <a:endParaRPr lang="en-GB"/>
        </a:p>
      </dgm:t>
    </dgm:pt>
    <dgm:pt modelId="{C5C36B39-D781-4DAF-8F31-BB382D954FE4}" type="pres">
      <dgm:prSet presAssocID="{9BD35A68-DDFA-403D-884D-A128BA30A415}" presName="gear2dstNode" presStyleLbl="node1" presStyleIdx="1" presStyleCnt="3"/>
      <dgm:spPr/>
      <dgm:t>
        <a:bodyPr/>
        <a:lstStyle/>
        <a:p>
          <a:endParaRPr lang="en-GB"/>
        </a:p>
      </dgm:t>
    </dgm:pt>
    <dgm:pt modelId="{1FA20710-E914-4D25-9D1F-786ABE2E22AB}" type="pres">
      <dgm:prSet presAssocID="{9BD35A68-DDFA-403D-884D-A128BA30A415}" presName="gear2ch" presStyleLbl="fgAcc1" presStyleIdx="1" presStyleCnt="3" custScaleY="69429">
        <dgm:presLayoutVars>
          <dgm:chMax val="0"/>
          <dgm:bulletEnabled val="1"/>
        </dgm:presLayoutVars>
      </dgm:prSet>
      <dgm:spPr/>
      <dgm:t>
        <a:bodyPr/>
        <a:lstStyle/>
        <a:p>
          <a:endParaRPr lang="en-GB"/>
        </a:p>
      </dgm:t>
    </dgm:pt>
    <dgm:pt modelId="{FA08AFBF-5F1A-428F-A4FB-646512F1EBF8}" type="pres">
      <dgm:prSet presAssocID="{2E97001C-4891-4D51-B77F-526F21791276}" presName="gear3" presStyleLbl="node1" presStyleIdx="2" presStyleCnt="3"/>
      <dgm:spPr/>
      <dgm:t>
        <a:bodyPr/>
        <a:lstStyle/>
        <a:p>
          <a:endParaRPr lang="en-GB"/>
        </a:p>
      </dgm:t>
    </dgm:pt>
    <dgm:pt modelId="{0CDB0AAD-8CDA-4DF2-A708-607A9343A402}" type="pres">
      <dgm:prSet presAssocID="{2E97001C-4891-4D51-B77F-526F21791276}" presName="gear3tx" presStyleLbl="node1" presStyleIdx="2" presStyleCnt="3">
        <dgm:presLayoutVars>
          <dgm:chMax val="1"/>
          <dgm:bulletEnabled val="1"/>
        </dgm:presLayoutVars>
      </dgm:prSet>
      <dgm:spPr/>
      <dgm:t>
        <a:bodyPr/>
        <a:lstStyle/>
        <a:p>
          <a:endParaRPr lang="en-GB"/>
        </a:p>
      </dgm:t>
    </dgm:pt>
    <dgm:pt modelId="{B38AE794-B7C7-4096-8570-2C030CF66C64}" type="pres">
      <dgm:prSet presAssocID="{2E97001C-4891-4D51-B77F-526F21791276}" presName="gear3srcNode" presStyleLbl="node1" presStyleIdx="2" presStyleCnt="3"/>
      <dgm:spPr/>
      <dgm:t>
        <a:bodyPr/>
        <a:lstStyle/>
        <a:p>
          <a:endParaRPr lang="en-GB"/>
        </a:p>
      </dgm:t>
    </dgm:pt>
    <dgm:pt modelId="{43AF62FE-49CA-4A53-A74A-9AF7B7F87E72}" type="pres">
      <dgm:prSet presAssocID="{2E97001C-4891-4D51-B77F-526F21791276}" presName="gear3dstNode" presStyleLbl="node1" presStyleIdx="2" presStyleCnt="3"/>
      <dgm:spPr/>
      <dgm:t>
        <a:bodyPr/>
        <a:lstStyle/>
        <a:p>
          <a:endParaRPr lang="en-GB"/>
        </a:p>
      </dgm:t>
    </dgm:pt>
    <dgm:pt modelId="{F88B134C-5778-4C41-B1AB-E75C5782673A}" type="pres">
      <dgm:prSet presAssocID="{2E97001C-4891-4D51-B77F-526F21791276}" presName="gear3ch" presStyleLbl="fgAcc1" presStyleIdx="2" presStyleCnt="3" custScaleY="63985">
        <dgm:presLayoutVars>
          <dgm:chMax val="0"/>
          <dgm:bulletEnabled val="1"/>
        </dgm:presLayoutVars>
      </dgm:prSet>
      <dgm:spPr/>
      <dgm:t>
        <a:bodyPr/>
        <a:lstStyle/>
        <a:p>
          <a:endParaRPr lang="en-GB"/>
        </a:p>
      </dgm:t>
    </dgm:pt>
    <dgm:pt modelId="{E3E845D3-F250-41B5-91FE-D07A711BE932}" type="pres">
      <dgm:prSet presAssocID="{4ABD6F00-E63E-40E5-8BC4-821CA4579675}" presName="connector1" presStyleLbl="sibTrans2D1" presStyleIdx="0" presStyleCnt="3"/>
      <dgm:spPr/>
      <dgm:t>
        <a:bodyPr/>
        <a:lstStyle/>
        <a:p>
          <a:endParaRPr lang="en-GB"/>
        </a:p>
      </dgm:t>
    </dgm:pt>
    <dgm:pt modelId="{12BA1232-890F-4410-8149-BDB906636746}" type="pres">
      <dgm:prSet presAssocID="{E888F327-7B62-4D47-9DE2-0E6FE70AAB7E}" presName="connector2" presStyleLbl="sibTrans2D1" presStyleIdx="1" presStyleCnt="3"/>
      <dgm:spPr/>
      <dgm:t>
        <a:bodyPr/>
        <a:lstStyle/>
        <a:p>
          <a:endParaRPr lang="en-GB"/>
        </a:p>
      </dgm:t>
    </dgm:pt>
    <dgm:pt modelId="{E5BEC689-4C45-4ED4-999B-0A1736068289}" type="pres">
      <dgm:prSet presAssocID="{54135080-C128-45DF-80C4-0DCD7B186F32}" presName="connector3" presStyleLbl="sibTrans2D1" presStyleIdx="2" presStyleCnt="3"/>
      <dgm:spPr/>
      <dgm:t>
        <a:bodyPr/>
        <a:lstStyle/>
        <a:p>
          <a:endParaRPr lang="en-GB"/>
        </a:p>
      </dgm:t>
    </dgm:pt>
  </dgm:ptLst>
  <dgm:cxnLst>
    <dgm:cxn modelId="{C026C62E-8FE4-493B-B8FF-D3ED92EED223}" type="presOf" srcId="{0CC6049C-8DEA-4BBF-A7B9-F50C3669F920}" destId="{BA6C06A7-70ED-435C-BB05-E3099D35B2E9}" srcOrd="0" destOrd="0" presId="urn:microsoft.com/office/officeart/2005/8/layout/gear1"/>
    <dgm:cxn modelId="{C870F94F-1C4F-4E5B-AA58-61C2FB7DFA44}" type="presOf" srcId="{0ADE8597-8E74-40CB-AFE7-DD0ACF20A9D5}" destId="{BDF57D8D-A3B4-4ACE-A81C-B45CEC06898F}" srcOrd="0" destOrd="0" presId="urn:microsoft.com/office/officeart/2005/8/layout/gear1"/>
    <dgm:cxn modelId="{2614C968-4020-4481-B427-F555784863AA}" type="presOf" srcId="{0CC6049C-8DEA-4BBF-A7B9-F50C3669F920}" destId="{553DED33-75A3-4501-A0C9-47974F82F86B}" srcOrd="1" destOrd="0" presId="urn:microsoft.com/office/officeart/2005/8/layout/gear1"/>
    <dgm:cxn modelId="{1576B5AA-A47C-402B-A9A3-76A806D76CF3}" type="presOf" srcId="{E8866E0A-1F78-4FAC-BE62-C29C5272C0C9}" destId="{1FA20710-E914-4D25-9D1F-786ABE2E22AB}" srcOrd="0" destOrd="1" presId="urn:microsoft.com/office/officeart/2005/8/layout/gear1"/>
    <dgm:cxn modelId="{AB3C3DD6-2302-4B15-B8FD-33BF13A689F4}" srcId="{0ADE8597-8E74-40CB-AFE7-DD0ACF20A9D5}" destId="{0CC6049C-8DEA-4BBF-A7B9-F50C3669F920}" srcOrd="0" destOrd="0" parTransId="{0F27F5D6-C646-4ACE-873C-EA788551FB3B}" sibTransId="{4ABD6F00-E63E-40E5-8BC4-821CA4579675}"/>
    <dgm:cxn modelId="{1D9C2878-7BC8-48B1-A921-037D0C7682F2}" type="presOf" srcId="{9BD35A68-DDFA-403D-884D-A128BA30A415}" destId="{EE4171E7-C21B-4966-B563-639C1602962B}" srcOrd="1" destOrd="0" presId="urn:microsoft.com/office/officeart/2005/8/layout/gear1"/>
    <dgm:cxn modelId="{83F39D3B-A5B7-4E33-A2E4-72981E24547A}" type="presOf" srcId="{2E97001C-4891-4D51-B77F-526F21791276}" destId="{B38AE794-B7C7-4096-8570-2C030CF66C64}" srcOrd="2" destOrd="0" presId="urn:microsoft.com/office/officeart/2005/8/layout/gear1"/>
    <dgm:cxn modelId="{2349B664-5FED-46EF-BC03-9524CF0C5B63}" type="presOf" srcId="{47AF0C2C-2205-4D1C-A569-BD016E82A31A}" destId="{F88B134C-5778-4C41-B1AB-E75C5782673A}" srcOrd="0" destOrd="0" presId="urn:microsoft.com/office/officeart/2005/8/layout/gear1"/>
    <dgm:cxn modelId="{DE567A66-C962-480B-981C-B6F8E16E588A}" type="presOf" srcId="{9BD35A68-DDFA-403D-884D-A128BA30A415}" destId="{DCC63157-C3C5-4C04-B4FF-E4F90F779191}" srcOrd="0" destOrd="0" presId="urn:microsoft.com/office/officeart/2005/8/layout/gear1"/>
    <dgm:cxn modelId="{4046D2CF-3350-4484-B43E-1A1DE7E2BF2E}" srcId="{9BD35A68-DDFA-403D-884D-A128BA30A415}" destId="{DD997692-46A7-48A4-9D0D-D8A9E91266B1}" srcOrd="0" destOrd="0" parTransId="{3469C4A9-C1B1-4F95-9FFF-A6E0D76C156D}" sibTransId="{9D82CF93-1758-40D0-9C38-C431BA68C65E}"/>
    <dgm:cxn modelId="{4658A453-5A7E-47AD-B568-D2B52E808E0B}" type="presOf" srcId="{0CC6049C-8DEA-4BBF-A7B9-F50C3669F920}" destId="{06C00B40-C02C-4F71-9670-C0475D68AEF1}" srcOrd="2" destOrd="0" presId="urn:microsoft.com/office/officeart/2005/8/layout/gear1"/>
    <dgm:cxn modelId="{F5CCD690-5951-4A18-8485-5E6D01F4453D}" srcId="{0CC6049C-8DEA-4BBF-A7B9-F50C3669F920}" destId="{BF64D045-9755-4FBE-BACF-31BBD3E0E3A5}" srcOrd="0" destOrd="0" parTransId="{CFE6A44F-9C7A-48CC-8910-52BC40770E0C}" sibTransId="{2C08F8E0-68BA-4F14-8D37-595E48F4BAB0}"/>
    <dgm:cxn modelId="{206F4AC5-D13C-4624-A843-FE2E2E982FB1}" type="presOf" srcId="{5FECF29B-A311-4C57-8EF3-73A196C0549D}" destId="{F8700D42-D246-48FE-B9DE-964BA68D0BDD}" srcOrd="0" destOrd="1" presId="urn:microsoft.com/office/officeart/2005/8/layout/gear1"/>
    <dgm:cxn modelId="{C2AA3578-CCEB-493E-80F3-8DFFD94C4A01}" type="presOf" srcId="{DD997692-46A7-48A4-9D0D-D8A9E91266B1}" destId="{1FA20710-E914-4D25-9D1F-786ABE2E22AB}" srcOrd="0" destOrd="0" presId="urn:microsoft.com/office/officeart/2005/8/layout/gear1"/>
    <dgm:cxn modelId="{893C23C7-8B58-435D-A7A1-023FAD617CD9}" type="presOf" srcId="{9BD35A68-DDFA-403D-884D-A128BA30A415}" destId="{C5C36B39-D781-4DAF-8F31-BB382D954FE4}" srcOrd="2" destOrd="0" presId="urn:microsoft.com/office/officeart/2005/8/layout/gear1"/>
    <dgm:cxn modelId="{1F1F14C1-0589-417D-B832-81948CDF6AF5}" type="presOf" srcId="{E888F327-7B62-4D47-9DE2-0E6FE70AAB7E}" destId="{12BA1232-890F-4410-8149-BDB906636746}" srcOrd="0" destOrd="0" presId="urn:microsoft.com/office/officeart/2005/8/layout/gear1"/>
    <dgm:cxn modelId="{D12C6037-B578-4A66-9EDC-81876DB5F1F2}" srcId="{2E97001C-4891-4D51-B77F-526F21791276}" destId="{01ECABBC-B9C1-4411-A53B-9858885FCE92}" srcOrd="1" destOrd="0" parTransId="{85CCC83D-6A1C-4AF1-99D8-93BBF9DF4A05}" sibTransId="{97ED79B8-A916-4E81-909E-4D2A24C6805F}"/>
    <dgm:cxn modelId="{FF3AE1B1-4F82-42D6-BE48-971FBBBD1CF1}" type="presOf" srcId="{2E97001C-4891-4D51-B77F-526F21791276}" destId="{43AF62FE-49CA-4A53-A74A-9AF7B7F87E72}" srcOrd="3" destOrd="0" presId="urn:microsoft.com/office/officeart/2005/8/layout/gear1"/>
    <dgm:cxn modelId="{8191DA90-6338-45B5-9B2E-3017D85970B5}" srcId="{0ADE8597-8E74-40CB-AFE7-DD0ACF20A9D5}" destId="{2E97001C-4891-4D51-B77F-526F21791276}" srcOrd="2" destOrd="0" parTransId="{72457039-F75C-401B-9BF8-F5A5BFF0193F}" sibTransId="{54135080-C128-45DF-80C4-0DCD7B186F32}"/>
    <dgm:cxn modelId="{4019253C-E3BD-415E-A52B-7D18BD703D59}" srcId="{9BD35A68-DDFA-403D-884D-A128BA30A415}" destId="{E8866E0A-1F78-4FAC-BE62-C29C5272C0C9}" srcOrd="1" destOrd="0" parTransId="{E602DACB-6CBE-4805-9655-475FA20F383A}" sibTransId="{34BBD2E6-FAB3-4A46-904F-38C93F208E53}"/>
    <dgm:cxn modelId="{1BCB37BE-F568-4C2D-B6EB-FBF7EE3B8A71}" srcId="{2E97001C-4891-4D51-B77F-526F21791276}" destId="{47AF0C2C-2205-4D1C-A569-BD016E82A31A}" srcOrd="0" destOrd="0" parTransId="{9D3EE75C-843C-4DC9-AF73-958B36067D7A}" sibTransId="{2FB29BC2-334C-4670-80EE-67069A461F81}"/>
    <dgm:cxn modelId="{6C2032C6-DE40-40E2-9013-2B36825C69E1}" type="presOf" srcId="{BF64D045-9755-4FBE-BACF-31BBD3E0E3A5}" destId="{F8700D42-D246-48FE-B9DE-964BA68D0BDD}" srcOrd="0" destOrd="0" presId="urn:microsoft.com/office/officeart/2005/8/layout/gear1"/>
    <dgm:cxn modelId="{7EAE6A9A-6B1E-41AC-94B9-07D98E14494C}" srcId="{0CC6049C-8DEA-4BBF-A7B9-F50C3669F920}" destId="{5FECF29B-A311-4C57-8EF3-73A196C0549D}" srcOrd="1" destOrd="0" parTransId="{DDB6B69A-1A38-4E6B-9981-106E3A01D4F7}" sibTransId="{6735BF84-3D0F-460B-9E3B-62FC955BD6A3}"/>
    <dgm:cxn modelId="{D16B53E6-45F1-4AD9-8F9F-55EAF0C9851B}" type="presOf" srcId="{4ABD6F00-E63E-40E5-8BC4-821CA4579675}" destId="{E3E845D3-F250-41B5-91FE-D07A711BE932}" srcOrd="0" destOrd="0" presId="urn:microsoft.com/office/officeart/2005/8/layout/gear1"/>
    <dgm:cxn modelId="{2AB92AA2-65FD-47E7-87E8-AAE04CDFAA8C}" type="presOf" srcId="{2E97001C-4891-4D51-B77F-526F21791276}" destId="{0CDB0AAD-8CDA-4DF2-A708-607A9343A402}" srcOrd="1" destOrd="0" presId="urn:microsoft.com/office/officeart/2005/8/layout/gear1"/>
    <dgm:cxn modelId="{CBA7BA17-1F15-4651-A5DF-E8D551BC4170}" srcId="{0ADE8597-8E74-40CB-AFE7-DD0ACF20A9D5}" destId="{9BD35A68-DDFA-403D-884D-A128BA30A415}" srcOrd="1" destOrd="0" parTransId="{D21239C8-B92B-4731-8B78-1B2A9A06D143}" sibTransId="{E888F327-7B62-4D47-9DE2-0E6FE70AAB7E}"/>
    <dgm:cxn modelId="{854C90C7-5BBD-4B6D-BAAC-04430621042A}" type="presOf" srcId="{2E97001C-4891-4D51-B77F-526F21791276}" destId="{FA08AFBF-5F1A-428F-A4FB-646512F1EBF8}" srcOrd="0" destOrd="0" presId="urn:microsoft.com/office/officeart/2005/8/layout/gear1"/>
    <dgm:cxn modelId="{78142D80-2084-4B06-84CD-75F405D841E6}" type="presOf" srcId="{54135080-C128-45DF-80C4-0DCD7B186F32}" destId="{E5BEC689-4C45-4ED4-999B-0A1736068289}" srcOrd="0" destOrd="0" presId="urn:microsoft.com/office/officeart/2005/8/layout/gear1"/>
    <dgm:cxn modelId="{DF7D81AA-519E-43A2-BE9C-E690DDC9AF4B}" type="presOf" srcId="{01ECABBC-B9C1-4411-A53B-9858885FCE92}" destId="{F88B134C-5778-4C41-B1AB-E75C5782673A}" srcOrd="0" destOrd="1" presId="urn:microsoft.com/office/officeart/2005/8/layout/gear1"/>
    <dgm:cxn modelId="{8578D4F0-4E0F-4464-BAB9-B36ECC8AE495}" type="presParOf" srcId="{BDF57D8D-A3B4-4ACE-A81C-B45CEC06898F}" destId="{BA6C06A7-70ED-435C-BB05-E3099D35B2E9}" srcOrd="0" destOrd="0" presId="urn:microsoft.com/office/officeart/2005/8/layout/gear1"/>
    <dgm:cxn modelId="{8979AF04-AC7B-42F3-BC12-02FE3054DB4A}" type="presParOf" srcId="{BDF57D8D-A3B4-4ACE-A81C-B45CEC06898F}" destId="{553DED33-75A3-4501-A0C9-47974F82F86B}" srcOrd="1" destOrd="0" presId="urn:microsoft.com/office/officeart/2005/8/layout/gear1"/>
    <dgm:cxn modelId="{682FF8A6-AA7F-4860-92D5-D1498CE8AE9A}" type="presParOf" srcId="{BDF57D8D-A3B4-4ACE-A81C-B45CEC06898F}" destId="{06C00B40-C02C-4F71-9670-C0475D68AEF1}" srcOrd="2" destOrd="0" presId="urn:microsoft.com/office/officeart/2005/8/layout/gear1"/>
    <dgm:cxn modelId="{08446D30-73BB-4538-9D30-F09462742D0D}" type="presParOf" srcId="{BDF57D8D-A3B4-4ACE-A81C-B45CEC06898F}" destId="{F8700D42-D246-48FE-B9DE-964BA68D0BDD}" srcOrd="3" destOrd="0" presId="urn:microsoft.com/office/officeart/2005/8/layout/gear1"/>
    <dgm:cxn modelId="{7C779B81-0493-4650-AE75-378F85086B03}" type="presParOf" srcId="{BDF57D8D-A3B4-4ACE-A81C-B45CEC06898F}" destId="{DCC63157-C3C5-4C04-B4FF-E4F90F779191}" srcOrd="4" destOrd="0" presId="urn:microsoft.com/office/officeart/2005/8/layout/gear1"/>
    <dgm:cxn modelId="{9A62BB90-93DE-4453-9E64-D169552C4CB0}" type="presParOf" srcId="{BDF57D8D-A3B4-4ACE-A81C-B45CEC06898F}" destId="{EE4171E7-C21B-4966-B563-639C1602962B}" srcOrd="5" destOrd="0" presId="urn:microsoft.com/office/officeart/2005/8/layout/gear1"/>
    <dgm:cxn modelId="{178AC45C-8839-438C-9239-03D97B3BBE66}" type="presParOf" srcId="{BDF57D8D-A3B4-4ACE-A81C-B45CEC06898F}" destId="{C5C36B39-D781-4DAF-8F31-BB382D954FE4}" srcOrd="6" destOrd="0" presId="urn:microsoft.com/office/officeart/2005/8/layout/gear1"/>
    <dgm:cxn modelId="{4E113887-3409-4140-829D-3B3A93CDE96B}" type="presParOf" srcId="{BDF57D8D-A3B4-4ACE-A81C-B45CEC06898F}" destId="{1FA20710-E914-4D25-9D1F-786ABE2E22AB}" srcOrd="7" destOrd="0" presId="urn:microsoft.com/office/officeart/2005/8/layout/gear1"/>
    <dgm:cxn modelId="{67F102F1-B2C1-4B19-B1A8-EF258BD26CB9}" type="presParOf" srcId="{BDF57D8D-A3B4-4ACE-A81C-B45CEC06898F}" destId="{FA08AFBF-5F1A-428F-A4FB-646512F1EBF8}" srcOrd="8" destOrd="0" presId="urn:microsoft.com/office/officeart/2005/8/layout/gear1"/>
    <dgm:cxn modelId="{025BF86A-13C8-4C43-9528-7FD069C68D9E}" type="presParOf" srcId="{BDF57D8D-A3B4-4ACE-A81C-B45CEC06898F}" destId="{0CDB0AAD-8CDA-4DF2-A708-607A9343A402}" srcOrd="9" destOrd="0" presId="urn:microsoft.com/office/officeart/2005/8/layout/gear1"/>
    <dgm:cxn modelId="{54E500D4-1C5A-457B-89E1-4E9C8E352453}" type="presParOf" srcId="{BDF57D8D-A3B4-4ACE-A81C-B45CEC06898F}" destId="{B38AE794-B7C7-4096-8570-2C030CF66C64}" srcOrd="10" destOrd="0" presId="urn:microsoft.com/office/officeart/2005/8/layout/gear1"/>
    <dgm:cxn modelId="{B4164F8B-D057-45EC-A7F9-DB7EAADF5DE1}" type="presParOf" srcId="{BDF57D8D-A3B4-4ACE-A81C-B45CEC06898F}" destId="{43AF62FE-49CA-4A53-A74A-9AF7B7F87E72}" srcOrd="11" destOrd="0" presId="urn:microsoft.com/office/officeart/2005/8/layout/gear1"/>
    <dgm:cxn modelId="{4B4F26E4-5DCC-4D58-9B42-E408A23528A2}" type="presParOf" srcId="{BDF57D8D-A3B4-4ACE-A81C-B45CEC06898F}" destId="{F88B134C-5778-4C41-B1AB-E75C5782673A}" srcOrd="12" destOrd="0" presId="urn:microsoft.com/office/officeart/2005/8/layout/gear1"/>
    <dgm:cxn modelId="{48AA0C69-E163-4A2D-9C55-9E1126754051}" type="presParOf" srcId="{BDF57D8D-A3B4-4ACE-A81C-B45CEC06898F}" destId="{E3E845D3-F250-41B5-91FE-D07A711BE932}" srcOrd="13" destOrd="0" presId="urn:microsoft.com/office/officeart/2005/8/layout/gear1"/>
    <dgm:cxn modelId="{1BE0A8A8-CE24-4D7A-A4DA-88448F80ADE8}" type="presParOf" srcId="{BDF57D8D-A3B4-4ACE-A81C-B45CEC06898F}" destId="{12BA1232-890F-4410-8149-BDB906636746}" srcOrd="14" destOrd="0" presId="urn:microsoft.com/office/officeart/2005/8/layout/gear1"/>
    <dgm:cxn modelId="{2EFD2966-E2FB-4438-B80E-D12CC4191933}" type="presParOf" srcId="{BDF57D8D-A3B4-4ACE-A81C-B45CEC06898F}" destId="{E5BEC689-4C45-4ED4-999B-0A1736068289}"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0AA89-D508-4484-A1F0-720B2829DF9F}">
      <dsp:nvSpPr>
        <dsp:cNvPr id="0" name=""/>
        <dsp:cNvSpPr/>
      </dsp:nvSpPr>
      <dsp:spPr>
        <a:xfrm>
          <a:off x="3017248" y="1969188"/>
          <a:ext cx="1405990" cy="1405990"/>
        </a:xfrm>
        <a:prstGeom prst="ellipse">
          <a:avLst/>
        </a:prstGeom>
        <a:solidFill>
          <a:schemeClr val="accent6">
            <a:lumMod val="20000"/>
            <a:lumOff val="8000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User or carer</a:t>
          </a:r>
          <a:endParaRPr lang="en-GB" sz="2400" kern="1200" dirty="0"/>
        </a:p>
      </dsp:txBody>
      <dsp:txXfrm>
        <a:off x="3223150" y="2175090"/>
        <a:ext cx="994186" cy="994186"/>
      </dsp:txXfrm>
    </dsp:sp>
    <dsp:sp modelId="{2571F3AD-EA8A-433F-9A5F-C99A83FB088E}">
      <dsp:nvSpPr>
        <dsp:cNvPr id="0" name=""/>
        <dsp:cNvSpPr/>
      </dsp:nvSpPr>
      <dsp:spPr>
        <a:xfrm rot="16200000">
          <a:off x="3571646" y="1458209"/>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3616225" y="1598395"/>
        <a:ext cx="208036" cy="286822"/>
      </dsp:txXfrm>
    </dsp:sp>
    <dsp:sp modelId="{7F98D0A1-001B-4C5C-9FE1-397AE3E0396F}">
      <dsp:nvSpPr>
        <dsp:cNvPr id="0" name=""/>
        <dsp:cNvSpPr/>
      </dsp:nvSpPr>
      <dsp:spPr>
        <a:xfrm>
          <a:off x="3017248" y="2454"/>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Health care provider</a:t>
          </a:r>
          <a:endParaRPr lang="en-GB" sz="1400" kern="1200" dirty="0"/>
        </a:p>
      </dsp:txBody>
      <dsp:txXfrm>
        <a:off x="3223150" y="208356"/>
        <a:ext cx="994186" cy="994186"/>
      </dsp:txXfrm>
    </dsp:sp>
    <dsp:sp modelId="{54BBD8EA-3137-439D-8073-0D0839CA7F75}">
      <dsp:nvSpPr>
        <dsp:cNvPr id="0" name=""/>
        <dsp:cNvSpPr/>
      </dsp:nvSpPr>
      <dsp:spPr>
        <a:xfrm rot="19800000">
          <a:off x="4415983" y="1945687"/>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421955" y="2063584"/>
        <a:ext cx="208036" cy="286822"/>
      </dsp:txXfrm>
    </dsp:sp>
    <dsp:sp modelId="{84657894-DF51-4CC5-AFA0-FF2B0037BE23}">
      <dsp:nvSpPr>
        <dsp:cNvPr id="0" name=""/>
        <dsp:cNvSpPr/>
      </dsp:nvSpPr>
      <dsp:spPr>
        <a:xfrm>
          <a:off x="4720490" y="985821"/>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Social care provider</a:t>
          </a:r>
          <a:endParaRPr lang="en-GB" sz="1400" kern="1200" dirty="0"/>
        </a:p>
      </dsp:txBody>
      <dsp:txXfrm>
        <a:off x="4926392" y="1191723"/>
        <a:ext cx="994186" cy="994186"/>
      </dsp:txXfrm>
    </dsp:sp>
    <dsp:sp modelId="{DD6A0686-5AE5-4B4A-9D6C-C1B91B3D535A}">
      <dsp:nvSpPr>
        <dsp:cNvPr id="0" name=""/>
        <dsp:cNvSpPr/>
      </dsp:nvSpPr>
      <dsp:spPr>
        <a:xfrm rot="1800000">
          <a:off x="4415983" y="2920643"/>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421955" y="2993961"/>
        <a:ext cx="208036" cy="286822"/>
      </dsp:txXfrm>
    </dsp:sp>
    <dsp:sp modelId="{BC6C391D-C49E-42B3-8678-30BD8613E648}">
      <dsp:nvSpPr>
        <dsp:cNvPr id="0" name=""/>
        <dsp:cNvSpPr/>
      </dsp:nvSpPr>
      <dsp:spPr>
        <a:xfrm>
          <a:off x="4720490" y="2952555"/>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Local authority</a:t>
          </a:r>
          <a:endParaRPr lang="en-GB" sz="1400" kern="1200" dirty="0"/>
        </a:p>
      </dsp:txBody>
      <dsp:txXfrm>
        <a:off x="4926392" y="3158457"/>
        <a:ext cx="994186" cy="994186"/>
      </dsp:txXfrm>
    </dsp:sp>
    <dsp:sp modelId="{D6905DE1-CA60-4389-84FB-2380C61C0AC7}">
      <dsp:nvSpPr>
        <dsp:cNvPr id="0" name=""/>
        <dsp:cNvSpPr/>
      </dsp:nvSpPr>
      <dsp:spPr>
        <a:xfrm rot="5400000">
          <a:off x="3571646" y="3408121"/>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3616225" y="3459149"/>
        <a:ext cx="208036" cy="286822"/>
      </dsp:txXfrm>
    </dsp:sp>
    <dsp:sp modelId="{AB1D60DE-FE25-4451-B251-2FB5F0D3AD02}">
      <dsp:nvSpPr>
        <dsp:cNvPr id="0" name=""/>
        <dsp:cNvSpPr/>
      </dsp:nvSpPr>
      <dsp:spPr>
        <a:xfrm>
          <a:off x="3017248" y="3935922"/>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CCG</a:t>
          </a:r>
          <a:endParaRPr lang="en-GB" sz="1400" kern="1200" dirty="0"/>
        </a:p>
      </dsp:txBody>
      <dsp:txXfrm>
        <a:off x="3223150" y="4141824"/>
        <a:ext cx="994186" cy="994186"/>
      </dsp:txXfrm>
    </dsp:sp>
    <dsp:sp modelId="{530E7698-CA4F-4229-8807-946189F229F7}">
      <dsp:nvSpPr>
        <dsp:cNvPr id="0" name=""/>
        <dsp:cNvSpPr/>
      </dsp:nvSpPr>
      <dsp:spPr>
        <a:xfrm rot="9000000">
          <a:off x="2727310" y="2920643"/>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810496" y="2993961"/>
        <a:ext cx="208036" cy="286822"/>
      </dsp:txXfrm>
    </dsp:sp>
    <dsp:sp modelId="{5B7CFD4D-537C-42AE-B5C7-A389F4DE8CA8}">
      <dsp:nvSpPr>
        <dsp:cNvPr id="0" name=""/>
        <dsp:cNvSpPr/>
      </dsp:nvSpPr>
      <dsp:spPr>
        <a:xfrm>
          <a:off x="1314006" y="2952555"/>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CQC</a:t>
          </a:r>
          <a:endParaRPr lang="en-GB" sz="1400" kern="1200" dirty="0"/>
        </a:p>
      </dsp:txBody>
      <dsp:txXfrm>
        <a:off x="1519908" y="3158457"/>
        <a:ext cx="994186" cy="994186"/>
      </dsp:txXfrm>
    </dsp:sp>
    <dsp:sp modelId="{3D3793E2-CCAA-41BF-8B1D-914261DF7BAB}">
      <dsp:nvSpPr>
        <dsp:cNvPr id="0" name=""/>
        <dsp:cNvSpPr/>
      </dsp:nvSpPr>
      <dsp:spPr>
        <a:xfrm rot="12600000">
          <a:off x="2727310" y="1945687"/>
          <a:ext cx="297194" cy="47803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2810496" y="2063584"/>
        <a:ext cx="208036" cy="286822"/>
      </dsp:txXfrm>
    </dsp:sp>
    <dsp:sp modelId="{5C3CE5CE-9022-4D0E-AF9B-47EE20477E44}">
      <dsp:nvSpPr>
        <dsp:cNvPr id="0" name=""/>
        <dsp:cNvSpPr/>
      </dsp:nvSpPr>
      <dsp:spPr>
        <a:xfrm>
          <a:off x="1314006" y="985821"/>
          <a:ext cx="1405990" cy="14059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Healthwatch</a:t>
          </a:r>
          <a:endParaRPr lang="en-GB" sz="1400" kern="1200" dirty="0"/>
        </a:p>
      </dsp:txBody>
      <dsp:txXfrm>
        <a:off x="1519908" y="1191723"/>
        <a:ext cx="994186" cy="994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06A7-70ED-435C-BB05-E3099D35B2E9}">
      <dsp:nvSpPr>
        <dsp:cNvPr id="0" name=""/>
        <dsp:cNvSpPr/>
      </dsp:nvSpPr>
      <dsp:spPr>
        <a:xfrm>
          <a:off x="3359415" y="2275351"/>
          <a:ext cx="2780984" cy="2780984"/>
        </a:xfrm>
        <a:prstGeom prst="gear9">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Care home</a:t>
          </a:r>
          <a:endParaRPr lang="en-GB" sz="1900" kern="1200" dirty="0"/>
        </a:p>
      </dsp:txBody>
      <dsp:txXfrm>
        <a:off x="3918516" y="2926783"/>
        <a:ext cx="1662782" cy="1429483"/>
      </dsp:txXfrm>
    </dsp:sp>
    <dsp:sp modelId="{F8700D42-D246-48FE-B9DE-964BA68D0BDD}">
      <dsp:nvSpPr>
        <dsp:cNvPr id="0" name=""/>
        <dsp:cNvSpPr/>
      </dsp:nvSpPr>
      <dsp:spPr>
        <a:xfrm>
          <a:off x="3005471" y="4192239"/>
          <a:ext cx="1769717" cy="66636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Kindness</a:t>
          </a:r>
          <a:endParaRPr lang="en-GB" sz="1500" kern="1200" dirty="0"/>
        </a:p>
        <a:p>
          <a:pPr marL="114300" lvl="1" indent="-114300" algn="l" defTabSz="666750">
            <a:lnSpc>
              <a:spcPct val="90000"/>
            </a:lnSpc>
            <a:spcBef>
              <a:spcPct val="0"/>
            </a:spcBef>
            <a:spcAft>
              <a:spcPct val="15000"/>
            </a:spcAft>
            <a:buChar char="••"/>
          </a:pPr>
          <a:r>
            <a:rPr lang="en-GB" sz="1500" kern="1200" dirty="0" smtClean="0"/>
            <a:t>Care</a:t>
          </a:r>
          <a:endParaRPr lang="en-GB" sz="1500" kern="1200" dirty="0"/>
        </a:p>
      </dsp:txBody>
      <dsp:txXfrm>
        <a:off x="3024988" y="4211756"/>
        <a:ext cx="1730683" cy="627328"/>
      </dsp:txXfrm>
    </dsp:sp>
    <dsp:sp modelId="{DCC63157-C3C5-4C04-B4FF-E4F90F779191}">
      <dsp:nvSpPr>
        <dsp:cNvPr id="0" name=""/>
        <dsp:cNvSpPr/>
      </dsp:nvSpPr>
      <dsp:spPr>
        <a:xfrm>
          <a:off x="1741387" y="1618027"/>
          <a:ext cx="2022534" cy="2022534"/>
        </a:xfrm>
        <a:prstGeom prst="gear6">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A&amp;E</a:t>
          </a:r>
          <a:endParaRPr lang="en-GB" sz="1900" kern="1200" dirty="0"/>
        </a:p>
      </dsp:txBody>
      <dsp:txXfrm>
        <a:off x="2250566" y="2130283"/>
        <a:ext cx="1004176" cy="998022"/>
      </dsp:txXfrm>
    </dsp:sp>
    <dsp:sp modelId="{1FA20710-E914-4D25-9D1F-786ABE2E22AB}">
      <dsp:nvSpPr>
        <dsp:cNvPr id="0" name=""/>
        <dsp:cNvSpPr/>
      </dsp:nvSpPr>
      <dsp:spPr>
        <a:xfrm>
          <a:off x="1084063" y="3094980"/>
          <a:ext cx="1769717" cy="737218"/>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16910"/>
              <a:lumOff val="169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Waiting</a:t>
          </a:r>
          <a:endParaRPr lang="en-GB" sz="1500" kern="1200" dirty="0"/>
        </a:p>
        <a:p>
          <a:pPr marL="114300" lvl="1" indent="-114300" algn="l" defTabSz="666750">
            <a:lnSpc>
              <a:spcPct val="90000"/>
            </a:lnSpc>
            <a:spcBef>
              <a:spcPct val="0"/>
            </a:spcBef>
            <a:spcAft>
              <a:spcPct val="15000"/>
            </a:spcAft>
            <a:buChar char="••"/>
          </a:pPr>
          <a:r>
            <a:rPr lang="en-GB" sz="1500" kern="1200" dirty="0" smtClean="0"/>
            <a:t>Information</a:t>
          </a:r>
          <a:endParaRPr lang="en-GB" sz="1500" kern="1200" dirty="0"/>
        </a:p>
      </dsp:txBody>
      <dsp:txXfrm>
        <a:off x="1105655" y="3116572"/>
        <a:ext cx="1726533" cy="694034"/>
      </dsp:txXfrm>
    </dsp:sp>
    <dsp:sp modelId="{FA08AFBF-5F1A-428F-A4FB-646512F1EBF8}">
      <dsp:nvSpPr>
        <dsp:cNvPr id="0" name=""/>
        <dsp:cNvSpPr/>
      </dsp:nvSpPr>
      <dsp:spPr>
        <a:xfrm rot="20700000">
          <a:off x="2874213" y="222685"/>
          <a:ext cx="1981670" cy="1981670"/>
        </a:xfrm>
        <a:prstGeom prst="gear6">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Recovery</a:t>
          </a:r>
          <a:endParaRPr lang="en-GB" sz="1900" kern="1200" dirty="0"/>
        </a:p>
      </dsp:txBody>
      <dsp:txXfrm rot="-20700000">
        <a:off x="3308851" y="657323"/>
        <a:ext cx="1112393" cy="1112393"/>
      </dsp:txXfrm>
    </dsp:sp>
    <dsp:sp modelId="{F88B134C-5778-4C41-B1AB-E75C5782673A}">
      <dsp:nvSpPr>
        <dsp:cNvPr id="0" name=""/>
        <dsp:cNvSpPr/>
      </dsp:nvSpPr>
      <dsp:spPr>
        <a:xfrm>
          <a:off x="4370682" y="848532"/>
          <a:ext cx="1769717" cy="67941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OT</a:t>
          </a:r>
          <a:endParaRPr lang="en-GB" sz="1500" kern="1200" dirty="0"/>
        </a:p>
        <a:p>
          <a:pPr marL="114300" lvl="1" indent="-114300" algn="l" defTabSz="666750">
            <a:lnSpc>
              <a:spcPct val="90000"/>
            </a:lnSpc>
            <a:spcBef>
              <a:spcPct val="0"/>
            </a:spcBef>
            <a:spcAft>
              <a:spcPct val="15000"/>
            </a:spcAft>
            <a:buChar char="••"/>
          </a:pPr>
          <a:r>
            <a:rPr lang="en-GB" sz="1500" kern="1200" dirty="0" err="1" smtClean="0"/>
            <a:t>Physio</a:t>
          </a:r>
          <a:endParaRPr lang="en-GB" sz="1500" kern="1200" dirty="0"/>
        </a:p>
      </dsp:txBody>
      <dsp:txXfrm>
        <a:off x="4390581" y="868431"/>
        <a:ext cx="1729919" cy="639614"/>
      </dsp:txXfrm>
    </dsp:sp>
    <dsp:sp modelId="{E3E845D3-F250-41B5-91FE-D07A711BE932}">
      <dsp:nvSpPr>
        <dsp:cNvPr id="0" name=""/>
        <dsp:cNvSpPr/>
      </dsp:nvSpPr>
      <dsp:spPr>
        <a:xfrm>
          <a:off x="3155155" y="1850236"/>
          <a:ext cx="3559660" cy="3559660"/>
        </a:xfrm>
        <a:prstGeom prst="circularArrow">
          <a:avLst>
            <a:gd name="adj1" fmla="val 4688"/>
            <a:gd name="adj2" fmla="val 299029"/>
            <a:gd name="adj3" fmla="val 2533510"/>
            <a:gd name="adj4" fmla="val 15824407"/>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BA1232-890F-4410-8149-BDB906636746}">
      <dsp:nvSpPr>
        <dsp:cNvPr id="0" name=""/>
        <dsp:cNvSpPr/>
      </dsp:nvSpPr>
      <dsp:spPr>
        <a:xfrm>
          <a:off x="1383200" y="1166817"/>
          <a:ext cx="2586315" cy="2586315"/>
        </a:xfrm>
        <a:prstGeom prst="leftCircularArrow">
          <a:avLst>
            <a:gd name="adj1" fmla="val 6452"/>
            <a:gd name="adj2" fmla="val 429999"/>
            <a:gd name="adj3" fmla="val 10489124"/>
            <a:gd name="adj4" fmla="val 14837806"/>
            <a:gd name="adj5" fmla="val 7527"/>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EC689-4C45-4ED4-999B-0A1736068289}">
      <dsp:nvSpPr>
        <dsp:cNvPr id="0" name=""/>
        <dsp:cNvSpPr/>
      </dsp:nvSpPr>
      <dsp:spPr>
        <a:xfrm>
          <a:off x="2415832" y="-215074"/>
          <a:ext cx="2788569" cy="2788569"/>
        </a:xfrm>
        <a:prstGeom prst="circularArrow">
          <a:avLst>
            <a:gd name="adj1" fmla="val 5984"/>
            <a:gd name="adj2" fmla="val 394124"/>
            <a:gd name="adj3" fmla="val 13313824"/>
            <a:gd name="adj4" fmla="val 10508221"/>
            <a:gd name="adj5" fmla="val 6981"/>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894138" y="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894138" y="9226550"/>
            <a:ext cx="29781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150"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4138" y="0"/>
            <a:ext cx="2978150" cy="487363"/>
          </a:xfrm>
          <a:prstGeom prst="rect">
            <a:avLst/>
          </a:prstGeom>
        </p:spPr>
        <p:txBody>
          <a:bodyPr vert="horz" lIns="91440" tIns="45720" rIns="91440" bIns="45720" rtlCol="0"/>
          <a:lstStyle>
            <a:lvl1pPr algn="r">
              <a:defRPr sz="1200"/>
            </a:lvl1pPr>
          </a:lstStyle>
          <a:p>
            <a:fld id="{8DFB97F1-D7E7-4AE6-85EC-42D3BDB82B45}" type="datetimeFigureOut">
              <a:rPr lang="en-GB" smtClean="0"/>
              <a:t>06/07/2015</a:t>
            </a:fld>
            <a:endParaRPr lang="en-GB"/>
          </a:p>
        </p:txBody>
      </p:sp>
      <p:sp>
        <p:nvSpPr>
          <p:cNvPr id="4" name="Slide Image Placeholder 3"/>
          <p:cNvSpPr>
            <a:spLocks noGrp="1" noRot="1" noChangeAspect="1"/>
          </p:cNvSpPr>
          <p:nvPr>
            <p:ph type="sldImg" idx="2"/>
          </p:nvPr>
        </p:nvSpPr>
        <p:spPr>
          <a:xfrm>
            <a:off x="1250950" y="1214438"/>
            <a:ext cx="4371975" cy="3278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675188"/>
            <a:ext cx="5499100" cy="38242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6550"/>
            <a:ext cx="2978150" cy="4873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4138" y="9226550"/>
            <a:ext cx="2978150" cy="487363"/>
          </a:xfrm>
          <a:prstGeom prst="rect">
            <a:avLst/>
          </a:prstGeom>
        </p:spPr>
        <p:txBody>
          <a:bodyPr vert="horz" lIns="91440" tIns="45720" rIns="91440" bIns="45720" rtlCol="0" anchor="b"/>
          <a:lstStyle>
            <a:lvl1pPr algn="r">
              <a:defRPr sz="1200"/>
            </a:lvl1pPr>
          </a:lstStyle>
          <a:p>
            <a:fld id="{B8A9F9D3-33A6-4614-BE0B-C13DD1281C10}" type="slidenum">
              <a:rPr lang="en-GB" smtClean="0"/>
              <a:t>‹#›</a:t>
            </a:fld>
            <a:endParaRPr lang="en-GB"/>
          </a:p>
        </p:txBody>
      </p:sp>
    </p:spTree>
    <p:extLst>
      <p:ext uri="{BB962C8B-B14F-4D97-AF65-F5344CB8AC3E}">
        <p14:creationId xmlns:p14="http://schemas.microsoft.com/office/powerpoint/2010/main" val="18379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56D17-FAB3-4141-B8B9-3A21EE87F1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0882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087DA-9394-4D3B-BE95-9A85CC19FE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160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64391-C20B-470B-B9FC-432CDE8D3E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80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A3E3A-CD55-44A5-BF2D-CFC16CB50B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236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5748C-5C15-4084-BD60-79105058F8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821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ACE8C3-6340-42CB-8775-CB90E1AD46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544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E35D3C-87AA-4D9B-A1D5-B4F856E94A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3138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59A154-7FF0-4537-82E7-88331E9DC1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906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D4078-4231-4BFC-A1A5-3B82FDC9F1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506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EF166-5726-458E-AFDF-82CEB241EC9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35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147CC-C058-48A4-8DCB-75697E6C38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9186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56D17-FAB3-4141-B8B9-3A21EE87F1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1855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087DA-9394-4D3B-BE95-9A85CC19FE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35159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64391-C20B-470B-B9FC-432CDE8D3E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1497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A3E3A-CD55-44A5-BF2D-CFC16CB50B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49970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5748C-5C15-4084-BD60-79105058F8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7108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ACE8C3-6340-42CB-8775-CB90E1AD46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057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E35D3C-87AA-4D9B-A1D5-B4F856E94A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295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59A154-7FF0-4537-82E7-88331E9DC1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54784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D4078-4231-4BFC-A1A5-3B82FDC9F1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52194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EF166-5726-458E-AFDF-82CEB241EC9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07177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147CC-C058-48A4-8DCB-75697E6C38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8097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56D17-FAB3-4141-B8B9-3A21EE87F10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696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087DA-9394-4D3B-BE95-9A85CC19FE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885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64391-C20B-470B-B9FC-432CDE8D3E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30262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A3E3A-CD55-44A5-BF2D-CFC16CB50BB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7271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E5748C-5C15-4084-BD60-79105058F86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52195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ACE8C3-6340-42CB-8775-CB90E1AD46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823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E35D3C-87AA-4D9B-A1D5-B4F856E94A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70370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59A154-7FF0-4537-82E7-88331E9DC1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1204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D4078-4231-4BFC-A1A5-3B82FDC9F1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90723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5EF166-5726-458E-AFDF-82CEB241EC9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70675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147CC-C058-48A4-8DCB-75697E6C38D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928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5C3D574-AC69-4DC6-B9DB-4E473B9AAB03}" type="slidenum">
              <a:rPr lang="en-GB" b="0">
                <a:solidFill>
                  <a:srgbClr val="000000"/>
                </a:solidFill>
              </a:rPr>
              <a:pPr>
                <a:defRPr/>
              </a:pPr>
              <a:t>‹#›</a:t>
            </a:fld>
            <a:endParaRPr lang="en-GB" b="0">
              <a:solidFill>
                <a:srgbClr val="000000"/>
              </a:solidFill>
            </a:endParaRPr>
          </a:p>
        </p:txBody>
      </p:sp>
    </p:spTree>
    <p:extLst>
      <p:ext uri="{BB962C8B-B14F-4D97-AF65-F5344CB8AC3E}">
        <p14:creationId xmlns:p14="http://schemas.microsoft.com/office/powerpoint/2010/main" val="4997766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5C3D574-AC69-4DC6-B9DB-4E473B9AAB03}" type="slidenum">
              <a:rPr lang="en-GB" b="0">
                <a:solidFill>
                  <a:srgbClr val="000000"/>
                </a:solidFill>
              </a:rPr>
              <a:pPr>
                <a:defRPr/>
              </a:pPr>
              <a:t>‹#›</a:t>
            </a:fld>
            <a:endParaRPr lang="en-GB" b="0">
              <a:solidFill>
                <a:srgbClr val="000000"/>
              </a:solidFill>
            </a:endParaRPr>
          </a:p>
        </p:txBody>
      </p:sp>
    </p:spTree>
    <p:extLst>
      <p:ext uri="{BB962C8B-B14F-4D97-AF65-F5344CB8AC3E}">
        <p14:creationId xmlns:p14="http://schemas.microsoft.com/office/powerpoint/2010/main" val="20480950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defRPr/>
            </a:pPr>
            <a:endParaRPr lang="en-GB"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5C3D574-AC69-4DC6-B9DB-4E473B9AAB03}" type="slidenum">
              <a:rPr lang="en-GB" b="0">
                <a:solidFill>
                  <a:srgbClr val="000000"/>
                </a:solidFill>
              </a:rPr>
              <a:pPr>
                <a:defRPr/>
              </a:pPr>
              <a:t>‹#›</a:t>
            </a:fld>
            <a:endParaRPr lang="en-GB" b="0">
              <a:solidFill>
                <a:srgbClr val="000000"/>
              </a:solidFill>
            </a:endParaRPr>
          </a:p>
        </p:txBody>
      </p:sp>
    </p:spTree>
    <p:extLst>
      <p:ext uri="{BB962C8B-B14F-4D97-AF65-F5344CB8AC3E}">
        <p14:creationId xmlns:p14="http://schemas.microsoft.com/office/powerpoint/2010/main" val="7384937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721"/>
            <a:ext cx="7772400" cy="3168352"/>
          </a:xfrm>
        </p:spPr>
        <p:txBody>
          <a:bodyPr/>
          <a:lstStyle/>
          <a:p>
            <a:r>
              <a:rPr lang="en-GB" sz="4800" dirty="0" smtClean="0"/>
              <a:t>The “integration agenda” and public online feedback</a:t>
            </a:r>
            <a:endParaRPr lang="en-GB" altLang="en-US" sz="4800" dirty="0" smtClean="0">
              <a:solidFill>
                <a:srgbClr val="7030A0"/>
              </a:solidFill>
            </a:endParaRPr>
          </a:p>
        </p:txBody>
      </p:sp>
      <p:sp>
        <p:nvSpPr>
          <p:cNvPr id="2051" name="Subtitle 2"/>
          <p:cNvSpPr>
            <a:spLocks noGrp="1"/>
          </p:cNvSpPr>
          <p:nvPr>
            <p:ph type="subTitle" idx="1"/>
          </p:nvPr>
        </p:nvSpPr>
        <p:spPr>
          <a:xfrm>
            <a:off x="755650" y="4293096"/>
            <a:ext cx="7016750" cy="2160240"/>
          </a:xfrm>
        </p:spPr>
        <p:txBody>
          <a:bodyPr/>
          <a:lstStyle/>
          <a:p>
            <a:pPr algn="l"/>
            <a:r>
              <a:rPr lang="en-GB" altLang="en-US" sz="3600" dirty="0" smtClean="0"/>
              <a:t>Tim Hunt</a:t>
            </a:r>
          </a:p>
          <a:p>
            <a:pPr algn="l"/>
            <a:r>
              <a:rPr lang="en-GB" altLang="en-US" sz="3600" dirty="0" smtClean="0"/>
              <a:t>Patient Opinion</a:t>
            </a:r>
          </a:p>
          <a:p>
            <a:pPr algn="l"/>
            <a:r>
              <a:rPr lang="en-GB" altLang="en-US" dirty="0" smtClean="0">
                <a:solidFill>
                  <a:srgbClr val="6600FF"/>
                </a:solidFill>
              </a:rPr>
              <a:t>Tim.hunt@patientopinion.org.uk</a:t>
            </a:r>
          </a:p>
        </p:txBody>
      </p:sp>
    </p:spTree>
    <p:extLst>
      <p:ext uri="{BB962C8B-B14F-4D97-AF65-F5344CB8AC3E}">
        <p14:creationId xmlns:p14="http://schemas.microsoft.com/office/powerpoint/2010/main" val="17361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journey: one story</a:t>
            </a:r>
            <a:endParaRPr lang="en-GB" dirty="0"/>
          </a:p>
        </p:txBody>
      </p:sp>
      <p:graphicFrame>
        <p:nvGraphicFramePr>
          <p:cNvPr id="3" name="Diagram 2"/>
          <p:cNvGraphicFramePr/>
          <p:nvPr>
            <p:extLst>
              <p:ext uri="{D42A27DB-BD31-4B8C-83A1-F6EECF244321}">
                <p14:modId xmlns:p14="http://schemas.microsoft.com/office/powerpoint/2010/main" val="439317626"/>
              </p:ext>
            </p:extLst>
          </p:nvPr>
        </p:nvGraphicFramePr>
        <p:xfrm>
          <a:off x="-828600" y="1417638"/>
          <a:ext cx="72244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bwMode="auto">
          <a:xfrm>
            <a:off x="6372200" y="1556792"/>
            <a:ext cx="1728192" cy="1872208"/>
          </a:xfrm>
          <a:prstGeom prst="roundRect">
            <a:avLst/>
          </a:pr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accent2"/>
                </a:solidFill>
                <a:effectLst/>
                <a:latin typeface="Arial" charset="0"/>
              </a:rPr>
              <a:t>Story</a:t>
            </a:r>
          </a:p>
        </p:txBody>
      </p:sp>
      <p:sp>
        <p:nvSpPr>
          <p:cNvPr id="5" name="Rounded Rectangle 4"/>
          <p:cNvSpPr/>
          <p:nvPr/>
        </p:nvSpPr>
        <p:spPr bwMode="auto">
          <a:xfrm>
            <a:off x="6804248" y="3565794"/>
            <a:ext cx="1728192" cy="655294"/>
          </a:xfrm>
          <a:prstGeom prst="roundRect">
            <a:avLst/>
          </a:prstGeom>
          <a:solidFill>
            <a:schemeClr val="accent6">
              <a:lumMod val="75000"/>
            </a:schemeClr>
          </a:solid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Response</a:t>
            </a:r>
          </a:p>
        </p:txBody>
      </p:sp>
      <p:sp>
        <p:nvSpPr>
          <p:cNvPr id="6" name="Rounded Rectangle 5"/>
          <p:cNvSpPr/>
          <p:nvPr/>
        </p:nvSpPr>
        <p:spPr bwMode="auto">
          <a:xfrm>
            <a:off x="6804248" y="4357882"/>
            <a:ext cx="1728192" cy="655294"/>
          </a:xfrm>
          <a:prstGeom prst="roundRect">
            <a:avLst/>
          </a:prstGeom>
          <a:solidFill>
            <a:schemeClr val="accent6">
              <a:lumMod val="60000"/>
              <a:lumOff val="40000"/>
            </a:schemeClr>
          </a:solid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Response</a:t>
            </a:r>
          </a:p>
        </p:txBody>
      </p:sp>
      <p:sp>
        <p:nvSpPr>
          <p:cNvPr id="7" name="Rounded Rectangle 6"/>
          <p:cNvSpPr/>
          <p:nvPr/>
        </p:nvSpPr>
        <p:spPr bwMode="auto">
          <a:xfrm>
            <a:off x="6804248" y="5910428"/>
            <a:ext cx="1728192" cy="655294"/>
          </a:xfrm>
          <a:prstGeom prst="roundRect">
            <a:avLst/>
          </a:prstGeom>
          <a:solidFill>
            <a:schemeClr val="accent6">
              <a:lumMod val="40000"/>
              <a:lumOff val="60000"/>
            </a:schemeClr>
          </a:solid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rPr>
              <a:t>Response</a:t>
            </a:r>
          </a:p>
        </p:txBody>
      </p:sp>
      <p:sp>
        <p:nvSpPr>
          <p:cNvPr id="8" name="Rounded Rectangle 7"/>
          <p:cNvSpPr/>
          <p:nvPr/>
        </p:nvSpPr>
        <p:spPr bwMode="auto">
          <a:xfrm>
            <a:off x="6374013" y="5118340"/>
            <a:ext cx="1728192" cy="655294"/>
          </a:xfrm>
          <a:prstGeom prst="roundRect">
            <a:avLst/>
          </a:prstGeom>
          <a:solidFill>
            <a:srgbClr val="FFFF99"/>
          </a:solidFill>
          <a:ln w="381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effectLst/>
                <a:latin typeface="Arial" charset="0"/>
              </a:rPr>
              <a:t>Response</a:t>
            </a:r>
          </a:p>
        </p:txBody>
      </p:sp>
    </p:spTree>
    <p:extLst>
      <p:ext uri="{BB962C8B-B14F-4D97-AF65-F5344CB8AC3E}">
        <p14:creationId xmlns:p14="http://schemas.microsoft.com/office/powerpoint/2010/main" val="237506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Achieving Integrated Care!</a:t>
            </a:r>
            <a:endParaRPr lang="en-GB" dirty="0"/>
          </a:p>
        </p:txBody>
      </p:sp>
      <p:sp>
        <p:nvSpPr>
          <p:cNvPr id="3" name="Content Placeholder 2"/>
          <p:cNvSpPr>
            <a:spLocks noGrp="1"/>
          </p:cNvSpPr>
          <p:nvPr>
            <p:ph idx="1"/>
          </p:nvPr>
        </p:nvSpPr>
        <p:spPr>
          <a:xfrm>
            <a:off x="457200" y="1844824"/>
            <a:ext cx="8229600" cy="4281339"/>
          </a:xfrm>
        </p:spPr>
        <p:txBody>
          <a:bodyPr/>
          <a:lstStyle/>
          <a:p>
            <a:pPr marL="0" indent="0">
              <a:buNone/>
            </a:pPr>
            <a:r>
              <a:rPr lang="en-GB" dirty="0" smtClean="0"/>
              <a:t>“The Patients perspective is at the heart of any discussion about integrated care.  Achieving integrated care requires those involved with planning and providing services to impose the patients perspective as the organising principle of service delivery”  Kings Fund</a:t>
            </a:r>
            <a:endParaRPr lang="en-GB" dirty="0"/>
          </a:p>
        </p:txBody>
      </p:sp>
    </p:spTree>
    <p:extLst>
      <p:ext uri="{BB962C8B-B14F-4D97-AF65-F5344CB8AC3E}">
        <p14:creationId xmlns:p14="http://schemas.microsoft.com/office/powerpoint/2010/main" val="39990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Challenges.</a:t>
            </a:r>
            <a:endParaRPr lang="en-GB" dirty="0"/>
          </a:p>
        </p:txBody>
      </p:sp>
      <p:sp>
        <p:nvSpPr>
          <p:cNvPr id="3" name="Content Placeholder 2"/>
          <p:cNvSpPr>
            <a:spLocks noGrp="1"/>
          </p:cNvSpPr>
          <p:nvPr>
            <p:ph idx="1"/>
          </p:nvPr>
        </p:nvSpPr>
        <p:spPr/>
        <p:txBody>
          <a:bodyPr/>
          <a:lstStyle/>
          <a:p>
            <a:r>
              <a:rPr lang="en-GB" dirty="0" smtClean="0"/>
              <a:t>Listening to stories about a whole care pathway</a:t>
            </a:r>
          </a:p>
          <a:p>
            <a:r>
              <a:rPr lang="en-GB" dirty="0" smtClean="0"/>
              <a:t>Sharing across key stakeholders and providers</a:t>
            </a:r>
          </a:p>
          <a:p>
            <a:r>
              <a:rPr lang="en-GB" dirty="0" smtClean="0"/>
              <a:t>Learning collectively</a:t>
            </a:r>
          </a:p>
          <a:p>
            <a:r>
              <a:rPr lang="en-GB" dirty="0" smtClean="0"/>
              <a:t>Encouraging the public to tell their story.</a:t>
            </a:r>
            <a:endParaRPr lang="en-GB" dirty="0"/>
          </a:p>
        </p:txBody>
      </p:sp>
    </p:spTree>
    <p:extLst>
      <p:ext uri="{BB962C8B-B14F-4D97-AF65-F5344CB8AC3E}">
        <p14:creationId xmlns:p14="http://schemas.microsoft.com/office/powerpoint/2010/main" val="413864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lstStyle/>
          <a:p>
            <a:pPr lvl="0">
              <a:spcBef>
                <a:spcPct val="20000"/>
              </a:spcBef>
            </a:pPr>
            <a:r>
              <a:rPr lang="en-GB" sz="2800" dirty="0" smtClean="0">
                <a:solidFill>
                  <a:srgbClr val="009ACF"/>
                </a:solidFill>
                <a:latin typeface="Neo Sans W02 Medium"/>
                <a:ea typeface="+mn-ea"/>
                <a:cs typeface="+mn-cs"/>
              </a:rPr>
              <a:t>Integration </a:t>
            </a:r>
            <a:r>
              <a:rPr lang="en-GB" sz="2800" dirty="0">
                <a:solidFill>
                  <a:srgbClr val="009ACF"/>
                </a:solidFill>
                <a:latin typeface="Neo Sans W02 Medium"/>
                <a:ea typeface="+mn-ea"/>
                <a:cs typeface="+mn-cs"/>
              </a:rPr>
              <a:t>Transformation </a:t>
            </a:r>
            <a:r>
              <a:rPr lang="en-GB" sz="2800" dirty="0" smtClean="0">
                <a:solidFill>
                  <a:srgbClr val="009ACF"/>
                </a:solidFill>
                <a:latin typeface="Neo Sans W02 Medium"/>
                <a:ea typeface="+mn-ea"/>
                <a:cs typeface="+mn-cs"/>
              </a:rPr>
              <a:t>Fund AKA Better Care Fund: is it just </a:t>
            </a:r>
            <a:r>
              <a:rPr lang="en-GB" sz="2800" dirty="0">
                <a:solidFill>
                  <a:srgbClr val="009ACF"/>
                </a:solidFill>
                <a:latin typeface="Neo Sans W02 Medium"/>
                <a:ea typeface="+mn-ea"/>
                <a:cs typeface="+mn-cs"/>
              </a:rPr>
              <a:t>another brick in the wall?</a:t>
            </a:r>
            <a:br>
              <a:rPr lang="en-GB" sz="2800" dirty="0">
                <a:solidFill>
                  <a:srgbClr val="009ACF"/>
                </a:solidFill>
                <a:latin typeface="Neo Sans W02 Medium"/>
                <a:ea typeface="+mn-ea"/>
                <a:cs typeface="+mn-cs"/>
              </a:rPr>
            </a:br>
            <a:endParaRPr lang="en-GB" sz="2800" dirty="0"/>
          </a:p>
        </p:txBody>
      </p:sp>
      <p:sp>
        <p:nvSpPr>
          <p:cNvPr id="3" name="Content Placeholder 2"/>
          <p:cNvSpPr>
            <a:spLocks noGrp="1"/>
          </p:cNvSpPr>
          <p:nvPr>
            <p:ph idx="1"/>
          </p:nvPr>
        </p:nvSpPr>
        <p:spPr>
          <a:xfrm>
            <a:off x="457200" y="1844824"/>
            <a:ext cx="8229600" cy="4281339"/>
          </a:xfrm>
        </p:spPr>
        <p:txBody>
          <a:bodyPr/>
          <a:lstStyle/>
          <a:p>
            <a:pPr marL="0" indent="0">
              <a:buNone/>
            </a:pPr>
            <a:r>
              <a:rPr lang="en-GB" sz="2000" dirty="0">
                <a:solidFill>
                  <a:srgbClr val="222222"/>
                </a:solidFill>
                <a:latin typeface="Arial"/>
              </a:rPr>
              <a:t>'Share it fairly but don't take a slice of my pie', wrote Roger Waters about money, in the track of the same name from Pink Floyd’s classic album 'Dark Side of the Moon' in the </a:t>
            </a:r>
            <a:r>
              <a:rPr lang="en-GB" sz="2000" dirty="0" smtClean="0">
                <a:solidFill>
                  <a:srgbClr val="222222"/>
                </a:solidFill>
                <a:latin typeface="Arial"/>
              </a:rPr>
              <a:t>1970s</a:t>
            </a:r>
          </a:p>
          <a:p>
            <a:pPr marL="0" indent="0">
              <a:buNone/>
            </a:pPr>
            <a:endParaRPr lang="en-GB" sz="2000" dirty="0" smtClean="0">
              <a:solidFill>
                <a:srgbClr val="222222"/>
              </a:solidFill>
              <a:latin typeface="Arial"/>
            </a:endParaRPr>
          </a:p>
          <a:p>
            <a:pPr marL="0" indent="0">
              <a:buNone/>
            </a:pPr>
            <a:r>
              <a:rPr lang="en-GB" sz="2000" dirty="0">
                <a:solidFill>
                  <a:srgbClr val="222222"/>
                </a:solidFill>
                <a:latin typeface="Arial"/>
              </a:rPr>
              <a:t>It's a sentiment that has echoed through various initiatives to bring NHS and local authority social care funding closer together over the past 30 years</a:t>
            </a:r>
            <a:r>
              <a:rPr lang="en-GB" sz="2000" dirty="0" smtClean="0">
                <a:solidFill>
                  <a:srgbClr val="222222"/>
                </a:solidFill>
                <a:latin typeface="Arial"/>
              </a:rPr>
              <a:t>.</a:t>
            </a:r>
          </a:p>
          <a:p>
            <a:pPr marL="0" indent="0">
              <a:buNone/>
            </a:pPr>
            <a:endParaRPr lang="en-GB" sz="2000" dirty="0">
              <a:solidFill>
                <a:srgbClr val="222222"/>
              </a:solidFill>
              <a:latin typeface="Arial"/>
            </a:endParaRPr>
          </a:p>
          <a:p>
            <a:pPr marL="0" indent="0">
              <a:buNone/>
            </a:pPr>
            <a:r>
              <a:rPr lang="en-GB" sz="2000" dirty="0">
                <a:solidFill>
                  <a:srgbClr val="333333"/>
                </a:solidFill>
                <a:latin typeface="Arial"/>
              </a:rPr>
              <a:t> </a:t>
            </a:r>
            <a:r>
              <a:rPr lang="en-GB" sz="2000" dirty="0" smtClean="0">
                <a:solidFill>
                  <a:srgbClr val="333333"/>
                </a:solidFill>
                <a:latin typeface="Arial"/>
              </a:rPr>
              <a:t>….to </a:t>
            </a:r>
            <a:r>
              <a:rPr lang="en-GB" sz="2000" dirty="0">
                <a:solidFill>
                  <a:srgbClr val="333333"/>
                </a:solidFill>
                <a:latin typeface="Arial"/>
              </a:rPr>
              <a:t>be spent locally on health and care to drive closer integration and improve outcomes for patients and people with care and support needs. As further details emerge, it's becoming clear that most of it will come from existing NHS budgets – it is not new money</a:t>
            </a:r>
            <a:r>
              <a:rPr lang="en-GB" sz="2000" dirty="0" smtClean="0">
                <a:solidFill>
                  <a:srgbClr val="333333"/>
                </a:solidFill>
                <a:latin typeface="Arial"/>
              </a:rPr>
              <a:t>.</a:t>
            </a:r>
          </a:p>
          <a:p>
            <a:pPr marL="0" indent="0">
              <a:buNone/>
            </a:pPr>
            <a:endParaRPr lang="en-GB" sz="2000" dirty="0">
              <a:solidFill>
                <a:srgbClr val="333333"/>
              </a:solidFill>
              <a:latin typeface="Arial"/>
            </a:endParaRPr>
          </a:p>
          <a:p>
            <a:pPr marL="0" indent="0">
              <a:buNone/>
            </a:pPr>
            <a:r>
              <a:rPr lang="en-GB" sz="2000" dirty="0" smtClean="0">
                <a:solidFill>
                  <a:srgbClr val="333333"/>
                </a:solidFill>
                <a:latin typeface="Arial"/>
              </a:rPr>
              <a:t>Kings Fund Richard Humphries</a:t>
            </a:r>
            <a:endParaRPr lang="en-GB" sz="2000" dirty="0">
              <a:solidFill>
                <a:srgbClr val="222222"/>
              </a:solidFill>
              <a:latin typeface="Arial"/>
            </a:endParaRPr>
          </a:p>
          <a:p>
            <a:pPr marL="0" indent="0">
              <a:buNone/>
            </a:pPr>
            <a:endParaRPr lang="en-GB" sz="2000" dirty="0"/>
          </a:p>
        </p:txBody>
      </p:sp>
    </p:spTree>
    <p:extLst>
      <p:ext uri="{BB962C8B-B14F-4D97-AF65-F5344CB8AC3E}">
        <p14:creationId xmlns:p14="http://schemas.microsoft.com/office/powerpoint/2010/main" val="2085182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a:t>
            </a:r>
            <a:r>
              <a:rPr lang="en-GB" dirty="0" smtClean="0"/>
              <a:t>Act-Integration</a:t>
            </a:r>
            <a:endParaRPr lang="en-GB" dirty="0"/>
          </a:p>
        </p:txBody>
      </p:sp>
      <p:sp>
        <p:nvSpPr>
          <p:cNvPr id="3" name="Content Placeholder 2"/>
          <p:cNvSpPr>
            <a:spLocks noGrp="1"/>
          </p:cNvSpPr>
          <p:nvPr>
            <p:ph idx="1"/>
          </p:nvPr>
        </p:nvSpPr>
        <p:spPr/>
        <p:txBody>
          <a:bodyPr/>
          <a:lstStyle/>
          <a:p>
            <a:pPr lvl="0"/>
            <a:r>
              <a:rPr lang="en-GB" sz="2800" dirty="0">
                <a:solidFill>
                  <a:srgbClr val="000000"/>
                </a:solidFill>
              </a:rPr>
              <a:t>The Act includes a statutory requirement for local authorities to collaborate, cooperate and integrate with other public authorities e.g. health and housing. </a:t>
            </a:r>
            <a:r>
              <a:rPr lang="en-GB" sz="2800" dirty="0" smtClean="0">
                <a:solidFill>
                  <a:srgbClr val="000000"/>
                </a:solidFill>
              </a:rPr>
              <a:t> </a:t>
            </a:r>
          </a:p>
          <a:p>
            <a:pPr lvl="0"/>
            <a:r>
              <a:rPr lang="en-GB" sz="2800" dirty="0"/>
              <a:t>New services are likely to emerge from health and social care organisations working together to provide services and information that underpin wellbeing and provide more </a:t>
            </a:r>
            <a:r>
              <a:rPr lang="en-GB" sz="2800" dirty="0" smtClean="0"/>
              <a:t>person centred </a:t>
            </a:r>
            <a:r>
              <a:rPr lang="en-GB" sz="2800" dirty="0"/>
              <a:t>services, tailored to people’s needs and preferences. </a:t>
            </a:r>
            <a:endParaRPr lang="en-GB" sz="2800" dirty="0">
              <a:solidFill>
                <a:srgbClr val="000000"/>
              </a:solidFill>
            </a:endParaRPr>
          </a:p>
          <a:p>
            <a:endParaRPr lang="en-GB" dirty="0"/>
          </a:p>
        </p:txBody>
      </p:sp>
    </p:spTree>
    <p:extLst>
      <p:ext uri="{BB962C8B-B14F-4D97-AF65-F5344CB8AC3E}">
        <p14:creationId xmlns:p14="http://schemas.microsoft.com/office/powerpoint/2010/main" val="290190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66664" cy="7461448"/>
          </a:xfrm>
          <a:prstGeom prst="rect">
            <a:avLst/>
          </a:prstGeom>
        </p:spPr>
      </p:pic>
    </p:spTree>
    <p:extLst>
      <p:ext uri="{BB962C8B-B14F-4D97-AF65-F5344CB8AC3E}">
        <p14:creationId xmlns:p14="http://schemas.microsoft.com/office/powerpoint/2010/main" val="420786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229"/>
          <a:stretch/>
        </p:blipFill>
        <p:spPr bwMode="auto">
          <a:xfrm>
            <a:off x="-828601" y="0"/>
            <a:ext cx="101746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49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4"/>
          <p:cNvSpPr>
            <a:spLocks noChangeArrowheads="1"/>
          </p:cNvSpPr>
          <p:nvPr/>
        </p:nvSpPr>
        <p:spPr bwMode="auto">
          <a:xfrm>
            <a:off x="1116013" y="2133600"/>
            <a:ext cx="1150937" cy="11525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b="0" smtClean="0">
              <a:solidFill>
                <a:srgbClr val="000000"/>
              </a:solidFill>
              <a:latin typeface="Calibri" pitchFamily="34" charset="0"/>
            </a:endParaRPr>
          </a:p>
        </p:txBody>
      </p:sp>
      <p:sp>
        <p:nvSpPr>
          <p:cNvPr id="10243" name="Text Box 5"/>
          <p:cNvSpPr txBox="1">
            <a:spLocks noChangeArrowheads="1"/>
          </p:cNvSpPr>
          <p:nvPr/>
        </p:nvSpPr>
        <p:spPr bwMode="auto">
          <a:xfrm>
            <a:off x="1403350" y="249237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800" b="0" smtClean="0">
                <a:solidFill>
                  <a:srgbClr val="000000"/>
                </a:solidFill>
                <a:latin typeface="Calibri" pitchFamily="34" charset="0"/>
              </a:rPr>
              <a:t>Story </a:t>
            </a:r>
          </a:p>
        </p:txBody>
      </p:sp>
      <p:sp>
        <p:nvSpPr>
          <p:cNvPr id="10244" name="Text Box 7"/>
          <p:cNvSpPr txBox="1">
            <a:spLocks noChangeArrowheads="1"/>
          </p:cNvSpPr>
          <p:nvPr/>
        </p:nvSpPr>
        <p:spPr bwMode="auto">
          <a:xfrm>
            <a:off x="2481263" y="2092325"/>
            <a:ext cx="1223962" cy="368300"/>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0066FF"/>
                </a:solidFill>
                <a:latin typeface="Calibri" pitchFamily="34" charset="0"/>
              </a:rPr>
              <a:t>FT staff </a:t>
            </a:r>
          </a:p>
        </p:txBody>
      </p:sp>
      <p:sp>
        <p:nvSpPr>
          <p:cNvPr id="10245" name="Text Box 8"/>
          <p:cNvSpPr txBox="1">
            <a:spLocks noChangeArrowheads="1"/>
          </p:cNvSpPr>
          <p:nvPr/>
        </p:nvSpPr>
        <p:spPr bwMode="auto">
          <a:xfrm>
            <a:off x="4067175" y="2205038"/>
            <a:ext cx="935038" cy="314325"/>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66FF"/>
                </a:solidFill>
                <a:latin typeface="Calibri" pitchFamily="34" charset="0"/>
              </a:rPr>
              <a:t>Response</a:t>
            </a:r>
          </a:p>
        </p:txBody>
      </p:sp>
      <p:sp>
        <p:nvSpPr>
          <p:cNvPr id="10246" name="Text Box 9"/>
          <p:cNvSpPr txBox="1">
            <a:spLocks noChangeArrowheads="1"/>
          </p:cNvSpPr>
          <p:nvPr/>
        </p:nvSpPr>
        <p:spPr bwMode="auto">
          <a:xfrm>
            <a:off x="5219700" y="2205038"/>
            <a:ext cx="1225550" cy="846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latin typeface="Calibri" pitchFamily="34" charset="0"/>
              </a:rPr>
              <a:t>Comment </a:t>
            </a:r>
          </a:p>
          <a:p>
            <a:pPr algn="l" eaLnBrk="1" hangingPunct="1">
              <a:spcBef>
                <a:spcPct val="50000"/>
              </a:spcBef>
              <a:buFontTx/>
              <a:buNone/>
            </a:pPr>
            <a:r>
              <a:rPr lang="en-GB" altLang="en-US" sz="1400" b="0" smtClean="0">
                <a:solidFill>
                  <a:srgbClr val="000000"/>
                </a:solidFill>
                <a:latin typeface="Calibri" pitchFamily="34" charset="0"/>
              </a:rPr>
              <a:t>covers both responses</a:t>
            </a:r>
          </a:p>
        </p:txBody>
      </p:sp>
      <p:grpSp>
        <p:nvGrpSpPr>
          <p:cNvPr id="10247" name="Group 10"/>
          <p:cNvGrpSpPr>
            <a:grpSpLocks/>
          </p:cNvGrpSpPr>
          <p:nvPr/>
        </p:nvGrpSpPr>
        <p:grpSpPr bwMode="auto">
          <a:xfrm>
            <a:off x="107950" y="2276475"/>
            <a:ext cx="865188" cy="865188"/>
            <a:chOff x="158" y="572"/>
            <a:chExt cx="545" cy="545"/>
          </a:xfrm>
        </p:grpSpPr>
        <p:sp>
          <p:nvSpPr>
            <p:cNvPr id="10282" name="Oval 11"/>
            <p:cNvSpPr>
              <a:spLocks noChangeArrowheads="1"/>
            </p:cNvSpPr>
            <p:nvPr/>
          </p:nvSpPr>
          <p:spPr bwMode="auto">
            <a:xfrm>
              <a:off x="158" y="572"/>
              <a:ext cx="545" cy="5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a:spcBef>
                  <a:spcPct val="0"/>
                </a:spcBef>
                <a:buFontTx/>
                <a:buNone/>
              </a:pPr>
              <a:endParaRPr lang="en-US" altLang="en-US" sz="1800" b="0" smtClean="0">
                <a:solidFill>
                  <a:srgbClr val="000000"/>
                </a:solidFill>
                <a:latin typeface="Calibri" pitchFamily="34" charset="0"/>
              </a:endParaRPr>
            </a:p>
          </p:txBody>
        </p:sp>
        <p:sp>
          <p:nvSpPr>
            <p:cNvPr id="10283" name="Text Box 12"/>
            <p:cNvSpPr txBox="1">
              <a:spLocks noChangeArrowheads="1"/>
            </p:cNvSpPr>
            <p:nvPr/>
          </p:nvSpPr>
          <p:spPr bwMode="auto">
            <a:xfrm>
              <a:off x="184" y="663"/>
              <a:ext cx="48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600" b="0" smtClean="0">
                  <a:solidFill>
                    <a:srgbClr val="000000"/>
                  </a:solidFill>
                  <a:latin typeface="Calibri" pitchFamily="34" charset="0"/>
                </a:rPr>
                <a:t>Service</a:t>
              </a:r>
            </a:p>
            <a:p>
              <a:pPr eaLnBrk="1" hangingPunct="1">
                <a:spcBef>
                  <a:spcPct val="0"/>
                </a:spcBef>
                <a:buFontTx/>
                <a:buNone/>
              </a:pPr>
              <a:r>
                <a:rPr lang="en-GB" altLang="en-US" sz="1600" b="0" smtClean="0">
                  <a:solidFill>
                    <a:srgbClr val="000000"/>
                  </a:solidFill>
                  <a:latin typeface="Calibri" pitchFamily="34" charset="0"/>
                </a:rPr>
                <a:t>User </a:t>
              </a:r>
            </a:p>
          </p:txBody>
        </p:sp>
      </p:grpSp>
      <p:cxnSp>
        <p:nvCxnSpPr>
          <p:cNvPr id="10248" name="AutoShape 14"/>
          <p:cNvCxnSpPr>
            <a:cxnSpLocks noChangeShapeType="1"/>
            <a:stCxn id="10245" idx="0"/>
            <a:endCxn id="10282" idx="0"/>
          </p:cNvCxnSpPr>
          <p:nvPr/>
        </p:nvCxnSpPr>
        <p:spPr bwMode="auto">
          <a:xfrm rot="-5400000" flipH="1" flipV="1">
            <a:off x="2502694" y="243682"/>
            <a:ext cx="71437" cy="3994150"/>
          </a:xfrm>
          <a:prstGeom prst="curvedConnector3">
            <a:avLst>
              <a:gd name="adj1" fmla="val -69111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49" name="Text Box 15"/>
          <p:cNvSpPr txBox="1">
            <a:spLocks noChangeArrowheads="1"/>
          </p:cNvSpPr>
          <p:nvPr/>
        </p:nvSpPr>
        <p:spPr bwMode="auto">
          <a:xfrm>
            <a:off x="6588125" y="2565400"/>
            <a:ext cx="1079500"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latin typeface="Calibri" pitchFamily="34" charset="0"/>
              </a:rPr>
              <a:t>Comment </a:t>
            </a:r>
          </a:p>
        </p:txBody>
      </p:sp>
      <p:sp>
        <p:nvSpPr>
          <p:cNvPr id="10250" name="Text Box 17"/>
          <p:cNvSpPr txBox="1">
            <a:spLocks noChangeArrowheads="1"/>
          </p:cNvSpPr>
          <p:nvPr/>
        </p:nvSpPr>
        <p:spPr bwMode="auto">
          <a:xfrm>
            <a:off x="5867400" y="260350"/>
            <a:ext cx="936625" cy="376238"/>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0066FF"/>
                </a:solidFill>
                <a:latin typeface="Calibri" pitchFamily="34" charset="0"/>
              </a:rPr>
              <a:t>CCGs</a:t>
            </a:r>
          </a:p>
        </p:txBody>
      </p:sp>
      <p:sp>
        <p:nvSpPr>
          <p:cNvPr id="10251" name="Text Box 18"/>
          <p:cNvSpPr txBox="1">
            <a:spLocks noChangeArrowheads="1"/>
          </p:cNvSpPr>
          <p:nvPr/>
        </p:nvSpPr>
        <p:spPr bwMode="auto">
          <a:xfrm>
            <a:off x="4572000" y="765175"/>
            <a:ext cx="2232025" cy="376238"/>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0066FF"/>
                </a:solidFill>
                <a:latin typeface="Calibri" pitchFamily="34" charset="0"/>
              </a:rPr>
              <a:t>Patient Organisations</a:t>
            </a:r>
          </a:p>
        </p:txBody>
      </p:sp>
      <p:sp>
        <p:nvSpPr>
          <p:cNvPr id="10252" name="Text Box 19"/>
          <p:cNvSpPr txBox="1">
            <a:spLocks noChangeArrowheads="1"/>
          </p:cNvSpPr>
          <p:nvPr/>
        </p:nvSpPr>
        <p:spPr bwMode="auto">
          <a:xfrm>
            <a:off x="6011863" y="1268413"/>
            <a:ext cx="792162" cy="376237"/>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0066FF"/>
                </a:solidFill>
                <a:latin typeface="Calibri" pitchFamily="34" charset="0"/>
              </a:rPr>
              <a:t>CQC</a:t>
            </a:r>
          </a:p>
        </p:txBody>
      </p:sp>
      <p:cxnSp>
        <p:nvCxnSpPr>
          <p:cNvPr id="10253" name="AutoShape 20"/>
          <p:cNvCxnSpPr>
            <a:cxnSpLocks noChangeShapeType="1"/>
            <a:stCxn id="10250" idx="3"/>
            <a:endCxn id="10249" idx="0"/>
          </p:cNvCxnSpPr>
          <p:nvPr/>
        </p:nvCxnSpPr>
        <p:spPr bwMode="auto">
          <a:xfrm>
            <a:off x="6804025" y="449263"/>
            <a:ext cx="323850" cy="2116137"/>
          </a:xfrm>
          <a:prstGeom prst="curvedConnector2">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cxnSp>
      <p:cxnSp>
        <p:nvCxnSpPr>
          <p:cNvPr id="10254" name="AutoShape 21"/>
          <p:cNvCxnSpPr>
            <a:cxnSpLocks noChangeShapeType="1"/>
            <a:stCxn id="10251" idx="3"/>
            <a:endCxn id="10249" idx="0"/>
          </p:cNvCxnSpPr>
          <p:nvPr/>
        </p:nvCxnSpPr>
        <p:spPr bwMode="auto">
          <a:xfrm>
            <a:off x="6804025" y="954088"/>
            <a:ext cx="323850" cy="1611312"/>
          </a:xfrm>
          <a:prstGeom prst="curvedConnector2">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cxnSp>
      <p:cxnSp>
        <p:nvCxnSpPr>
          <p:cNvPr id="10255" name="AutoShape 22"/>
          <p:cNvCxnSpPr>
            <a:cxnSpLocks noChangeShapeType="1"/>
            <a:stCxn id="10252" idx="3"/>
            <a:endCxn id="10249" idx="0"/>
          </p:cNvCxnSpPr>
          <p:nvPr/>
        </p:nvCxnSpPr>
        <p:spPr bwMode="auto">
          <a:xfrm>
            <a:off x="6804025" y="1457325"/>
            <a:ext cx="323850" cy="1108075"/>
          </a:xfrm>
          <a:prstGeom prst="curvedConnector2">
            <a:avLst/>
          </a:prstGeom>
          <a:noFill/>
          <a:ln w="9525">
            <a:solidFill>
              <a:srgbClr val="0066FF"/>
            </a:solidFill>
            <a:round/>
            <a:headEnd/>
            <a:tailEnd type="triangle" w="med" len="med"/>
          </a:ln>
          <a:extLst>
            <a:ext uri="{909E8E84-426E-40DD-AFC4-6F175D3DCCD1}">
              <a14:hiddenFill xmlns:a14="http://schemas.microsoft.com/office/drawing/2010/main">
                <a:noFill/>
              </a14:hiddenFill>
            </a:ext>
          </a:extLst>
        </p:spPr>
      </p:cxnSp>
      <p:sp>
        <p:nvSpPr>
          <p:cNvPr id="10256" name="Line 25"/>
          <p:cNvSpPr>
            <a:spLocks noChangeShapeType="1"/>
          </p:cNvSpPr>
          <p:nvPr/>
        </p:nvSpPr>
        <p:spPr bwMode="auto">
          <a:xfrm>
            <a:off x="6443663" y="2708275"/>
            <a:ext cx="144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a:endParaRPr lang="en-GB" sz="1800" b="0" smtClean="0">
              <a:solidFill>
                <a:srgbClr val="000000"/>
              </a:solidFill>
            </a:endParaRPr>
          </a:p>
        </p:txBody>
      </p:sp>
      <p:sp>
        <p:nvSpPr>
          <p:cNvPr id="10257" name="Text Box 26"/>
          <p:cNvSpPr txBox="1">
            <a:spLocks noChangeArrowheads="1"/>
          </p:cNvSpPr>
          <p:nvPr/>
        </p:nvSpPr>
        <p:spPr bwMode="auto">
          <a:xfrm>
            <a:off x="3492500" y="4292600"/>
            <a:ext cx="331152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FF0000"/>
                </a:solidFill>
                <a:latin typeface="Calibri" pitchFamily="34" charset="0"/>
              </a:rPr>
              <a:t>Local Authorities, HealthWatch</a:t>
            </a:r>
          </a:p>
        </p:txBody>
      </p:sp>
      <p:sp>
        <p:nvSpPr>
          <p:cNvPr id="10258" name="Text Box 27"/>
          <p:cNvSpPr txBox="1">
            <a:spLocks noChangeArrowheads="1"/>
          </p:cNvSpPr>
          <p:nvPr/>
        </p:nvSpPr>
        <p:spPr bwMode="auto">
          <a:xfrm>
            <a:off x="2916238" y="4941888"/>
            <a:ext cx="3887787"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FF0000"/>
                </a:solidFill>
                <a:latin typeface="Calibri" pitchFamily="34" charset="0"/>
              </a:rPr>
              <a:t>National government, and  MPs</a:t>
            </a:r>
          </a:p>
        </p:txBody>
      </p:sp>
      <p:cxnSp>
        <p:nvCxnSpPr>
          <p:cNvPr id="10259" name="AutoShape 28"/>
          <p:cNvCxnSpPr>
            <a:cxnSpLocks noChangeShapeType="1"/>
            <a:stCxn id="10257" idx="3"/>
            <a:endCxn id="10249" idx="2"/>
          </p:cNvCxnSpPr>
          <p:nvPr/>
        </p:nvCxnSpPr>
        <p:spPr bwMode="auto">
          <a:xfrm flipV="1">
            <a:off x="6804025" y="2879725"/>
            <a:ext cx="323850" cy="1601788"/>
          </a:xfrm>
          <a:prstGeom prst="curved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260" name="AutoShape 29"/>
          <p:cNvCxnSpPr>
            <a:cxnSpLocks noChangeShapeType="1"/>
            <a:stCxn id="10258" idx="3"/>
            <a:endCxn id="10249" idx="2"/>
          </p:cNvCxnSpPr>
          <p:nvPr/>
        </p:nvCxnSpPr>
        <p:spPr bwMode="auto">
          <a:xfrm flipV="1">
            <a:off x="6804025" y="2879725"/>
            <a:ext cx="323850" cy="2251075"/>
          </a:xfrm>
          <a:prstGeom prst="curvedConnector2">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0261" name="Text Box 30"/>
          <p:cNvSpPr txBox="1">
            <a:spLocks noChangeArrowheads="1"/>
          </p:cNvSpPr>
          <p:nvPr/>
        </p:nvSpPr>
        <p:spPr bwMode="auto">
          <a:xfrm>
            <a:off x="1258888" y="1484313"/>
            <a:ext cx="1377950" cy="25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000" b="0" smtClean="0">
                <a:solidFill>
                  <a:srgbClr val="000000"/>
                </a:solidFill>
                <a:latin typeface="Calibri" pitchFamily="34" charset="0"/>
              </a:rPr>
              <a:t>Automatic notification </a:t>
            </a:r>
          </a:p>
        </p:txBody>
      </p:sp>
      <p:sp>
        <p:nvSpPr>
          <p:cNvPr id="10262" name="Text Box 31"/>
          <p:cNvSpPr txBox="1">
            <a:spLocks noChangeArrowheads="1"/>
          </p:cNvSpPr>
          <p:nvPr/>
        </p:nvSpPr>
        <p:spPr bwMode="auto">
          <a:xfrm>
            <a:off x="2916238" y="3789363"/>
            <a:ext cx="1412875" cy="25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000" b="0" smtClean="0">
                <a:solidFill>
                  <a:srgbClr val="000000"/>
                </a:solidFill>
                <a:latin typeface="Calibri" pitchFamily="34" charset="0"/>
              </a:rPr>
              <a:t>Comment from patient </a:t>
            </a:r>
          </a:p>
        </p:txBody>
      </p:sp>
      <p:sp>
        <p:nvSpPr>
          <p:cNvPr id="10263" name="Text Box 31"/>
          <p:cNvSpPr txBox="1">
            <a:spLocks noChangeArrowheads="1"/>
          </p:cNvSpPr>
          <p:nvPr/>
        </p:nvSpPr>
        <p:spPr bwMode="auto">
          <a:xfrm>
            <a:off x="220663" y="5492750"/>
            <a:ext cx="8815387" cy="431800"/>
          </a:xfrm>
          <a:prstGeom prst="rect">
            <a:avLst/>
          </a:prstGeom>
          <a:solidFill>
            <a:schemeClr val="bg1"/>
          </a:solidFill>
          <a:ln w="9525">
            <a:solidFill>
              <a:schemeClr val="bg1"/>
            </a:solidFill>
            <a:miter lim="800000"/>
            <a:headEnd/>
            <a:tailEnd/>
          </a:ln>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2200" smtClean="0">
                <a:solidFill>
                  <a:srgbClr val="000000"/>
                </a:solidFill>
                <a:latin typeface="Calibri" pitchFamily="34" charset="0"/>
              </a:rPr>
              <a:t>Patient Opinion/Care Opinion:  fully integrated across health &amp; social care</a:t>
            </a:r>
          </a:p>
        </p:txBody>
      </p:sp>
      <p:pic>
        <p:nvPicPr>
          <p:cNvPr id="10264"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l="3642" t="18346" r="4233" b="23071"/>
          <a:stretch>
            <a:fillRect/>
          </a:stretch>
        </p:blipFill>
        <p:spPr bwMode="auto">
          <a:xfrm>
            <a:off x="7524750" y="6021388"/>
            <a:ext cx="1403350" cy="615950"/>
          </a:xfrm>
          <a:prstGeom prst="rect">
            <a:avLst/>
          </a:prstGeom>
          <a:noFill/>
          <a:ln w="9525"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265" name="Text Box 15"/>
          <p:cNvSpPr txBox="1">
            <a:spLocks noChangeArrowheads="1"/>
          </p:cNvSpPr>
          <p:nvPr/>
        </p:nvSpPr>
        <p:spPr bwMode="auto">
          <a:xfrm>
            <a:off x="7848600" y="2133600"/>
            <a:ext cx="1295400" cy="523875"/>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66FF"/>
                </a:solidFill>
                <a:latin typeface="Calibri" pitchFamily="34" charset="0"/>
              </a:rPr>
              <a:t>Hospital improvement</a:t>
            </a:r>
          </a:p>
        </p:txBody>
      </p:sp>
      <p:pic>
        <p:nvPicPr>
          <p:cNvPr id="10266" name="Picture 35" descr="Care-Opinion-Logo-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6021388"/>
            <a:ext cx="792162" cy="6905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67" name="Text Box 7"/>
          <p:cNvSpPr txBox="1">
            <a:spLocks noChangeArrowheads="1"/>
          </p:cNvSpPr>
          <p:nvPr/>
        </p:nvSpPr>
        <p:spPr bwMode="auto">
          <a:xfrm>
            <a:off x="2484438" y="2708275"/>
            <a:ext cx="122396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800" b="0" smtClean="0">
                <a:solidFill>
                  <a:srgbClr val="FF0000"/>
                </a:solidFill>
                <a:latin typeface="Calibri" pitchFamily="34" charset="0"/>
              </a:rPr>
              <a:t>Care home staff </a:t>
            </a:r>
          </a:p>
        </p:txBody>
      </p:sp>
      <p:sp>
        <p:nvSpPr>
          <p:cNvPr id="10268" name="Line 37"/>
          <p:cNvSpPr>
            <a:spLocks noChangeShapeType="1"/>
          </p:cNvSpPr>
          <p:nvPr/>
        </p:nvSpPr>
        <p:spPr bwMode="auto">
          <a:xfrm>
            <a:off x="3708400" y="2349500"/>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69" name="Text Box 8"/>
          <p:cNvSpPr txBox="1">
            <a:spLocks noChangeArrowheads="1"/>
          </p:cNvSpPr>
          <p:nvPr/>
        </p:nvSpPr>
        <p:spPr bwMode="auto">
          <a:xfrm>
            <a:off x="4067175" y="2708275"/>
            <a:ext cx="935038" cy="314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FF0000"/>
                </a:solidFill>
                <a:latin typeface="Calibri" pitchFamily="34" charset="0"/>
              </a:rPr>
              <a:t>Response</a:t>
            </a:r>
          </a:p>
        </p:txBody>
      </p:sp>
      <p:sp>
        <p:nvSpPr>
          <p:cNvPr id="10270" name="Line 39"/>
          <p:cNvSpPr>
            <a:spLocks noChangeShapeType="1"/>
          </p:cNvSpPr>
          <p:nvPr/>
        </p:nvSpPr>
        <p:spPr bwMode="auto">
          <a:xfrm>
            <a:off x="3708400" y="2852738"/>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1" name="Line 42"/>
          <p:cNvSpPr>
            <a:spLocks noChangeShapeType="1"/>
          </p:cNvSpPr>
          <p:nvPr/>
        </p:nvSpPr>
        <p:spPr bwMode="auto">
          <a:xfrm>
            <a:off x="5003800" y="23495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2" name="Line 43"/>
          <p:cNvSpPr>
            <a:spLocks noChangeShapeType="1"/>
          </p:cNvSpPr>
          <p:nvPr/>
        </p:nvSpPr>
        <p:spPr bwMode="auto">
          <a:xfrm>
            <a:off x="5003800"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cxnSp>
        <p:nvCxnSpPr>
          <p:cNvPr id="10273" name="AutoShape 44"/>
          <p:cNvCxnSpPr>
            <a:cxnSpLocks noChangeShapeType="1"/>
            <a:stCxn id="10282" idx="4"/>
            <a:endCxn id="10246" idx="2"/>
          </p:cNvCxnSpPr>
          <p:nvPr/>
        </p:nvCxnSpPr>
        <p:spPr bwMode="auto">
          <a:xfrm rot="5400000" flipH="1" flipV="1">
            <a:off x="3141663" y="450850"/>
            <a:ext cx="90488" cy="5291137"/>
          </a:xfrm>
          <a:prstGeom prst="curvedConnector3">
            <a:avLst>
              <a:gd name="adj1" fmla="val -66316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4" name="Text Box 15"/>
          <p:cNvSpPr txBox="1">
            <a:spLocks noChangeArrowheads="1"/>
          </p:cNvSpPr>
          <p:nvPr/>
        </p:nvSpPr>
        <p:spPr bwMode="auto">
          <a:xfrm>
            <a:off x="7885113" y="2808288"/>
            <a:ext cx="12954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FF0000"/>
                </a:solidFill>
                <a:latin typeface="Calibri" pitchFamily="34" charset="0"/>
              </a:rPr>
              <a:t>Care home improvement</a:t>
            </a:r>
          </a:p>
        </p:txBody>
      </p:sp>
      <p:sp>
        <p:nvSpPr>
          <p:cNvPr id="10275" name="Line 46"/>
          <p:cNvSpPr>
            <a:spLocks noChangeShapeType="1"/>
          </p:cNvSpPr>
          <p:nvPr/>
        </p:nvSpPr>
        <p:spPr bwMode="auto">
          <a:xfrm flipV="1">
            <a:off x="7667625" y="2349500"/>
            <a:ext cx="217488"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6" name="Line 47"/>
          <p:cNvSpPr>
            <a:spLocks noChangeShapeType="1"/>
          </p:cNvSpPr>
          <p:nvPr/>
        </p:nvSpPr>
        <p:spPr bwMode="auto">
          <a:xfrm>
            <a:off x="7667625" y="2708275"/>
            <a:ext cx="217488" cy="361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7" name="Line 48"/>
          <p:cNvSpPr>
            <a:spLocks noChangeShapeType="1"/>
          </p:cNvSpPr>
          <p:nvPr/>
        </p:nvSpPr>
        <p:spPr bwMode="auto">
          <a:xfrm flipV="1">
            <a:off x="2268538" y="2276475"/>
            <a:ext cx="2159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8" name="Line 49"/>
          <p:cNvSpPr>
            <a:spLocks noChangeShapeType="1"/>
          </p:cNvSpPr>
          <p:nvPr/>
        </p:nvSpPr>
        <p:spPr bwMode="auto">
          <a:xfrm>
            <a:off x="2268538" y="2636838"/>
            <a:ext cx="21590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79" name="Line 50"/>
          <p:cNvSpPr>
            <a:spLocks noChangeShapeType="1"/>
          </p:cNvSpPr>
          <p:nvPr/>
        </p:nvSpPr>
        <p:spPr bwMode="auto">
          <a:xfrm>
            <a:off x="971550" y="270827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10280" name="TextBox 43"/>
          <p:cNvSpPr txBox="1">
            <a:spLocks noChangeArrowheads="1"/>
          </p:cNvSpPr>
          <p:nvPr/>
        </p:nvSpPr>
        <p:spPr bwMode="auto">
          <a:xfrm>
            <a:off x="361950" y="379413"/>
            <a:ext cx="2390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800" b="0" i="1" smtClean="0">
                <a:solidFill>
                  <a:srgbClr val="0066FF"/>
                </a:solidFill>
              </a:rPr>
              <a:t>Health service stories</a:t>
            </a:r>
          </a:p>
          <a:p>
            <a:pPr algn="l" eaLnBrk="1" hangingPunct="1">
              <a:spcBef>
                <a:spcPct val="0"/>
              </a:spcBef>
              <a:buFontTx/>
              <a:buNone/>
            </a:pPr>
            <a:r>
              <a:rPr lang="en-GB" altLang="en-US" sz="1800" b="0" i="1" smtClean="0">
                <a:solidFill>
                  <a:srgbClr val="0066FF"/>
                </a:solidFill>
              </a:rPr>
              <a:t>via Patient Opinion</a:t>
            </a:r>
          </a:p>
        </p:txBody>
      </p:sp>
      <p:sp>
        <p:nvSpPr>
          <p:cNvPr id="10281" name="TextBox 44"/>
          <p:cNvSpPr txBox="1">
            <a:spLocks noChangeArrowheads="1"/>
          </p:cNvSpPr>
          <p:nvPr/>
        </p:nvSpPr>
        <p:spPr bwMode="auto">
          <a:xfrm>
            <a:off x="234950" y="4584700"/>
            <a:ext cx="207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800" b="0" i="1" smtClean="0">
                <a:solidFill>
                  <a:srgbClr val="FF0000"/>
                </a:solidFill>
              </a:rPr>
              <a:t>Social care stories</a:t>
            </a:r>
          </a:p>
          <a:p>
            <a:pPr algn="l" eaLnBrk="1" hangingPunct="1">
              <a:spcBef>
                <a:spcPct val="0"/>
              </a:spcBef>
              <a:buFontTx/>
              <a:buNone/>
            </a:pPr>
            <a:r>
              <a:rPr lang="en-GB" altLang="en-US" sz="1800" b="0" i="1" smtClean="0">
                <a:solidFill>
                  <a:srgbClr val="FF0000"/>
                </a:solidFill>
              </a:rPr>
              <a:t>via Care Opinion</a:t>
            </a:r>
          </a:p>
        </p:txBody>
      </p:sp>
    </p:spTree>
    <p:extLst>
      <p:ext uri="{BB962C8B-B14F-4D97-AF65-F5344CB8AC3E}">
        <p14:creationId xmlns:p14="http://schemas.microsoft.com/office/powerpoint/2010/main" val="1417731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627313" y="836613"/>
            <a:ext cx="1512887"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Care Home</a:t>
            </a:r>
          </a:p>
        </p:txBody>
      </p:sp>
      <p:sp>
        <p:nvSpPr>
          <p:cNvPr id="9219" name="Text Box 5"/>
          <p:cNvSpPr txBox="1">
            <a:spLocks noChangeArrowheads="1"/>
          </p:cNvSpPr>
          <p:nvPr/>
        </p:nvSpPr>
        <p:spPr bwMode="auto">
          <a:xfrm>
            <a:off x="2627313" y="4581525"/>
            <a:ext cx="1512887"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dirty="0" smtClean="0">
                <a:solidFill>
                  <a:srgbClr val="000000"/>
                </a:solidFill>
              </a:rPr>
              <a:t>Care Provider</a:t>
            </a:r>
          </a:p>
        </p:txBody>
      </p:sp>
      <p:sp>
        <p:nvSpPr>
          <p:cNvPr id="9220" name="Text Box 6"/>
          <p:cNvSpPr txBox="1">
            <a:spLocks noChangeArrowheads="1"/>
          </p:cNvSpPr>
          <p:nvPr/>
        </p:nvSpPr>
        <p:spPr bwMode="auto">
          <a:xfrm>
            <a:off x="2482850" y="3284538"/>
            <a:ext cx="1657350"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Step down facility</a:t>
            </a:r>
          </a:p>
        </p:txBody>
      </p:sp>
      <p:sp>
        <p:nvSpPr>
          <p:cNvPr id="9221" name="Text Box 7"/>
          <p:cNvSpPr txBox="1">
            <a:spLocks noChangeArrowheads="1"/>
          </p:cNvSpPr>
          <p:nvPr/>
        </p:nvSpPr>
        <p:spPr bwMode="auto">
          <a:xfrm>
            <a:off x="4386263" y="1512888"/>
            <a:ext cx="1512887" cy="314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Ambulance</a:t>
            </a:r>
          </a:p>
        </p:txBody>
      </p:sp>
      <p:sp>
        <p:nvSpPr>
          <p:cNvPr id="9222" name="Text Box 9"/>
          <p:cNvSpPr txBox="1">
            <a:spLocks noChangeArrowheads="1"/>
          </p:cNvSpPr>
          <p:nvPr/>
        </p:nvSpPr>
        <p:spPr bwMode="auto">
          <a:xfrm>
            <a:off x="4859338" y="2060575"/>
            <a:ext cx="2087562" cy="314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Local NHS FT hospital</a:t>
            </a:r>
          </a:p>
        </p:txBody>
      </p:sp>
      <p:sp>
        <p:nvSpPr>
          <p:cNvPr id="9223" name="Text Box 10"/>
          <p:cNvSpPr txBox="1">
            <a:spLocks noChangeArrowheads="1"/>
          </p:cNvSpPr>
          <p:nvPr/>
        </p:nvSpPr>
        <p:spPr bwMode="auto">
          <a:xfrm>
            <a:off x="4392613" y="2622550"/>
            <a:ext cx="1512887" cy="314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Ambulance</a:t>
            </a:r>
          </a:p>
        </p:txBody>
      </p:sp>
      <p:sp>
        <p:nvSpPr>
          <p:cNvPr id="9224" name="Text Box 11"/>
          <p:cNvSpPr txBox="1">
            <a:spLocks noChangeArrowheads="1"/>
          </p:cNvSpPr>
          <p:nvPr/>
        </p:nvSpPr>
        <p:spPr bwMode="auto">
          <a:xfrm>
            <a:off x="4392613" y="3933825"/>
            <a:ext cx="1512887" cy="314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Ambulance</a:t>
            </a:r>
          </a:p>
        </p:txBody>
      </p:sp>
      <p:sp>
        <p:nvSpPr>
          <p:cNvPr id="9225" name="Text Box 12"/>
          <p:cNvSpPr txBox="1">
            <a:spLocks noChangeArrowheads="1"/>
          </p:cNvSpPr>
          <p:nvPr/>
        </p:nvSpPr>
        <p:spPr bwMode="auto">
          <a:xfrm>
            <a:off x="4456113" y="5583238"/>
            <a:ext cx="1728787" cy="3143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50000"/>
              </a:spcBef>
              <a:buFontTx/>
              <a:buNone/>
            </a:pPr>
            <a:r>
              <a:rPr lang="en-GB" altLang="en-US" sz="1400" b="0" smtClean="0">
                <a:solidFill>
                  <a:srgbClr val="000000"/>
                </a:solidFill>
              </a:rPr>
              <a:t>Community physio</a:t>
            </a:r>
          </a:p>
        </p:txBody>
      </p:sp>
      <p:cxnSp>
        <p:nvCxnSpPr>
          <p:cNvPr id="9226" name="AutoShape 13"/>
          <p:cNvCxnSpPr>
            <a:cxnSpLocks noChangeShapeType="1"/>
            <a:stCxn id="9218" idx="3"/>
            <a:endCxn id="9221" idx="0"/>
          </p:cNvCxnSpPr>
          <p:nvPr/>
        </p:nvCxnSpPr>
        <p:spPr bwMode="auto">
          <a:xfrm>
            <a:off x="4140200" y="993775"/>
            <a:ext cx="1001713" cy="51911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7" name="Line 14"/>
          <p:cNvSpPr>
            <a:spLocks noChangeShapeType="1"/>
          </p:cNvSpPr>
          <p:nvPr/>
        </p:nvSpPr>
        <p:spPr bwMode="auto">
          <a:xfrm>
            <a:off x="5003800" y="17732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sp>
        <p:nvSpPr>
          <p:cNvPr id="9228" name="Line 15"/>
          <p:cNvSpPr>
            <a:spLocks noChangeShapeType="1"/>
          </p:cNvSpPr>
          <p:nvPr/>
        </p:nvSpPr>
        <p:spPr bwMode="auto">
          <a:xfrm>
            <a:off x="5003800" y="24209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GB" sz="1800" b="0" smtClean="0">
              <a:solidFill>
                <a:srgbClr val="000000"/>
              </a:solidFill>
            </a:endParaRPr>
          </a:p>
        </p:txBody>
      </p:sp>
      <p:cxnSp>
        <p:nvCxnSpPr>
          <p:cNvPr id="9229" name="AutoShape 16"/>
          <p:cNvCxnSpPr>
            <a:cxnSpLocks noChangeShapeType="1"/>
            <a:stCxn id="9223" idx="2"/>
            <a:endCxn id="9220" idx="0"/>
          </p:cNvCxnSpPr>
          <p:nvPr/>
        </p:nvCxnSpPr>
        <p:spPr bwMode="auto">
          <a:xfrm rot="5400000">
            <a:off x="4056062" y="2192338"/>
            <a:ext cx="347663" cy="18367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0" name="AutoShape 17"/>
          <p:cNvCxnSpPr>
            <a:cxnSpLocks noChangeShapeType="1"/>
            <a:stCxn id="9220" idx="2"/>
            <a:endCxn id="9224" idx="0"/>
          </p:cNvCxnSpPr>
          <p:nvPr/>
        </p:nvCxnSpPr>
        <p:spPr bwMode="auto">
          <a:xfrm rot="16200000" flipH="1">
            <a:off x="4062413" y="2847975"/>
            <a:ext cx="334962" cy="18367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1" name="AutoShape 18"/>
          <p:cNvCxnSpPr>
            <a:cxnSpLocks noChangeShapeType="1"/>
            <a:stCxn id="9224" idx="2"/>
            <a:endCxn id="9219" idx="0"/>
          </p:cNvCxnSpPr>
          <p:nvPr/>
        </p:nvCxnSpPr>
        <p:spPr bwMode="auto">
          <a:xfrm rot="5400000">
            <a:off x="4099719" y="3532981"/>
            <a:ext cx="333375" cy="176371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2" name="AutoShape 20"/>
          <p:cNvCxnSpPr>
            <a:cxnSpLocks noChangeShapeType="1"/>
            <a:stCxn id="9225" idx="0"/>
            <a:endCxn id="9219" idx="2"/>
          </p:cNvCxnSpPr>
          <p:nvPr/>
        </p:nvCxnSpPr>
        <p:spPr bwMode="auto">
          <a:xfrm rot="16200000" flipV="1">
            <a:off x="4009231" y="4271169"/>
            <a:ext cx="687388" cy="19367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3" name="Text Box 21"/>
          <p:cNvSpPr txBox="1">
            <a:spLocks noChangeArrowheads="1"/>
          </p:cNvSpPr>
          <p:nvPr/>
        </p:nvSpPr>
        <p:spPr bwMode="auto">
          <a:xfrm>
            <a:off x="107950" y="1484313"/>
            <a:ext cx="2730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GB" altLang="en-US" sz="1400" b="0" i="1" smtClean="0">
                <a:solidFill>
                  <a:srgbClr val="000000"/>
                </a:solidFill>
              </a:rPr>
              <a:t>“The ambulance arrived quickly”</a:t>
            </a:r>
          </a:p>
          <a:p>
            <a:pPr algn="r" eaLnBrk="1" hangingPunct="1">
              <a:spcBef>
                <a:spcPct val="0"/>
              </a:spcBef>
              <a:buFontTx/>
              <a:buNone/>
            </a:pPr>
            <a:r>
              <a:rPr lang="en-GB" altLang="en-US" sz="1400" b="0" i="1" smtClean="0">
                <a:solidFill>
                  <a:srgbClr val="000000"/>
                </a:solidFill>
              </a:rPr>
              <a:t>Daughter</a:t>
            </a:r>
          </a:p>
        </p:txBody>
      </p:sp>
      <p:sp>
        <p:nvSpPr>
          <p:cNvPr id="9234" name="Text Box 22"/>
          <p:cNvSpPr txBox="1">
            <a:spLocks noChangeArrowheads="1"/>
          </p:cNvSpPr>
          <p:nvPr/>
        </p:nvSpPr>
        <p:spPr bwMode="auto">
          <a:xfrm>
            <a:off x="5940425" y="2924175"/>
            <a:ext cx="3198813"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GB" altLang="en-US" sz="1400" b="0" i="1" smtClean="0">
                <a:solidFill>
                  <a:srgbClr val="000000"/>
                </a:solidFill>
              </a:rPr>
              <a:t>“We really liked the step down home</a:t>
            </a:r>
          </a:p>
          <a:p>
            <a:pPr algn="r" eaLnBrk="1" hangingPunct="1">
              <a:spcBef>
                <a:spcPct val="0"/>
              </a:spcBef>
              <a:buFontTx/>
              <a:buNone/>
            </a:pPr>
            <a:r>
              <a:rPr lang="en-GB" altLang="en-US" sz="1400" b="0" i="1" smtClean="0">
                <a:solidFill>
                  <a:srgbClr val="000000"/>
                </a:solidFill>
              </a:rPr>
              <a:t>but it was awful arriving there at 22.00</a:t>
            </a:r>
          </a:p>
          <a:p>
            <a:pPr algn="r" eaLnBrk="1" hangingPunct="1">
              <a:spcBef>
                <a:spcPct val="0"/>
              </a:spcBef>
              <a:buFontTx/>
              <a:buNone/>
            </a:pPr>
            <a:r>
              <a:rPr lang="en-GB" altLang="en-US" sz="1400" b="0" i="1" smtClean="0">
                <a:solidFill>
                  <a:srgbClr val="000000"/>
                </a:solidFill>
              </a:rPr>
              <a:t>after waiting all day for the hospital to </a:t>
            </a:r>
          </a:p>
          <a:p>
            <a:pPr algn="r" eaLnBrk="1" hangingPunct="1">
              <a:spcBef>
                <a:spcPct val="0"/>
              </a:spcBef>
              <a:buFontTx/>
              <a:buNone/>
            </a:pPr>
            <a:r>
              <a:rPr lang="en-GB" altLang="en-US" sz="1400" b="0" i="1" smtClean="0">
                <a:solidFill>
                  <a:srgbClr val="000000"/>
                </a:solidFill>
              </a:rPr>
              <a:t>discharge her”</a:t>
            </a:r>
          </a:p>
          <a:p>
            <a:pPr algn="r" eaLnBrk="1" hangingPunct="1">
              <a:spcBef>
                <a:spcPct val="0"/>
              </a:spcBef>
              <a:buFontTx/>
              <a:buNone/>
            </a:pPr>
            <a:r>
              <a:rPr lang="en-GB" altLang="en-US" sz="1400" b="0" i="1" smtClean="0">
                <a:solidFill>
                  <a:srgbClr val="000000"/>
                </a:solidFill>
              </a:rPr>
              <a:t>Daughter</a:t>
            </a:r>
          </a:p>
        </p:txBody>
      </p:sp>
      <p:sp>
        <p:nvSpPr>
          <p:cNvPr id="9235" name="Text Box 23"/>
          <p:cNvSpPr txBox="1">
            <a:spLocks noChangeArrowheads="1"/>
          </p:cNvSpPr>
          <p:nvPr/>
        </p:nvSpPr>
        <p:spPr bwMode="auto">
          <a:xfrm>
            <a:off x="-44450" y="5064125"/>
            <a:ext cx="342741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1400" b="0" i="1" smtClean="0">
                <a:solidFill>
                  <a:srgbClr val="000000"/>
                </a:solidFill>
              </a:rPr>
              <a:t>“We used to find residents coming</a:t>
            </a:r>
          </a:p>
          <a:p>
            <a:pPr algn="l" eaLnBrk="1" hangingPunct="1">
              <a:spcBef>
                <a:spcPct val="0"/>
              </a:spcBef>
              <a:buFontTx/>
              <a:buNone/>
            </a:pPr>
            <a:r>
              <a:rPr lang="en-GB" altLang="en-US" sz="1400" b="0" i="1" smtClean="0">
                <a:solidFill>
                  <a:srgbClr val="000000"/>
                </a:solidFill>
              </a:rPr>
              <a:t>back to us late at night so it was great to </a:t>
            </a:r>
          </a:p>
          <a:p>
            <a:pPr algn="l" eaLnBrk="1" hangingPunct="1">
              <a:spcBef>
                <a:spcPct val="0"/>
              </a:spcBef>
              <a:buFontTx/>
              <a:buNone/>
            </a:pPr>
            <a:r>
              <a:rPr lang="en-GB" altLang="en-US" sz="1400" b="0" i="1" smtClean="0">
                <a:solidFill>
                  <a:srgbClr val="000000"/>
                </a:solidFill>
              </a:rPr>
              <a:t>see the new arrangements working”</a:t>
            </a:r>
          </a:p>
          <a:p>
            <a:pPr algn="l" eaLnBrk="1" hangingPunct="1">
              <a:spcBef>
                <a:spcPct val="0"/>
              </a:spcBef>
              <a:buFontTx/>
              <a:buNone/>
            </a:pPr>
            <a:r>
              <a:rPr lang="en-GB" altLang="en-US" sz="1400" b="0" i="1" smtClean="0">
                <a:solidFill>
                  <a:srgbClr val="000000"/>
                </a:solidFill>
              </a:rPr>
              <a:t>                           Care home comment</a:t>
            </a:r>
          </a:p>
        </p:txBody>
      </p:sp>
      <p:pic>
        <p:nvPicPr>
          <p:cNvPr id="9236"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l="3642" t="18346" r="4233" b="23071"/>
          <a:stretch>
            <a:fillRect/>
          </a:stretch>
        </p:blipFill>
        <p:spPr bwMode="auto">
          <a:xfrm>
            <a:off x="7524750" y="6021388"/>
            <a:ext cx="1403350"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237" name="Picture 25" descr="Care-Opinion-Logo-1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5876925"/>
            <a:ext cx="7921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230688" y="620713"/>
            <a:ext cx="53975" cy="5600700"/>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9239" name="TextBox 14"/>
          <p:cNvSpPr txBox="1">
            <a:spLocks noChangeArrowheads="1"/>
          </p:cNvSpPr>
          <p:nvPr/>
        </p:nvSpPr>
        <p:spPr bwMode="auto">
          <a:xfrm>
            <a:off x="873125" y="115888"/>
            <a:ext cx="71659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2000" b="0" smtClean="0">
                <a:solidFill>
                  <a:srgbClr val="000000"/>
                </a:solidFill>
              </a:rPr>
              <a:t>How stories improve integration across health and social care</a:t>
            </a:r>
          </a:p>
        </p:txBody>
      </p:sp>
      <p:sp>
        <p:nvSpPr>
          <p:cNvPr id="9240" name="TextBox 16"/>
          <p:cNvSpPr txBox="1">
            <a:spLocks noChangeArrowheads="1"/>
          </p:cNvSpPr>
          <p:nvPr/>
        </p:nvSpPr>
        <p:spPr bwMode="auto">
          <a:xfrm>
            <a:off x="6372225" y="4633913"/>
            <a:ext cx="264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2800" b="0" i="1" u="sng" smtClean="0">
                <a:solidFill>
                  <a:srgbClr val="0066FF"/>
                </a:solidFill>
              </a:rPr>
              <a:t>Health services</a:t>
            </a:r>
          </a:p>
        </p:txBody>
      </p:sp>
      <p:sp>
        <p:nvSpPr>
          <p:cNvPr id="9241" name="TextBox 37"/>
          <p:cNvSpPr txBox="1">
            <a:spLocks noChangeArrowheads="1"/>
          </p:cNvSpPr>
          <p:nvPr/>
        </p:nvSpPr>
        <p:spPr bwMode="auto">
          <a:xfrm>
            <a:off x="234950" y="4578350"/>
            <a:ext cx="1963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r>
              <a:rPr lang="en-GB" altLang="en-US" sz="2800" b="0" i="1" u="sng" smtClean="0">
                <a:solidFill>
                  <a:srgbClr val="FF0000"/>
                </a:solidFill>
              </a:rPr>
              <a:t>Social care</a:t>
            </a:r>
          </a:p>
        </p:txBody>
      </p:sp>
    </p:spTree>
    <p:extLst>
      <p:ext uri="{BB962C8B-B14F-4D97-AF65-F5344CB8AC3E}">
        <p14:creationId xmlns:p14="http://schemas.microsoft.com/office/powerpoint/2010/main" val="375226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0"/>
            <a:ext cx="9144000" cy="6525344"/>
          </a:xfrm>
          <a:prstGeom prst="rect">
            <a:avLst/>
          </a:prstGeom>
        </p:spPr>
      </p:pic>
    </p:spTree>
    <p:extLst>
      <p:ext uri="{BB962C8B-B14F-4D97-AF65-F5344CB8AC3E}">
        <p14:creationId xmlns:p14="http://schemas.microsoft.com/office/powerpoint/2010/main" val="74026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the user at the centre</a:t>
            </a:r>
            <a:endParaRPr lang="en-GB" dirty="0"/>
          </a:p>
        </p:txBody>
      </p:sp>
      <p:graphicFrame>
        <p:nvGraphicFramePr>
          <p:cNvPr id="3" name="Diagram 2"/>
          <p:cNvGraphicFramePr/>
          <p:nvPr>
            <p:extLst>
              <p:ext uri="{D42A27DB-BD31-4B8C-83A1-F6EECF244321}">
                <p14:modId xmlns:p14="http://schemas.microsoft.com/office/powerpoint/2010/main" val="2351465069"/>
              </p:ext>
            </p:extLst>
          </p:nvPr>
        </p:nvGraphicFramePr>
        <p:xfrm>
          <a:off x="539552" y="1340768"/>
          <a:ext cx="7440488"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293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PO-for-the-board</Template>
  <TotalTime>4785</TotalTime>
  <Words>424</Words>
  <Application>Microsoft Office PowerPoint</Application>
  <PresentationFormat>On-screen Show (4:3)</PresentationFormat>
  <Paragraphs>91</Paragraphs>
  <Slides>12</Slides>
  <Notes>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PO-for-the-board</vt:lpstr>
      <vt:lpstr>Default Design</vt:lpstr>
      <vt:lpstr>1_Default Design</vt:lpstr>
      <vt:lpstr>2_Default Design</vt:lpstr>
      <vt:lpstr>The “integration agenda” and public online feedback</vt:lpstr>
      <vt:lpstr>Integration Transformation Fund AKA Better Care Fund: is it just another brick in the wall? </vt:lpstr>
      <vt:lpstr>Care Act-Integration</vt:lpstr>
      <vt:lpstr>PowerPoint Presentation</vt:lpstr>
      <vt:lpstr>PowerPoint Presentation</vt:lpstr>
      <vt:lpstr>PowerPoint Presentation</vt:lpstr>
      <vt:lpstr>PowerPoint Presentation</vt:lpstr>
      <vt:lpstr>PowerPoint Presentation</vt:lpstr>
      <vt:lpstr>Keeping the user at the centre</vt:lpstr>
      <vt:lpstr>One journey: one story</vt:lpstr>
      <vt:lpstr>Achieving Integrated Care!</vt:lpstr>
      <vt:lpstr>Key Challenges.</vt:lpstr>
    </vt:vector>
  </TitlesOfParts>
  <Company>healthmatters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Tim Hunt</cp:lastModifiedBy>
  <cp:revision>377</cp:revision>
  <dcterms:created xsi:type="dcterms:W3CDTF">2009-01-20T20:54:59Z</dcterms:created>
  <dcterms:modified xsi:type="dcterms:W3CDTF">2015-07-06T13:51:15Z</dcterms:modified>
</cp:coreProperties>
</file>