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71" r:id="rId2"/>
    <p:sldId id="447" r:id="rId3"/>
    <p:sldId id="448" r:id="rId4"/>
    <p:sldId id="450" r:id="rId5"/>
    <p:sldId id="451" r:id="rId6"/>
    <p:sldId id="463" r:id="rId7"/>
    <p:sldId id="464" r:id="rId8"/>
    <p:sldId id="446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49" r:id="rId20"/>
  </p:sldIdLst>
  <p:sldSz cx="9144000" cy="6858000" type="screen4x3"/>
  <p:notesSz cx="6873875" cy="97139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accent2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327FE03-37D3-424C-A404-F808E3152028}">
          <p14:sldIdLst>
            <p14:sldId id="371"/>
            <p14:sldId id="447"/>
            <p14:sldId id="448"/>
            <p14:sldId id="450"/>
            <p14:sldId id="451"/>
            <p14:sldId id="463"/>
            <p14:sldId id="464"/>
            <p14:sldId id="446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FF"/>
    <a:srgbClr val="993300"/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73" autoAdjust="0"/>
    <p:restoredTop sz="86375" autoAdjust="0"/>
  </p:normalViewPr>
  <p:slideViewPr>
    <p:cSldViewPr>
      <p:cViewPr varScale="1">
        <p:scale>
          <a:sx n="148" d="100"/>
          <a:sy n="148" d="100"/>
        </p:scale>
        <p:origin x="20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226550"/>
            <a:ext cx="29781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87" tIns="47393" rIns="94787" bIns="47393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D042745-D588-4AE5-91CA-DA0BD4760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439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28219-9280-4BA8-9FBF-3594CFC9506F}" type="datetimeFigureOut">
              <a:rPr lang="en-GB" smtClean="0"/>
              <a:t>06/07/2015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1214438"/>
            <a:ext cx="4371975" cy="3278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675188"/>
            <a:ext cx="5499100" cy="382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2655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138" y="9226550"/>
            <a:ext cx="29781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C124-32D0-42C6-AC8B-6DB86C9F92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68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6FDF66-0277-4ADE-A4A5-F681C5F001F0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05286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2646A-D193-4D14-87B7-F3A5C6DB09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03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869DF-A239-4B00-BA51-F8CB9E944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30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75439-2A74-40C5-9F03-A89C46AA53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4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C5AAD-9320-44E4-BEC3-247AD2E7E3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4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42AFA-2FB7-4630-8C60-F153079555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0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1AAE-7348-4F84-8B41-A2CB1367F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09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B4D6D-1202-4E62-BD0F-0406396618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47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E70F-BDF1-4B42-9011-67CD47202C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3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A33A9-0538-46A8-926E-06CFE64F31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1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BBDA2-EFB5-4246-9D3D-BADBCFA5F0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6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4EE8-65A5-4D95-B463-6D7FBE43E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9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220B667-6479-4648-8ECD-68D89E937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66"/>
          </a:solidFill>
          <a:latin typeface="Veto Com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/>
          <a:lstStyle/>
          <a:p>
            <a:r>
              <a:rPr lang="en-GB" sz="4800" b="1" noProof="0" dirty="0" smtClean="0"/>
              <a:t>Online feedback and organisational culture</a:t>
            </a:r>
            <a:endParaRPr lang="en-GB" altLang="en-US" noProof="0" dirty="0" smtClean="0">
              <a:solidFill>
                <a:srgbClr val="7030A0"/>
              </a:solidFill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755650" y="4797152"/>
            <a:ext cx="7016750" cy="1368152"/>
          </a:xfrm>
        </p:spPr>
        <p:txBody>
          <a:bodyPr/>
          <a:lstStyle/>
          <a:p>
            <a:pPr algn="l"/>
            <a:r>
              <a:rPr lang="en-GB" altLang="en-US" sz="2400" noProof="0" dirty="0" smtClean="0"/>
              <a:t>James Munro</a:t>
            </a:r>
          </a:p>
          <a:p>
            <a:pPr algn="l"/>
            <a:r>
              <a:rPr lang="en-GB" altLang="en-US" sz="2400" noProof="0" dirty="0" smtClean="0"/>
              <a:t>Patient Opinion</a:t>
            </a:r>
          </a:p>
          <a:p>
            <a:pPr algn="l"/>
            <a:r>
              <a:rPr lang="en-GB" altLang="en-US" sz="2000" noProof="0" dirty="0" smtClean="0">
                <a:solidFill>
                  <a:srgbClr val="6600FF"/>
                </a:solidFill>
              </a:rPr>
              <a:t>james.munro@patientopinion.org.uk</a:t>
            </a:r>
          </a:p>
        </p:txBody>
      </p:sp>
    </p:spTree>
    <p:extLst>
      <p:ext uri="{BB962C8B-B14F-4D97-AF65-F5344CB8AC3E}">
        <p14:creationId xmlns:p14="http://schemas.microsoft.com/office/powerpoint/2010/main" val="11381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1: Resistance or defensiveness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Organisational </a:t>
            </a:r>
            <a:r>
              <a:rPr lang="en-GB" noProof="0" dirty="0"/>
              <a:t>culture is resistant or defensive in response to online patient </a:t>
            </a:r>
            <a:r>
              <a:rPr lang="en-GB" noProof="0" dirty="0" smtClean="0"/>
              <a:t>feedback</a:t>
            </a:r>
          </a:p>
          <a:p>
            <a:r>
              <a:rPr lang="en-GB" noProof="0" dirty="0" smtClean="0"/>
              <a:t>Fear </a:t>
            </a:r>
            <a:r>
              <a:rPr lang="en-GB" noProof="0" dirty="0"/>
              <a:t>or suspicion about online </a:t>
            </a:r>
            <a:r>
              <a:rPr lang="en-GB" noProof="0" dirty="0" smtClean="0"/>
              <a:t>feedback</a:t>
            </a:r>
          </a:p>
          <a:p>
            <a:r>
              <a:rPr lang="en-GB" noProof="0" dirty="0" smtClean="0"/>
              <a:t>Feedback </a:t>
            </a:r>
            <a:r>
              <a:rPr lang="en-GB" noProof="0" dirty="0"/>
              <a:t>is seen as, at worst, harmful or, at best, an irrelevant </a:t>
            </a:r>
            <a:r>
              <a:rPr lang="en-GB" noProof="0" dirty="0" smtClean="0"/>
              <a:t>nuisance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002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2: Controlling or </a:t>
            </a:r>
            <a:r>
              <a:rPr lang="en-GB" noProof="0" dirty="0" smtClean="0"/>
              <a:t>organisation-centric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The </a:t>
            </a:r>
            <a:r>
              <a:rPr lang="en-GB" noProof="0" dirty="0"/>
              <a:t>organisation recognises value in feedback in </a:t>
            </a:r>
            <a:r>
              <a:rPr lang="en-GB" noProof="0" dirty="0" smtClean="0"/>
              <a:t>general</a:t>
            </a:r>
          </a:p>
          <a:p>
            <a:r>
              <a:rPr lang="en-GB" noProof="0" dirty="0" smtClean="0"/>
              <a:t>It </a:t>
            </a:r>
            <a:r>
              <a:rPr lang="en-GB" noProof="0" dirty="0"/>
              <a:t>tolerates public feedback but strongly prefers feedback to be delivered </a:t>
            </a:r>
            <a:r>
              <a:rPr lang="en-GB" noProof="0" dirty="0" smtClean="0"/>
              <a:t>privately</a:t>
            </a:r>
          </a:p>
          <a:p>
            <a:r>
              <a:rPr lang="en-GB" noProof="0" dirty="0" smtClean="0"/>
              <a:t>Public </a:t>
            </a:r>
            <a:r>
              <a:rPr lang="en-GB" noProof="0" dirty="0"/>
              <a:t>feedback </a:t>
            </a:r>
            <a:r>
              <a:rPr lang="en-GB" noProof="0" dirty="0" smtClean="0"/>
              <a:t>is seen as threatening </a:t>
            </a:r>
            <a:r>
              <a:rPr lang="en-GB" noProof="0" dirty="0"/>
              <a:t>to </a:t>
            </a:r>
            <a:r>
              <a:rPr lang="en-GB" noProof="0" dirty="0" smtClean="0"/>
              <a:t>reputation</a:t>
            </a:r>
            <a:endParaRPr lang="en-GB" noProof="0" dirty="0"/>
          </a:p>
          <a:p>
            <a:r>
              <a:rPr lang="en-GB" noProof="0" dirty="0"/>
              <a:t>Feedback is </a:t>
            </a:r>
            <a:r>
              <a:rPr lang="en-GB" noProof="0" dirty="0" smtClean="0"/>
              <a:t>seen </a:t>
            </a:r>
            <a:r>
              <a:rPr lang="en-GB" noProof="0" dirty="0"/>
              <a:t>in an organisation-centric way, as helpful or unhelpful to the </a:t>
            </a:r>
            <a:r>
              <a:rPr lang="en-GB" noProof="0" dirty="0" smtClean="0"/>
              <a:t>organisation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7593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3: Acceptance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The </a:t>
            </a:r>
            <a:r>
              <a:rPr lang="en-GB" noProof="0" dirty="0"/>
              <a:t>organisation is accepting of public online </a:t>
            </a:r>
            <a:r>
              <a:rPr lang="en-GB" noProof="0" dirty="0" smtClean="0"/>
              <a:t>feedback</a:t>
            </a:r>
            <a:endParaRPr lang="en-GB" noProof="0" dirty="0"/>
          </a:p>
          <a:p>
            <a:r>
              <a:rPr lang="en-GB" noProof="0" dirty="0"/>
              <a:t>It may see value in </a:t>
            </a:r>
            <a:r>
              <a:rPr lang="en-GB" noProof="0" dirty="0" smtClean="0"/>
              <a:t>feedback</a:t>
            </a:r>
            <a:r>
              <a:rPr lang="en-GB" noProof="0" dirty="0"/>
              <a:t>, and in responding to it in </a:t>
            </a:r>
            <a:r>
              <a:rPr lang="en-GB" noProof="0" dirty="0" smtClean="0"/>
              <a:t>public</a:t>
            </a:r>
          </a:p>
          <a:p>
            <a:r>
              <a:rPr lang="en-GB" noProof="0" dirty="0" smtClean="0"/>
              <a:t>Public </a:t>
            </a:r>
            <a:r>
              <a:rPr lang="en-GB" noProof="0" dirty="0"/>
              <a:t>feedback is </a:t>
            </a:r>
            <a:r>
              <a:rPr lang="en-GB" noProof="0" dirty="0" smtClean="0"/>
              <a:t>seen </a:t>
            </a:r>
            <a:r>
              <a:rPr lang="en-GB" noProof="0" dirty="0"/>
              <a:t>as a threat </a:t>
            </a:r>
            <a:r>
              <a:rPr lang="en-GB" noProof="0" dirty="0" smtClean="0"/>
              <a:t>to </a:t>
            </a:r>
            <a:r>
              <a:rPr lang="en-GB" noProof="0" dirty="0"/>
              <a:t>be managed by responses which deflect </a:t>
            </a:r>
            <a:r>
              <a:rPr lang="en-GB" noProof="0" dirty="0" smtClean="0"/>
              <a:t>criticism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3906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4: </a:t>
            </a:r>
            <a:r>
              <a:rPr lang="en-GB" noProof="0" dirty="0" smtClean="0"/>
              <a:t>Engagement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The </a:t>
            </a:r>
            <a:r>
              <a:rPr lang="en-GB" noProof="0" dirty="0"/>
              <a:t>organisation goes beyond acceptance to a more active engagement with online </a:t>
            </a:r>
            <a:r>
              <a:rPr lang="en-GB" noProof="0" dirty="0" smtClean="0"/>
              <a:t>feedback</a:t>
            </a:r>
            <a:endParaRPr lang="en-GB" noProof="0" dirty="0"/>
          </a:p>
          <a:p>
            <a:r>
              <a:rPr lang="en-GB" noProof="0" dirty="0" smtClean="0"/>
              <a:t>Public </a:t>
            </a:r>
            <a:r>
              <a:rPr lang="en-GB" noProof="0" dirty="0"/>
              <a:t>online </a:t>
            </a:r>
            <a:r>
              <a:rPr lang="en-GB" noProof="0" dirty="0" smtClean="0"/>
              <a:t>channels are encouraged</a:t>
            </a:r>
          </a:p>
          <a:p>
            <a:r>
              <a:rPr lang="en-GB" noProof="0" dirty="0" smtClean="0"/>
              <a:t>Typically seen </a:t>
            </a:r>
            <a:r>
              <a:rPr lang="en-GB" noProof="0" dirty="0"/>
              <a:t>as a </a:t>
            </a:r>
            <a:r>
              <a:rPr lang="en-GB" noProof="0" dirty="0" smtClean="0"/>
              <a:t>undertaken </a:t>
            </a:r>
            <a:r>
              <a:rPr lang="en-GB" noProof="0" dirty="0"/>
              <a:t>by just a few people in the </a:t>
            </a:r>
            <a:r>
              <a:rPr lang="en-GB" noProof="0" dirty="0" smtClean="0"/>
              <a:t>organisation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23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5: Initial commitment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A </a:t>
            </a:r>
            <a:r>
              <a:rPr lang="en-GB" noProof="0" dirty="0"/>
              <a:t>clear commitment to deeper engagement with </a:t>
            </a:r>
            <a:r>
              <a:rPr lang="en-GB" noProof="0" dirty="0" smtClean="0"/>
              <a:t>online feedback</a:t>
            </a:r>
            <a:endParaRPr lang="en-GB" noProof="0" dirty="0"/>
          </a:p>
          <a:p>
            <a:r>
              <a:rPr lang="en-GB" noProof="0" dirty="0" smtClean="0"/>
              <a:t>Online </a:t>
            </a:r>
            <a:r>
              <a:rPr lang="en-GB" noProof="0" dirty="0"/>
              <a:t>patient feedback </a:t>
            </a:r>
            <a:r>
              <a:rPr lang="en-GB" noProof="0" dirty="0" smtClean="0"/>
              <a:t>seen as </a:t>
            </a:r>
            <a:r>
              <a:rPr lang="en-GB" noProof="0" dirty="0"/>
              <a:t>a positive force for quality </a:t>
            </a:r>
            <a:r>
              <a:rPr lang="en-GB" noProof="0" dirty="0" smtClean="0"/>
              <a:t>improvement</a:t>
            </a:r>
          </a:p>
          <a:p>
            <a:r>
              <a:rPr lang="en-GB" noProof="0" dirty="0"/>
              <a:t>Responses </a:t>
            </a:r>
            <a:r>
              <a:rPr lang="en-GB" noProof="0" dirty="0" smtClean="0"/>
              <a:t>about a service are specific and constructive</a:t>
            </a:r>
          </a:p>
          <a:p>
            <a:r>
              <a:rPr lang="en-GB" noProof="0" dirty="0" smtClean="0"/>
              <a:t>But </a:t>
            </a:r>
            <a:r>
              <a:rPr lang="en-GB" noProof="0" dirty="0"/>
              <a:t>usually do not come directly from staff in that </a:t>
            </a:r>
            <a:r>
              <a:rPr lang="en-GB" noProof="0" dirty="0" smtClean="0"/>
              <a:t>service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7806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6: Widening staff involvement as recipients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Sharing </a:t>
            </a:r>
            <a:r>
              <a:rPr lang="en-GB" noProof="0" dirty="0"/>
              <a:t>online public feedback more widely </a:t>
            </a:r>
            <a:r>
              <a:rPr lang="en-GB" noProof="0" dirty="0" smtClean="0"/>
              <a:t>in the organisation is valued</a:t>
            </a:r>
            <a:endParaRPr lang="en-GB" noProof="0" dirty="0"/>
          </a:p>
          <a:p>
            <a:r>
              <a:rPr lang="en-GB" noProof="0" dirty="0" smtClean="0"/>
              <a:t>More staff </a:t>
            </a:r>
            <a:r>
              <a:rPr lang="en-GB" noProof="0" dirty="0"/>
              <a:t>become </a:t>
            </a:r>
            <a:r>
              <a:rPr lang="en-GB" noProof="0" dirty="0" smtClean="0"/>
              <a:t>involved</a:t>
            </a:r>
          </a:p>
          <a:p>
            <a:pPr marL="857250" lvl="2" indent="0">
              <a:buNone/>
            </a:pPr>
            <a:r>
              <a:rPr lang="en-GB" noProof="0" dirty="0" smtClean="0"/>
              <a:t>Mainly </a:t>
            </a:r>
            <a:r>
              <a:rPr lang="en-GB" noProof="0" dirty="0"/>
              <a:t>as recipients of feedback </a:t>
            </a:r>
            <a:endParaRPr lang="en-GB" noProof="0" dirty="0" smtClean="0"/>
          </a:p>
          <a:p>
            <a:pPr marL="857250" lvl="2" indent="0">
              <a:buNone/>
            </a:pPr>
            <a:r>
              <a:rPr lang="en-GB" noProof="0" dirty="0" smtClean="0"/>
              <a:t>Not as active </a:t>
            </a:r>
            <a:r>
              <a:rPr lang="en-GB" noProof="0" dirty="0"/>
              <a:t>participants in an online exchange</a:t>
            </a:r>
          </a:p>
        </p:txBody>
      </p:sp>
    </p:spTree>
    <p:extLst>
      <p:ext uri="{BB962C8B-B14F-4D97-AF65-F5344CB8AC3E}">
        <p14:creationId xmlns:p14="http://schemas.microsoft.com/office/powerpoint/2010/main" val="53565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7: Widening staff involvement as active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Widespread </a:t>
            </a:r>
            <a:r>
              <a:rPr lang="en-GB" noProof="0" dirty="0"/>
              <a:t>involvement </a:t>
            </a:r>
            <a:r>
              <a:rPr lang="en-GB" noProof="0" dirty="0" smtClean="0"/>
              <a:t>of </a:t>
            </a:r>
            <a:r>
              <a:rPr lang="en-GB" noProof="0" dirty="0"/>
              <a:t>staff in </a:t>
            </a:r>
            <a:r>
              <a:rPr lang="en-GB" noProof="0" dirty="0" smtClean="0"/>
              <a:t>using </a:t>
            </a:r>
            <a:r>
              <a:rPr lang="en-GB" noProof="0" dirty="0"/>
              <a:t>and responding to public online </a:t>
            </a:r>
            <a:r>
              <a:rPr lang="en-GB" noProof="0" dirty="0" smtClean="0"/>
              <a:t>feedback</a:t>
            </a:r>
            <a:r>
              <a:rPr lang="en-GB" baseline="0" noProof="0" dirty="0" smtClean="0"/>
              <a:t> is encouraged</a:t>
            </a:r>
            <a:endParaRPr lang="en-GB" noProof="0" dirty="0"/>
          </a:p>
          <a:p>
            <a:r>
              <a:rPr lang="en-GB" noProof="0" dirty="0"/>
              <a:t>Staff at many levels </a:t>
            </a:r>
            <a:r>
              <a:rPr lang="en-GB" noProof="0" dirty="0" smtClean="0"/>
              <a:t>listen</a:t>
            </a:r>
            <a:r>
              <a:rPr lang="en-GB" noProof="0" dirty="0"/>
              <a:t>, improve </a:t>
            </a:r>
            <a:r>
              <a:rPr lang="en-GB" noProof="0" dirty="0" smtClean="0"/>
              <a:t>services</a:t>
            </a:r>
            <a:r>
              <a:rPr lang="en-GB" noProof="0" dirty="0"/>
              <a:t>, and post </a:t>
            </a:r>
            <a:r>
              <a:rPr lang="en-GB" noProof="0" dirty="0" smtClean="0"/>
              <a:t>responses</a:t>
            </a:r>
            <a:endParaRPr lang="en-GB" noProof="0" dirty="0"/>
          </a:p>
          <a:p>
            <a:r>
              <a:rPr lang="en-GB" noProof="0" dirty="0" smtClean="0"/>
              <a:t>Strong </a:t>
            </a:r>
            <a:r>
              <a:rPr lang="en-GB" noProof="0" dirty="0"/>
              <a:t>support for online feedback </a:t>
            </a:r>
            <a:r>
              <a:rPr lang="en-GB" noProof="0" dirty="0" smtClean="0"/>
              <a:t>by </a:t>
            </a:r>
            <a:r>
              <a:rPr lang="en-GB" noProof="0" dirty="0"/>
              <a:t>the organisation’s leaders</a:t>
            </a:r>
          </a:p>
        </p:txBody>
      </p:sp>
    </p:spTree>
    <p:extLst>
      <p:ext uri="{BB962C8B-B14F-4D97-AF65-F5344CB8AC3E}">
        <p14:creationId xmlns:p14="http://schemas.microsoft.com/office/powerpoint/2010/main" val="129105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8: Everyday Patient Opinion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Use </a:t>
            </a:r>
            <a:r>
              <a:rPr lang="en-GB" noProof="0" dirty="0"/>
              <a:t>of and learning from public online feedback </a:t>
            </a:r>
            <a:r>
              <a:rPr lang="en-GB" noProof="0" dirty="0" smtClean="0"/>
              <a:t>occurs at every </a:t>
            </a:r>
            <a:r>
              <a:rPr lang="en-GB" noProof="0" dirty="0"/>
              <a:t>level of the </a:t>
            </a:r>
            <a:r>
              <a:rPr lang="en-GB" noProof="0" dirty="0" smtClean="0"/>
              <a:t>organisation</a:t>
            </a:r>
            <a:endParaRPr lang="en-GB" noProof="0" dirty="0"/>
          </a:p>
          <a:p>
            <a:r>
              <a:rPr lang="en-GB" noProof="0" dirty="0"/>
              <a:t>Staff and users </a:t>
            </a:r>
            <a:r>
              <a:rPr lang="en-GB" noProof="0" dirty="0" smtClean="0"/>
              <a:t>are </a:t>
            </a:r>
            <a:r>
              <a:rPr lang="en-GB" noProof="0" dirty="0"/>
              <a:t>expected to provide, seek, use and respond to </a:t>
            </a:r>
            <a:r>
              <a:rPr lang="en-GB" noProof="0" dirty="0" smtClean="0"/>
              <a:t>feedback</a:t>
            </a:r>
            <a:endParaRPr lang="en-GB" b="1" noProof="0" dirty="0"/>
          </a:p>
          <a:p>
            <a:r>
              <a:rPr lang="en-GB" noProof="0" dirty="0" smtClean="0"/>
              <a:t>Training </a:t>
            </a:r>
            <a:r>
              <a:rPr lang="en-GB" noProof="0" dirty="0"/>
              <a:t>in the use of </a:t>
            </a:r>
            <a:r>
              <a:rPr lang="en-GB" noProof="0" dirty="0" smtClean="0"/>
              <a:t>online feedback </a:t>
            </a:r>
            <a:r>
              <a:rPr lang="en-GB" noProof="0" dirty="0"/>
              <a:t>is a standard </a:t>
            </a:r>
            <a:r>
              <a:rPr lang="en-GB" noProof="0" dirty="0" smtClean="0"/>
              <a:t>in staff development</a:t>
            </a:r>
            <a:endParaRPr lang="en-GB" noProof="0" dirty="0"/>
          </a:p>
          <a:p>
            <a:r>
              <a:rPr lang="en-GB" noProof="0" dirty="0" smtClean="0"/>
              <a:t>Departments </a:t>
            </a:r>
            <a:r>
              <a:rPr lang="en-GB" noProof="0" dirty="0"/>
              <a:t>regularly review and audit their performance and learning using online </a:t>
            </a:r>
            <a:r>
              <a:rPr lang="en-GB" noProof="0" dirty="0" smtClean="0"/>
              <a:t>feedback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9326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9: Culture transformed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The </a:t>
            </a:r>
            <a:r>
              <a:rPr lang="en-GB" noProof="0" dirty="0"/>
              <a:t>culture of the organisation has been transformed by the prevalence of real-time user </a:t>
            </a:r>
            <a:r>
              <a:rPr lang="en-GB" noProof="0" dirty="0" smtClean="0"/>
              <a:t>feedback</a:t>
            </a:r>
          </a:p>
          <a:p>
            <a:r>
              <a:rPr lang="en-GB" noProof="0" dirty="0" smtClean="0"/>
              <a:t>Learning </a:t>
            </a:r>
            <a:r>
              <a:rPr lang="en-GB" noProof="0" dirty="0"/>
              <a:t>from feedback has become core to professional practice.</a:t>
            </a:r>
          </a:p>
          <a:p>
            <a:r>
              <a:rPr lang="en-GB" noProof="0" dirty="0" smtClean="0"/>
              <a:t>Users have </a:t>
            </a:r>
            <a:r>
              <a:rPr lang="en-GB" noProof="0" dirty="0"/>
              <a:t>no fear of giving honest feedback, whether online or </a:t>
            </a:r>
            <a:r>
              <a:rPr lang="en-GB" noProof="0" dirty="0" smtClean="0"/>
              <a:t>face-to-face</a:t>
            </a:r>
            <a:endParaRPr lang="en-GB" noProof="0" dirty="0"/>
          </a:p>
          <a:p>
            <a:r>
              <a:rPr lang="en-GB" noProof="0" dirty="0" smtClean="0"/>
              <a:t>Online public feedback is seen </a:t>
            </a:r>
            <a:r>
              <a:rPr lang="en-GB" noProof="0" dirty="0"/>
              <a:t>as an effective way to access the huge resource of patient and carer </a:t>
            </a:r>
            <a:r>
              <a:rPr lang="en-GB" noProof="0" dirty="0" smtClean="0"/>
              <a:t>insight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5078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6512" y="0"/>
            <a:ext cx="928903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-108520" y="-99392"/>
            <a:ext cx="3744416" cy="7056784"/>
          </a:xfrm>
          <a:prstGeom prst="rect">
            <a:avLst/>
          </a:prstGeom>
          <a:solidFill>
            <a:schemeClr val="bg1">
              <a:alpha val="85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0" tIns="0" rIns="360000" bIns="0" numCol="1" rtlCol="0" anchor="ctr" anchorCtr="1" compatLnSpc="1">
            <a:prstTxWarp prst="textNoShape">
              <a:avLst/>
            </a:prstTxWarp>
          </a:bodyPr>
          <a:lstStyle/>
          <a:p>
            <a:pPr algn="l">
              <a:spcAft>
                <a:spcPts val="1200"/>
              </a:spcAft>
            </a:pPr>
            <a:r>
              <a:rPr lang="en-GB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n-GB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That’s </a:t>
            </a:r>
            <a:r>
              <a:rPr lang="en-GB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</a:t>
            </a:r>
            <a:r>
              <a:rPr lang="en-GB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it’s </a:t>
            </a:r>
            <a:r>
              <a:rPr lang="en-GB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there </a:t>
            </a:r>
            <a:r>
              <a:rPr lang="en-GB" sz="2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for. It’s </a:t>
            </a:r>
            <a:r>
              <a:rPr lang="en-GB" sz="28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way of sharing really good examples of how everybody works together to make things happen.”</a:t>
            </a:r>
          </a:p>
          <a:p>
            <a:pPr algn="l">
              <a:spcAft>
                <a:spcPts val="1200"/>
              </a:spcAft>
            </a:pPr>
            <a:r>
              <a:rPr lang="en-GB" sz="2400" dirty="0">
                <a:solidFill>
                  <a:srgbClr val="FF0066"/>
                </a:solidFill>
              </a:rPr>
              <a:t>Tina </a:t>
            </a:r>
            <a:r>
              <a:rPr lang="en-GB" sz="2400" dirty="0" smtClean="0">
                <a:solidFill>
                  <a:srgbClr val="FF0066"/>
                </a:solidFill>
              </a:rPr>
              <a:t>Hancock</a:t>
            </a:r>
            <a:br>
              <a:rPr lang="en-GB" sz="2400" dirty="0" smtClean="0">
                <a:solidFill>
                  <a:srgbClr val="FF0066"/>
                </a:solidFill>
              </a:rPr>
            </a:br>
            <a:r>
              <a:rPr lang="en-GB" sz="2400" dirty="0" smtClean="0">
                <a:solidFill>
                  <a:srgbClr val="FF0066"/>
                </a:solidFill>
              </a:rPr>
              <a:t>district manager </a:t>
            </a:r>
            <a:r>
              <a:rPr lang="en-GB" sz="2400" dirty="0">
                <a:solidFill>
                  <a:srgbClr val="FF0066"/>
                </a:solidFill>
              </a:rPr>
              <a:t>Sure Start children’s centres</a:t>
            </a:r>
          </a:p>
        </p:txBody>
      </p:sp>
    </p:spTree>
    <p:extLst>
      <p:ext uri="{BB962C8B-B14F-4D97-AF65-F5344CB8AC3E}">
        <p14:creationId xmlns:p14="http://schemas.microsoft.com/office/powerpoint/2010/main" val="180149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noProof="0" dirty="0" smtClean="0"/>
              <a:t>Berwick on culture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3600" noProof="0" dirty="0" smtClean="0"/>
              <a:t>“Achieving a vastly safer NHS will depend far more on major cultural change than on a new regulatory regime.”</a:t>
            </a:r>
          </a:p>
        </p:txBody>
      </p:sp>
    </p:spTree>
    <p:extLst>
      <p:ext uri="{BB962C8B-B14F-4D97-AF65-F5344CB8AC3E}">
        <p14:creationId xmlns:p14="http://schemas.microsoft.com/office/powerpoint/2010/main" val="4017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http://cdn.dareconf.com/static/images/speakers/Dave_keynote_diagram.d9bda9dc701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268413"/>
            <a:ext cx="687387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692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Which providers are using PO?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Almost </a:t>
            </a:r>
            <a:r>
              <a:rPr lang="en-GB" b="1" noProof="0" dirty="0" smtClean="0">
                <a:solidFill>
                  <a:srgbClr val="FF0066"/>
                </a:solidFill>
              </a:rPr>
              <a:t>90% of NHS trusts </a:t>
            </a:r>
            <a:r>
              <a:rPr lang="en-GB" noProof="0" dirty="0" smtClean="0"/>
              <a:t>in England &amp; Wales</a:t>
            </a:r>
          </a:p>
          <a:p>
            <a:pPr lvl="1"/>
            <a:r>
              <a:rPr lang="en-GB" noProof="0" dirty="0" smtClean="0"/>
              <a:t>Acute</a:t>
            </a:r>
          </a:p>
          <a:p>
            <a:pPr lvl="1"/>
            <a:r>
              <a:rPr lang="en-GB" noProof="0" dirty="0" smtClean="0"/>
              <a:t>Mental health</a:t>
            </a:r>
          </a:p>
          <a:p>
            <a:pPr lvl="1"/>
            <a:r>
              <a:rPr lang="en-GB" noProof="0" dirty="0" smtClean="0"/>
              <a:t>Community</a:t>
            </a:r>
          </a:p>
          <a:p>
            <a:pPr lvl="1"/>
            <a:r>
              <a:rPr lang="en-GB" noProof="0" dirty="0" smtClean="0"/>
              <a:t>Ambulance</a:t>
            </a:r>
          </a:p>
          <a:p>
            <a:r>
              <a:rPr lang="en-GB" noProof="0" dirty="0" smtClean="0"/>
              <a:t>All Scottish health boards</a:t>
            </a:r>
          </a:p>
          <a:p>
            <a:r>
              <a:rPr lang="en-GB" noProof="0" dirty="0" smtClean="0"/>
              <a:t>42 independent sector providers</a:t>
            </a:r>
          </a:p>
        </p:txBody>
      </p:sp>
    </p:spTree>
    <p:extLst>
      <p:ext uri="{BB962C8B-B14F-4D97-AF65-F5344CB8AC3E}">
        <p14:creationId xmlns:p14="http://schemas.microsoft.com/office/powerpoint/2010/main" val="197248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Who else?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 smtClean="0"/>
              <a:t>59</a:t>
            </a:r>
            <a:r>
              <a:rPr lang="en-GB" noProof="0" dirty="0" smtClean="0"/>
              <a:t> </a:t>
            </a:r>
            <a:r>
              <a:rPr lang="en-GB" noProof="0" dirty="0"/>
              <a:t>CCGs</a:t>
            </a:r>
          </a:p>
          <a:p>
            <a:r>
              <a:rPr lang="en-GB" b="1" noProof="0" dirty="0" smtClean="0"/>
              <a:t>57</a:t>
            </a:r>
            <a:r>
              <a:rPr lang="en-GB" noProof="0" dirty="0" smtClean="0"/>
              <a:t> national patient organisations</a:t>
            </a:r>
          </a:p>
          <a:p>
            <a:r>
              <a:rPr lang="en-GB" b="1" noProof="0" dirty="0" smtClean="0"/>
              <a:t>53</a:t>
            </a:r>
            <a:r>
              <a:rPr lang="en-GB" noProof="0" dirty="0" smtClean="0"/>
              <a:t> </a:t>
            </a:r>
            <a:r>
              <a:rPr lang="en-GB" noProof="0" dirty="0" err="1"/>
              <a:t>healthwatches</a:t>
            </a:r>
            <a:endParaRPr lang="en-GB" noProof="0" dirty="0"/>
          </a:p>
          <a:p>
            <a:r>
              <a:rPr lang="en-GB" b="1" noProof="0" dirty="0" smtClean="0"/>
              <a:t>45</a:t>
            </a:r>
            <a:r>
              <a:rPr lang="en-GB" noProof="0" dirty="0" smtClean="0"/>
              <a:t> Scottish MSPs</a:t>
            </a:r>
          </a:p>
          <a:p>
            <a:r>
              <a:rPr lang="en-GB" b="1" noProof="0" dirty="0" smtClean="0"/>
              <a:t>35</a:t>
            </a:r>
            <a:r>
              <a:rPr lang="en-GB" noProof="0" dirty="0" smtClean="0"/>
              <a:t> </a:t>
            </a:r>
            <a:r>
              <a:rPr lang="en-GB" noProof="0" dirty="0"/>
              <a:t>Westminster MPs</a:t>
            </a:r>
          </a:p>
          <a:p>
            <a:r>
              <a:rPr lang="en-GB" b="1" noProof="0" dirty="0" smtClean="0"/>
              <a:t>3 </a:t>
            </a:r>
            <a:r>
              <a:rPr lang="en-GB" noProof="0" dirty="0" smtClean="0"/>
              <a:t>universities</a:t>
            </a:r>
            <a:endParaRPr lang="en-GB" noProof="0" dirty="0"/>
          </a:p>
          <a:p>
            <a:r>
              <a:rPr lang="en-GB" noProof="0" dirty="0" smtClean="0"/>
              <a:t>NHS England, DH, CQC, TDA</a:t>
            </a:r>
          </a:p>
        </p:txBody>
      </p:sp>
    </p:spTree>
    <p:extLst>
      <p:ext uri="{BB962C8B-B14F-4D97-AF65-F5344CB8AC3E}">
        <p14:creationId xmlns:p14="http://schemas.microsoft.com/office/powerpoint/2010/main" val="20807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GB" altLang="en-US" smtClean="0">
                <a:ea typeface="ＭＳ Ｐゴシック" panose="020B0600070205080204" pitchFamily="34" charset="-128"/>
              </a:rPr>
              <a:t>9 levels of online engagement</a:t>
            </a:r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457200" y="4797425"/>
            <a:ext cx="2160588" cy="360363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Resistance or defensiveness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236663" y="4400550"/>
            <a:ext cx="2160587" cy="360363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Controlling or organisation-centric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016125" y="4005263"/>
            <a:ext cx="2160588" cy="360362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Acceptance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795588" y="3608388"/>
            <a:ext cx="2160587" cy="360362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Engagement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75050" y="3213100"/>
            <a:ext cx="2160588" cy="360363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Initial commitment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354513" y="2816225"/>
            <a:ext cx="2160587" cy="360363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Widening staff involvement as recipients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133975" y="2420938"/>
            <a:ext cx="2160588" cy="360362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Widening staff involvement as active participants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913438" y="2024063"/>
            <a:ext cx="2160587" cy="360362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Everyday Patient Opinion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692900" y="1628775"/>
            <a:ext cx="2160588" cy="360363"/>
          </a:xfrm>
          <a:prstGeom prst="rect">
            <a:avLst/>
          </a:prstGeom>
          <a:solidFill>
            <a:srgbClr val="5B1E4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The absence of fear</a:t>
            </a:r>
          </a:p>
        </p:txBody>
      </p:sp>
      <p:sp>
        <p:nvSpPr>
          <p:cNvPr id="22540" name="Rectangle 2"/>
          <p:cNvSpPr>
            <a:spLocks noChangeArrowheads="1"/>
          </p:cNvSpPr>
          <p:nvPr/>
        </p:nvSpPr>
        <p:spPr bwMode="auto">
          <a:xfrm>
            <a:off x="179388" y="4813300"/>
            <a:ext cx="277812" cy="327025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958850" y="4416425"/>
            <a:ext cx="277813" cy="33496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179388" y="4805363"/>
            <a:ext cx="277812" cy="334962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1738313" y="4017963"/>
            <a:ext cx="277812" cy="334962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2517775" y="3621088"/>
            <a:ext cx="277813" cy="334962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6415088" y="1641475"/>
            <a:ext cx="277812" cy="33496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2546" name="Rectangle 20"/>
          <p:cNvSpPr>
            <a:spLocks noChangeArrowheads="1"/>
          </p:cNvSpPr>
          <p:nvPr/>
        </p:nvSpPr>
        <p:spPr bwMode="auto">
          <a:xfrm>
            <a:off x="4856163" y="2432050"/>
            <a:ext cx="277812" cy="33496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2547" name="Rectangle 21"/>
          <p:cNvSpPr>
            <a:spLocks noChangeArrowheads="1"/>
          </p:cNvSpPr>
          <p:nvPr/>
        </p:nvSpPr>
        <p:spPr bwMode="auto">
          <a:xfrm>
            <a:off x="5635625" y="2038350"/>
            <a:ext cx="277813" cy="33496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2548" name="Rectangle 22"/>
          <p:cNvSpPr>
            <a:spLocks noChangeArrowheads="1"/>
          </p:cNvSpPr>
          <p:nvPr/>
        </p:nvSpPr>
        <p:spPr bwMode="auto">
          <a:xfrm>
            <a:off x="3297238" y="3222625"/>
            <a:ext cx="277812" cy="330200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22549" name="Rectangle 23"/>
          <p:cNvSpPr>
            <a:spLocks noChangeArrowheads="1"/>
          </p:cNvSpPr>
          <p:nvPr/>
        </p:nvSpPr>
        <p:spPr bwMode="auto">
          <a:xfrm>
            <a:off x="4076700" y="2832100"/>
            <a:ext cx="277813" cy="334963"/>
          </a:xfrm>
          <a:prstGeom prst="rect">
            <a:avLst/>
          </a:prstGeom>
          <a:solidFill>
            <a:schemeClr val="bg1"/>
          </a:solidFill>
          <a:ln w="28575" algn="ctr">
            <a:solidFill>
              <a:srgbClr val="5B1E45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400">
                <a:solidFill>
                  <a:srgbClr val="5B1E45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2550" name="Right Arrow 4"/>
          <p:cNvSpPr>
            <a:spLocks noChangeArrowheads="1"/>
          </p:cNvSpPr>
          <p:nvPr/>
        </p:nvSpPr>
        <p:spPr bwMode="auto">
          <a:xfrm rot="-1572458">
            <a:off x="479425" y="2509838"/>
            <a:ext cx="5233988" cy="542925"/>
          </a:xfrm>
          <a:prstGeom prst="rightArrow">
            <a:avLst>
              <a:gd name="adj1" fmla="val 50000"/>
              <a:gd name="adj2" fmla="val 114836"/>
            </a:avLst>
          </a:prstGeom>
          <a:solidFill>
            <a:srgbClr val="B10059"/>
          </a:soli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anchor="ctr" anchorCtr="1"/>
          <a:lstStyle>
            <a:lvl1pPr>
              <a:spcBef>
                <a:spcPct val="20000"/>
              </a:spcBef>
              <a:buClr>
                <a:srgbClr val="FF0066"/>
              </a:buClr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FF0066"/>
              </a:buClr>
              <a:buChar char="o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culture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are you now?</a:t>
            </a:r>
          </a:p>
          <a:p>
            <a:pPr lvl="1"/>
            <a:r>
              <a:rPr lang="en-GB" dirty="0" smtClean="0"/>
              <a:t>How do you know?</a:t>
            </a:r>
          </a:p>
          <a:p>
            <a:r>
              <a:rPr lang="en-GB" dirty="0" smtClean="0"/>
              <a:t>Where would you like to be?</a:t>
            </a:r>
          </a:p>
          <a:p>
            <a:r>
              <a:rPr lang="en-GB" dirty="0" smtClean="0"/>
              <a:t>How will you get there?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35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noProof="0" dirty="0" smtClean="0"/>
              <a:t>Berwick Report, August 2013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4000" noProof="0" dirty="0" smtClean="0"/>
              <a:t>“Hear the patient voice </a:t>
            </a:r>
            <a:r>
              <a:rPr lang="en-GB" altLang="en-US" sz="4000" b="1" noProof="0" dirty="0" smtClean="0">
                <a:solidFill>
                  <a:srgbClr val="FF0066"/>
                </a:solidFill>
              </a:rPr>
              <a:t>at every level </a:t>
            </a:r>
            <a:r>
              <a:rPr lang="en-GB" altLang="en-US" sz="4000" noProof="0" dirty="0" smtClean="0"/>
              <a:t>– even when that voice is a whisper”</a:t>
            </a:r>
          </a:p>
          <a:p>
            <a:pPr marL="0" indent="0" eaLnBrk="1" hangingPunct="1">
              <a:buFontTx/>
              <a:buNone/>
            </a:pPr>
            <a:endParaRPr lang="en-GB" altLang="en-US" sz="4000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502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4603750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3"/>
          <p:cNvSpPr txBox="1">
            <a:spLocks/>
          </p:cNvSpPr>
          <p:nvPr/>
        </p:nvSpPr>
        <p:spPr>
          <a:xfrm>
            <a:off x="5580063" y="3860800"/>
            <a:ext cx="3255962" cy="2881313"/>
          </a:xfrm>
          <a:prstGeom prst="rect">
            <a:avLst/>
          </a:prstGeom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FF0066"/>
                </a:solidFill>
                <a:latin typeface="Veto Com" pitchFamily="2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GB" sz="1800" kern="0" dirty="0" smtClean="0"/>
              <a:t>Guy Brookes</a:t>
            </a:r>
          </a:p>
          <a:p>
            <a:pPr>
              <a:lnSpc>
                <a:spcPct val="150000"/>
              </a:lnSpc>
              <a:defRPr/>
            </a:pPr>
            <a:r>
              <a:rPr lang="en-GB" sz="1800" kern="0" dirty="0" smtClean="0"/>
              <a:t>Associate medical director</a:t>
            </a:r>
          </a:p>
          <a:p>
            <a:pPr>
              <a:lnSpc>
                <a:spcPct val="150000"/>
              </a:lnSpc>
              <a:defRPr/>
            </a:pPr>
            <a:r>
              <a:rPr lang="en-GB" sz="1800" kern="0" dirty="0" smtClean="0"/>
              <a:t>Adult mental health services</a:t>
            </a:r>
          </a:p>
          <a:p>
            <a:pPr>
              <a:lnSpc>
                <a:spcPct val="150000"/>
              </a:lnSpc>
              <a:defRPr/>
            </a:pPr>
            <a:r>
              <a:rPr lang="en-GB" sz="1800" kern="0" dirty="0" smtClean="0"/>
              <a:t>Leeds &amp; York Partnership Trust</a:t>
            </a:r>
            <a:endParaRPr lang="en-GB" sz="1800" kern="0" dirty="0"/>
          </a:p>
        </p:txBody>
      </p:sp>
    </p:spTree>
    <p:extLst>
      <p:ext uri="{BB962C8B-B14F-4D97-AF65-F5344CB8AC3E}">
        <p14:creationId xmlns:p14="http://schemas.microsoft.com/office/powerpoint/2010/main" val="331867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-for-the-board">
  <a:themeElements>
    <a:clrScheme name="PO-for-the-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-for-the-board">
      <a:majorFont>
        <a:latin typeface="Veto Com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381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-for-the-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-for-the-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-for-the-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PO-for-the-board</Template>
  <TotalTime>4633</TotalTime>
  <Words>626</Words>
  <Application>Microsoft Office PowerPoint</Application>
  <PresentationFormat>On-screen Show (4:3)</PresentationFormat>
  <Paragraphs>97</Paragraphs>
  <Slides>19</Slides>
  <Notes>1</Notes>
  <HiddenSlides>9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Veto Com</vt:lpstr>
      <vt:lpstr>PO-for-the-board</vt:lpstr>
      <vt:lpstr>Online feedback and organisational culture</vt:lpstr>
      <vt:lpstr>Berwick on culture</vt:lpstr>
      <vt:lpstr>PowerPoint Presentation</vt:lpstr>
      <vt:lpstr>Which providers are using PO?</vt:lpstr>
      <vt:lpstr>Who else?</vt:lpstr>
      <vt:lpstr>9 levels of online engagement</vt:lpstr>
      <vt:lpstr>Your culture</vt:lpstr>
      <vt:lpstr>Berwick Report, August 2013</vt:lpstr>
      <vt:lpstr>PowerPoint Presentation</vt:lpstr>
      <vt:lpstr>1: Resistance or defensiveness</vt:lpstr>
      <vt:lpstr>2: Controlling or organisation-centric</vt:lpstr>
      <vt:lpstr>3: Acceptance</vt:lpstr>
      <vt:lpstr>4: Engagement</vt:lpstr>
      <vt:lpstr>5: Initial commitment</vt:lpstr>
      <vt:lpstr>6: Widening staff involvement as recipients</vt:lpstr>
      <vt:lpstr>7: Widening staff involvement as active participants</vt:lpstr>
      <vt:lpstr>8: Everyday Patient Opinion</vt:lpstr>
      <vt:lpstr>9: Culture transformed</vt:lpstr>
      <vt:lpstr>PowerPoint Presentation</vt:lpstr>
    </vt:vector>
  </TitlesOfParts>
  <Company>healthmatters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Munro</dc:creator>
  <cp:lastModifiedBy>James Munro</cp:lastModifiedBy>
  <cp:revision>316</cp:revision>
  <dcterms:created xsi:type="dcterms:W3CDTF">2009-01-20T20:54:59Z</dcterms:created>
  <dcterms:modified xsi:type="dcterms:W3CDTF">2015-07-07T07:00:42Z</dcterms:modified>
</cp:coreProperties>
</file>