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316" r:id="rId5"/>
    <p:sldId id="258" r:id="rId6"/>
    <p:sldId id="324" r:id="rId7"/>
    <p:sldId id="325" r:id="rId8"/>
    <p:sldId id="326" r:id="rId9"/>
    <p:sldId id="329" r:id="rId10"/>
    <p:sldId id="328" r:id="rId11"/>
    <p:sldId id="327" r:id="rId12"/>
    <p:sldId id="330" r:id="rId13"/>
    <p:sldId id="331" r:id="rId14"/>
    <p:sldId id="332" r:id="rId15"/>
    <p:sldId id="333" r:id="rId16"/>
    <p:sldId id="334"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pos="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9E49"/>
    <a:srgbClr val="006B54"/>
    <a:srgbClr val="E28C05"/>
    <a:srgbClr val="00AA9E"/>
    <a:srgbClr val="5BBF2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164"/>
        <p:guide pos="884"/>
      </p:guideLst>
    </p:cSldViewPr>
  </p:slideViewPr>
  <p:notesTextViewPr>
    <p:cViewPr>
      <p:scale>
        <a:sx n="100" d="100"/>
        <a:sy n="100" d="100"/>
      </p:scale>
      <p:origin x="0" y="0"/>
    </p:cViewPr>
  </p:notesTextViewPr>
  <p:sorterViewPr>
    <p:cViewPr varScale="1">
      <p:scale>
        <a:sx n="1" d="1"/>
        <a:sy n="1" d="1"/>
      </p:scale>
      <p:origin x="0" y="-8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3C1F45-14E1-44A4-9AE0-020F0DE47F15}" type="slidenum">
              <a:rPr lang="en-GB"/>
              <a:pPr/>
              <a:t>‹#›</a:t>
            </a:fld>
            <a:endParaRPr lang="en-GB"/>
          </a:p>
        </p:txBody>
      </p:sp>
    </p:spTree>
    <p:extLst>
      <p:ext uri="{BB962C8B-B14F-4D97-AF65-F5344CB8AC3E}">
        <p14:creationId xmlns:p14="http://schemas.microsoft.com/office/powerpoint/2010/main" val="9245589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9</a:t>
            </a:fld>
            <a:endParaRPr lang="en-GB"/>
          </a:p>
        </p:txBody>
      </p:sp>
    </p:spTree>
    <p:extLst>
      <p:ext uri="{BB962C8B-B14F-4D97-AF65-F5344CB8AC3E}">
        <p14:creationId xmlns:p14="http://schemas.microsoft.com/office/powerpoint/2010/main" val="1258898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00213"/>
            <a:ext cx="6480175" cy="1152525"/>
          </a:xfrm>
        </p:spPr>
        <p:txBody>
          <a:bodyPr anchor="t"/>
          <a:lstStyle>
            <a:lvl1pPr>
              <a:defRPr/>
            </a:lvl1pPr>
          </a:lstStyle>
          <a:p>
            <a:r>
              <a:rPr lang="en-GB"/>
              <a:t>Click to edit Master title style</a:t>
            </a:r>
          </a:p>
        </p:txBody>
      </p:sp>
      <p:sp>
        <p:nvSpPr>
          <p:cNvPr id="3075" name="Rectangle 3"/>
          <p:cNvSpPr>
            <a:spLocks noGrp="1" noChangeArrowheads="1"/>
          </p:cNvSpPr>
          <p:nvPr>
            <p:ph type="subTitle" idx="1"/>
          </p:nvPr>
        </p:nvSpPr>
        <p:spPr>
          <a:xfrm>
            <a:off x="1403350" y="2852738"/>
            <a:ext cx="6400800" cy="1020762"/>
          </a:xfrm>
        </p:spPr>
        <p:txBody>
          <a:bodyPr/>
          <a:lstStyle>
            <a:lvl1pPr marL="0" indent="0">
              <a:buFontTx/>
              <a:buNone/>
              <a:defRPr sz="2400"/>
            </a:lvl1pPr>
          </a:lstStyle>
          <a:p>
            <a:r>
              <a:rPr lang="en-GB"/>
              <a:t>Click to edit Master subtitle style</a:t>
            </a:r>
          </a:p>
        </p:txBody>
      </p:sp>
      <p:sp>
        <p:nvSpPr>
          <p:cNvPr id="3076" name="Rectangle 4"/>
          <p:cNvSpPr>
            <a:spLocks noGrp="1" noChangeArrowheads="1"/>
          </p:cNvSpPr>
          <p:nvPr>
            <p:ph type="dt" sz="half" idx="2"/>
          </p:nvPr>
        </p:nvSpPr>
        <p:spPr>
          <a:xfrm>
            <a:off x="250825" y="6481763"/>
            <a:ext cx="2133600" cy="376237"/>
          </a:xfrm>
        </p:spPr>
        <p:txBody>
          <a:bodyPr/>
          <a:lstStyle>
            <a:lvl1pPr>
              <a:defRPr>
                <a:solidFill>
                  <a:schemeClr val="bg1"/>
                </a:solidFill>
              </a:defRPr>
            </a:lvl1pPr>
          </a:lstStyle>
          <a:p>
            <a:r>
              <a:rPr lang="en-GB"/>
              <a:t>13/02/2015</a:t>
            </a:r>
          </a:p>
        </p:txBody>
      </p:sp>
      <p:pic>
        <p:nvPicPr>
          <p:cNvPr id="102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0" y="-27384"/>
            <a:ext cx="9144000" cy="476672"/>
          </a:xfrm>
          <a:prstGeom prst="rect">
            <a:avLst/>
          </a:prstGeom>
          <a:noFill/>
        </p:spPr>
      </p:pic>
      <p:pic>
        <p:nvPicPr>
          <p:cNvPr id="7" name="Picture 9" descr="nihrcolb_logo"/>
          <p:cNvPicPr>
            <a:picLocks noChangeAspect="1" noChangeArrowheads="1"/>
          </p:cNvPicPr>
          <p:nvPr userDrawn="1"/>
        </p:nvPicPr>
        <p:blipFill>
          <a:blip r:embed="rId3" cstate="print"/>
          <a:srcRect/>
          <a:stretch>
            <a:fillRect/>
          </a:stretch>
        </p:blipFill>
        <p:spPr bwMode="auto">
          <a:xfrm>
            <a:off x="6660232" y="689440"/>
            <a:ext cx="1871440" cy="65132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t>13/02/2015</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101A455-2E6C-4E9B-B700-18FF9634E4B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t>13/02/2015</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43DE17-01BC-4C44-A5DF-CB57B4CA377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309320"/>
            <a:ext cx="9144000" cy="53598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b="1" dirty="0"/>
              <a:t> King’s College London, University of Oxford, </a:t>
            </a:r>
          </a:p>
          <a:p>
            <a:pPr algn="r"/>
            <a:r>
              <a:rPr lang="en-GB" sz="1100" b="1" dirty="0"/>
              <a:t>Bradford Teaching Hospitals NHS Foundation Trust, </a:t>
            </a:r>
          </a:p>
          <a:p>
            <a:pPr algn="r"/>
            <a:r>
              <a:rPr lang="en-GB" sz="1100" b="1" dirty="0"/>
              <a:t>University of Manchester </a:t>
            </a:r>
          </a:p>
        </p:txBody>
      </p:sp>
      <p:sp>
        <p:nvSpPr>
          <p:cNvPr id="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 name="Rectangle 3"/>
          <p:cNvSpPr>
            <a:spLocks noGrp="1" noChangeArrowheads="1"/>
          </p:cNvSpPr>
          <p:nvPr>
            <p:ph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35496" y="1268760"/>
            <a:ext cx="6912768" cy="74312"/>
          </a:xfrm>
          <a:prstGeom prst="rect">
            <a:avLst/>
          </a:prstGeom>
          <a:noFill/>
        </p:spPr>
      </p:pic>
      <p:sp>
        <p:nvSpPr>
          <p:cNvPr id="7" name="TextBox 6"/>
          <p:cNvSpPr txBox="1"/>
          <p:nvPr userDrawn="1"/>
        </p:nvSpPr>
        <p:spPr>
          <a:xfrm>
            <a:off x="-27790" y="6361866"/>
            <a:ext cx="2715614" cy="430887"/>
          </a:xfrm>
          <a:prstGeom prst="rect">
            <a:avLst/>
          </a:prstGeom>
          <a:noFill/>
        </p:spPr>
        <p:txBody>
          <a:bodyPr wrap="square" rtlCol="0">
            <a:spAutoFit/>
          </a:bodyPr>
          <a:lstStyle/>
          <a:p>
            <a:r>
              <a:rPr lang="en-GB" sz="1100" b="1" dirty="0">
                <a:solidFill>
                  <a:schemeClr val="bg1"/>
                </a:solidFill>
              </a:rPr>
              <a:t>@</a:t>
            </a:r>
            <a:r>
              <a:rPr lang="en-GB" sz="1100" b="1" dirty="0" err="1">
                <a:solidFill>
                  <a:schemeClr val="bg1"/>
                </a:solidFill>
              </a:rPr>
              <a:t>gbrgsy</a:t>
            </a:r>
            <a:r>
              <a:rPr lang="en-GB" sz="1100" b="1" dirty="0">
                <a:solidFill>
                  <a:schemeClr val="bg1"/>
                </a:solidFill>
              </a:rPr>
              <a:t>, @</a:t>
            </a:r>
            <a:r>
              <a:rPr lang="en-GB" sz="1100" b="1" dirty="0" err="1">
                <a:solidFill>
                  <a:schemeClr val="bg1"/>
                </a:solidFill>
              </a:rPr>
              <a:t>LLocock</a:t>
            </a:r>
            <a:r>
              <a:rPr lang="en-GB" sz="1100" b="1" dirty="0">
                <a:solidFill>
                  <a:schemeClr val="bg1"/>
                </a:solidFill>
              </a:rPr>
              <a:t>, @</a:t>
            </a:r>
            <a:r>
              <a:rPr lang="en-GB" sz="1100" b="1" dirty="0" err="1">
                <a:solidFill>
                  <a:schemeClr val="bg1"/>
                </a:solidFill>
              </a:rPr>
              <a:t>Laurainsaltaire</a:t>
            </a:r>
            <a:r>
              <a:rPr lang="en-GB" sz="1100" b="1" dirty="0">
                <a:solidFill>
                  <a:schemeClr val="bg1"/>
                </a:solidFill>
              </a:rPr>
              <a:t>, @</a:t>
            </a:r>
            <a:r>
              <a:rPr lang="en-GB" sz="1100" b="1" dirty="0" err="1">
                <a:solidFill>
                  <a:schemeClr val="bg1"/>
                </a:solidFill>
              </a:rPr>
              <a:t>carolin_sanders</a:t>
            </a:r>
            <a:endParaRPr lang="en-GB" sz="11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GB"/>
              <a:t>13/02/2015</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2D3108F-A058-4C43-AC29-FCA6ABCF093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6628FAB-2957-4DB7-B2C9-57415A6ABF3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GB"/>
              <a:t>13/02/2015</a:t>
            </a: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FD962B5-68D3-4A1E-9115-292E841C79E9}"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t>13/02/2015</a:t>
            </a: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C1C55C70-8CFB-4C00-ADD0-3264D3B13FF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13/02/2015</a:t>
            </a: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758BA62-5E2B-41B1-AD91-6F02A6540D7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C127081-22CF-4F07-AE9F-CA8C8A78D2F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ADC0669-0403-42B3-8D85-D98F4DC3248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GB"/>
              <a:t>13/02/2015</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pic>
        <p:nvPicPr>
          <p:cNvPr id="9" name="Picture 9" descr="nihrcolb_logo"/>
          <p:cNvPicPr>
            <a:picLocks noChangeAspect="1" noChangeArrowheads="1"/>
          </p:cNvPicPr>
          <p:nvPr userDrawn="1"/>
        </p:nvPicPr>
        <p:blipFill>
          <a:blip r:embed="rId13" cstate="print"/>
          <a:srcRect/>
          <a:stretch>
            <a:fillRect/>
          </a:stretch>
        </p:blipFill>
        <p:spPr bwMode="auto">
          <a:xfrm>
            <a:off x="6877024" y="260648"/>
            <a:ext cx="1871440" cy="65132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clahrc-yh.nihr.ac.uk/"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2663"/>
            <a:ext cx="7920880" cy="1044179"/>
          </a:xfrm>
        </p:spPr>
        <p:txBody>
          <a:bodyPr>
            <a:noAutofit/>
          </a:bodyPr>
          <a:lstStyle/>
          <a:p>
            <a:pPr algn="ctr"/>
            <a:br>
              <a:rPr lang="en-GB" sz="3200" dirty="0"/>
            </a:br>
            <a:r>
              <a:rPr lang="en-GB" sz="3200" dirty="0">
                <a:solidFill>
                  <a:srgbClr val="0072C6"/>
                </a:solidFill>
              </a:rPr>
              <a:t>What are the opportunities and obstacles to using patient feedback in service improvement?</a:t>
            </a:r>
            <a:br>
              <a:rPr lang="en-GB" sz="3200" dirty="0">
                <a:solidFill>
                  <a:srgbClr val="0072C6"/>
                </a:solidFill>
              </a:rPr>
            </a:br>
            <a:br>
              <a:rPr lang="en-GB" dirty="0"/>
            </a:br>
            <a:r>
              <a:rPr lang="en-GB" sz="3200" dirty="0"/>
              <a:t>Laura Sheard, PhD</a:t>
            </a:r>
            <a:br>
              <a:rPr lang="en-GB" sz="3200" dirty="0"/>
            </a:br>
            <a:r>
              <a:rPr lang="en-GB" sz="3200" dirty="0"/>
              <a:t>Bradford Teaching Hospitals</a:t>
            </a:r>
            <a:br>
              <a:rPr lang="en-GB" sz="3200" dirty="0"/>
            </a:br>
            <a:r>
              <a:rPr lang="en-GB" sz="3200" dirty="0"/>
              <a:t>30</a:t>
            </a:r>
            <a:r>
              <a:rPr lang="en-GB" sz="3200" baseline="30000" dirty="0"/>
              <a:t>th</a:t>
            </a:r>
            <a:r>
              <a:rPr lang="en-GB" sz="3200" dirty="0"/>
              <a:t> January 2018</a:t>
            </a:r>
            <a:br>
              <a:rPr lang="en-GB" sz="3200" dirty="0"/>
            </a:br>
            <a:br>
              <a:rPr lang="en-GB" dirty="0"/>
            </a:br>
            <a:br>
              <a:rPr lang="en-GB" dirty="0"/>
            </a:br>
            <a:br>
              <a:rPr lang="en-GB" dirty="0"/>
            </a:br>
            <a:endParaRPr lang="en-GB" dirty="0"/>
          </a:p>
        </p:txBody>
      </p:sp>
      <p:sp>
        <p:nvSpPr>
          <p:cNvPr id="3" name="Subtitle 2"/>
          <p:cNvSpPr>
            <a:spLocks noGrp="1"/>
          </p:cNvSpPr>
          <p:nvPr>
            <p:ph type="subTitle" idx="1"/>
          </p:nvPr>
        </p:nvSpPr>
        <p:spPr>
          <a:xfrm>
            <a:off x="606755" y="5013176"/>
            <a:ext cx="7888024" cy="673100"/>
          </a:xfrm>
        </p:spPr>
        <p:txBody>
          <a:bodyPr>
            <a:normAutofit/>
          </a:bodyPr>
          <a:lstStyle/>
          <a:p>
            <a:endParaRPr lang="en-GB" sz="1350" i="1" dirty="0"/>
          </a:p>
          <a:p>
            <a:endParaRPr lang="en-GB" sz="135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476673"/>
            <a:ext cx="197210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499" y="480542"/>
            <a:ext cx="2232025" cy="100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9359" y="5013176"/>
            <a:ext cx="2736304" cy="162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10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5"/>
            <a:ext cx="7920880" cy="720080"/>
          </a:xfrm>
        </p:spPr>
        <p:txBody>
          <a:bodyPr>
            <a:noAutofit/>
          </a:bodyPr>
          <a:lstStyle/>
          <a:p>
            <a:r>
              <a:rPr lang="en-GB" dirty="0">
                <a:solidFill>
                  <a:srgbClr val="0072C6"/>
                </a:solidFill>
              </a:rPr>
              <a:t>Perfect storm   </a:t>
            </a:r>
            <a:br>
              <a:rPr lang="en-GB" dirty="0"/>
            </a:br>
            <a:r>
              <a:rPr lang="en-GB" sz="2200" dirty="0"/>
              <a:t>- Macro and micro factors come together in </a:t>
            </a:r>
            <a:br>
              <a:rPr lang="en-GB" sz="2200" dirty="0"/>
            </a:br>
            <a:r>
              <a:rPr lang="en-GB" sz="2200" dirty="0"/>
              <a:t>a perfect storm which provides a barrier </a:t>
            </a:r>
            <a:br>
              <a:rPr lang="en-GB" sz="2200" dirty="0"/>
            </a:br>
            <a:r>
              <a:rPr lang="en-GB" sz="2200" dirty="0"/>
              <a:t>to improvements being made</a:t>
            </a:r>
            <a:br>
              <a:rPr lang="en-GB" sz="2200" dirty="0"/>
            </a:br>
            <a:br>
              <a:rPr lang="en-GB" sz="2200" dirty="0"/>
            </a:br>
            <a:r>
              <a:rPr lang="en-GB" sz="2200" dirty="0"/>
              <a:t>- Already a recognition that too much feedback </a:t>
            </a:r>
            <a:br>
              <a:rPr lang="en-GB" sz="2200" dirty="0"/>
            </a:br>
            <a:r>
              <a:rPr lang="en-GB" sz="2200" dirty="0"/>
              <a:t>is being collected from patients in relation to the </a:t>
            </a:r>
            <a:br>
              <a:rPr lang="en-GB" sz="2200" dirty="0"/>
            </a:br>
            <a:r>
              <a:rPr lang="en-GB" sz="2200" dirty="0"/>
              <a:t>small amount of action taken as a result of it. But </a:t>
            </a:r>
            <a:br>
              <a:rPr lang="en-GB" sz="2200" dirty="0"/>
            </a:br>
            <a:r>
              <a:rPr lang="en-GB" sz="2200" dirty="0"/>
              <a:t>participants seemed powerless to prevent this </a:t>
            </a:r>
            <a:br>
              <a:rPr lang="en-GB" sz="2200" dirty="0"/>
            </a:br>
            <a:br>
              <a:rPr lang="en-GB" sz="2200" dirty="0"/>
            </a:br>
            <a:r>
              <a:rPr lang="en-GB" sz="2200" dirty="0"/>
              <a:t>- Well known that ward staff find interpreting and </a:t>
            </a:r>
            <a:br>
              <a:rPr lang="en-GB" sz="2200" dirty="0"/>
            </a:br>
            <a:r>
              <a:rPr lang="en-GB" sz="2200" dirty="0"/>
              <a:t>using feedback difficult but no strategy in place to try </a:t>
            </a:r>
            <a:br>
              <a:rPr lang="en-GB" sz="2200" dirty="0"/>
            </a:br>
            <a:r>
              <a:rPr lang="en-GB" sz="2200" dirty="0"/>
              <a:t>and address this</a:t>
            </a:r>
            <a:br>
              <a:rPr lang="en-GB" sz="2200" dirty="0"/>
            </a:br>
            <a:br>
              <a:rPr lang="en-GB" sz="2200" dirty="0"/>
            </a:br>
            <a:r>
              <a:rPr lang="en-GB" sz="2200" dirty="0"/>
              <a:t>- Culture/ structure surrounding patient feedback not </a:t>
            </a:r>
            <a:br>
              <a:rPr lang="en-GB" sz="2200" dirty="0"/>
            </a:br>
            <a:r>
              <a:rPr lang="en-GB" sz="2200" dirty="0"/>
              <a:t>responding as fast as people strive for it to change     </a:t>
            </a:r>
            <a:br>
              <a:rPr lang="en-GB" sz="2800" dirty="0"/>
            </a:br>
            <a:br>
              <a:rPr lang="en-GB" sz="2800" dirty="0"/>
            </a:br>
            <a:r>
              <a:rPr lang="en-GB" sz="2800" dirty="0"/>
              <a:t>  </a:t>
            </a:r>
            <a:br>
              <a:rPr lang="en-GB" sz="28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25158" y="1772816"/>
            <a:ext cx="20570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5158" y="4365104"/>
            <a:ext cx="207793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44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920880" cy="720080"/>
          </a:xfrm>
        </p:spPr>
        <p:txBody>
          <a:bodyPr>
            <a:noAutofit/>
          </a:bodyPr>
          <a:lstStyle/>
          <a:p>
            <a:r>
              <a:rPr lang="en-GB" dirty="0">
                <a:solidFill>
                  <a:srgbClr val="0072C6"/>
                </a:solidFill>
              </a:rPr>
              <a:t>High level solutions/ recommendations    </a:t>
            </a:r>
            <a:br>
              <a:rPr lang="en-GB" dirty="0"/>
            </a:br>
            <a:r>
              <a:rPr lang="en-GB" sz="2600" dirty="0"/>
              <a:t>Organisational emphasis on notion</a:t>
            </a:r>
            <a:br>
              <a:rPr lang="en-GB" sz="2600" dirty="0"/>
            </a:br>
            <a:r>
              <a:rPr lang="en-GB" sz="2600" dirty="0"/>
              <a:t>that all feedback collected must have</a:t>
            </a:r>
            <a:br>
              <a:rPr lang="en-GB" sz="2600" dirty="0"/>
            </a:br>
            <a:r>
              <a:rPr lang="en-GB" sz="2600" dirty="0"/>
              <a:t>ability to be </a:t>
            </a:r>
            <a:r>
              <a:rPr lang="en-GB" sz="2600" i="1" dirty="0"/>
              <a:t>meaningfully</a:t>
            </a:r>
            <a:r>
              <a:rPr lang="en-GB" sz="2600" dirty="0"/>
              <a:t> utilised </a:t>
            </a:r>
            <a:br>
              <a:rPr lang="en-GB" sz="2600" dirty="0"/>
            </a:br>
            <a:br>
              <a:rPr lang="en-GB" sz="2600" dirty="0"/>
            </a:br>
            <a:r>
              <a:rPr lang="en-GB" sz="2600" dirty="0"/>
              <a:t>Immediate concentration on quality </a:t>
            </a:r>
            <a:br>
              <a:rPr lang="en-GB" sz="2600" dirty="0"/>
            </a:br>
            <a:r>
              <a:rPr lang="en-GB" sz="2600" dirty="0"/>
              <a:t>over quantity with strategic focus on</a:t>
            </a:r>
            <a:br>
              <a:rPr lang="en-GB" sz="2600" dirty="0"/>
            </a:br>
            <a:r>
              <a:rPr lang="en-GB" sz="2600" i="1" dirty="0"/>
              <a:t>use and action</a:t>
            </a:r>
            <a:r>
              <a:rPr lang="en-GB" sz="2600" dirty="0"/>
              <a:t> rather than collection </a:t>
            </a:r>
            <a:br>
              <a:rPr lang="en-GB" sz="2600" dirty="0"/>
            </a:br>
            <a:r>
              <a:rPr lang="en-GB" sz="2600" dirty="0"/>
              <a:t>rates   </a:t>
            </a:r>
            <a:br>
              <a:rPr lang="en-GB" sz="2600" dirty="0"/>
            </a:br>
            <a:br>
              <a:rPr lang="en-GB" sz="2600" dirty="0"/>
            </a:br>
            <a:r>
              <a:rPr lang="en-GB" sz="2600" dirty="0"/>
              <a:t>Learning across the organisation from</a:t>
            </a:r>
            <a:br>
              <a:rPr lang="en-GB" sz="2600" dirty="0"/>
            </a:br>
            <a:r>
              <a:rPr lang="en-GB" sz="2600" dirty="0"/>
              <a:t>feedback rather than </a:t>
            </a:r>
            <a:r>
              <a:rPr lang="en-GB" sz="2600" dirty="0" err="1"/>
              <a:t>siloed</a:t>
            </a:r>
            <a:r>
              <a:rPr lang="en-GB" sz="2600" dirty="0"/>
              <a:t> teams on </a:t>
            </a:r>
            <a:br>
              <a:rPr lang="en-GB" sz="2600" dirty="0"/>
            </a:br>
            <a:r>
              <a:rPr lang="en-GB" sz="2600" dirty="0"/>
              <a:t>a constant treadmill of targets per source</a:t>
            </a:r>
            <a:br>
              <a:rPr lang="en-GB" sz="2600" dirty="0"/>
            </a:br>
            <a:r>
              <a:rPr lang="en-GB" sz="2800" dirty="0"/>
              <a:t>  </a:t>
            </a:r>
            <a:br>
              <a:rPr lang="en-GB" sz="28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36757" y="1772816"/>
            <a:ext cx="21463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96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920880" cy="1044179"/>
          </a:xfrm>
        </p:spPr>
        <p:txBody>
          <a:bodyPr>
            <a:noAutofit/>
          </a:bodyPr>
          <a:lstStyle/>
          <a:p>
            <a:r>
              <a:rPr lang="en-GB" dirty="0">
                <a:solidFill>
                  <a:srgbClr val="0072C6"/>
                </a:solidFill>
              </a:rPr>
              <a:t>Acknowledgements</a:t>
            </a:r>
            <a:br>
              <a:rPr lang="en-GB" dirty="0"/>
            </a:br>
            <a:r>
              <a:rPr lang="en-GB" sz="2200" dirty="0"/>
              <a:t>This research was funded by the NIHR Health Services and Delivery programme (Ref: 14/156/32). The research was supported by the NIHR CLAHRC Yorkshire and Humber (</a:t>
            </a:r>
            <a:r>
              <a:rPr lang="en-GB" sz="2200" dirty="0">
                <a:hlinkClick r:id="rId2" tooltip="Link to external resource: http://www.clahrc-yh.nihr.ac.uk"/>
              </a:rPr>
              <a:t>www.clahrc-yh.nihr.ac.uk</a:t>
            </a:r>
            <a:r>
              <a:rPr lang="en-GB" sz="2200" dirty="0"/>
              <a:t>).The views expressed are those of the authors and not necessarily those of the NHS, the NIHR or the Department of Health</a:t>
            </a:r>
            <a:br>
              <a:rPr lang="en-GB" sz="2200" dirty="0"/>
            </a:br>
            <a:br>
              <a:rPr lang="en-GB" sz="2200" dirty="0"/>
            </a:br>
            <a:r>
              <a:rPr lang="en-GB" altLang="en-US" sz="2200" dirty="0"/>
              <a:t>I gratefully acknowledge the contribution of:</a:t>
            </a:r>
            <a:br>
              <a:rPr lang="en-GB" altLang="en-US" sz="2200" dirty="0"/>
            </a:br>
            <a:r>
              <a:rPr lang="en-GB" altLang="en-US" sz="2200" dirty="0"/>
              <a:t>- Rosemary Peacock</a:t>
            </a:r>
            <a:br>
              <a:rPr lang="en-GB" altLang="en-US" sz="2200" dirty="0"/>
            </a:br>
            <a:r>
              <a:rPr lang="en-GB" altLang="en-US" sz="2200" dirty="0"/>
              <a:t>- Claire Marsh</a:t>
            </a:r>
            <a:br>
              <a:rPr lang="en-GB" altLang="en-US" sz="2200" dirty="0"/>
            </a:br>
            <a:r>
              <a:rPr lang="en-GB" altLang="en-US" sz="2200" dirty="0"/>
              <a:t>- Tom Mills</a:t>
            </a:r>
            <a:br>
              <a:rPr lang="en-GB" altLang="en-US" sz="2200" dirty="0"/>
            </a:br>
            <a:r>
              <a:rPr lang="en-GB" altLang="en-US" sz="2200" dirty="0"/>
              <a:t>- Rebecca Lawton (PI)</a:t>
            </a:r>
            <a:br>
              <a:rPr lang="en-GB" altLang="en-US" sz="2200" dirty="0"/>
            </a:br>
            <a:r>
              <a:rPr lang="en-GB" altLang="en-US" sz="2200" dirty="0"/>
              <a:t>- All research participants</a:t>
            </a:r>
            <a:br>
              <a:rPr lang="en-GB" altLang="en-US" sz="2200" dirty="0"/>
            </a:br>
            <a:r>
              <a:rPr lang="en-GB" altLang="en-US" sz="2200" dirty="0"/>
              <a:t>- Co-applicants and collaborators</a:t>
            </a:r>
            <a:br>
              <a:rPr lang="en-GB" sz="2200" dirty="0"/>
            </a:br>
            <a:br>
              <a:rPr lang="en-GB" sz="2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spTree>
    <p:extLst>
      <p:ext uri="{BB962C8B-B14F-4D97-AF65-F5344CB8AC3E}">
        <p14:creationId xmlns:p14="http://schemas.microsoft.com/office/powerpoint/2010/main" val="343501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920880" cy="1044179"/>
          </a:xfrm>
        </p:spPr>
        <p:txBody>
          <a:bodyPr>
            <a:noAutofit/>
          </a:bodyPr>
          <a:lstStyle/>
          <a:p>
            <a:br>
              <a:rPr lang="en-GB" sz="2200" dirty="0"/>
            </a:br>
            <a:br>
              <a:rPr lang="en-GB" sz="2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620688"/>
            <a:ext cx="26642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9752" y="2204864"/>
            <a:ext cx="22193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5936" y="3592504"/>
            <a:ext cx="238918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28184" y="4437112"/>
            <a:ext cx="23780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53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50726"/>
            <a:ext cx="7920880" cy="1044179"/>
          </a:xfrm>
        </p:spPr>
        <p:txBody>
          <a:bodyPr>
            <a:noAutofit/>
          </a:bodyPr>
          <a:lstStyle/>
          <a:p>
            <a:r>
              <a:rPr lang="en-GB" dirty="0">
                <a:solidFill>
                  <a:srgbClr val="0072C6"/>
                </a:solidFill>
              </a:rPr>
              <a:t>Background to study </a:t>
            </a:r>
            <a:br>
              <a:rPr lang="en-GB" dirty="0"/>
            </a:br>
            <a:r>
              <a:rPr lang="en-GB" sz="2800" dirty="0"/>
              <a:t>- Aim: to understand and enhance </a:t>
            </a:r>
            <a:br>
              <a:rPr lang="en-GB" sz="2800" dirty="0"/>
            </a:br>
            <a:r>
              <a:rPr lang="en-GB" sz="2800" dirty="0"/>
              <a:t>how hospital staff learn from and </a:t>
            </a:r>
            <a:br>
              <a:rPr lang="en-GB" sz="2800" dirty="0"/>
            </a:br>
            <a:r>
              <a:rPr lang="en-GB" sz="2800" dirty="0"/>
              <a:t>act on patient experience data</a:t>
            </a:r>
            <a:br>
              <a:rPr lang="en-GB" sz="2800" dirty="0"/>
            </a:br>
            <a:r>
              <a:rPr lang="en-GB" sz="2800" dirty="0"/>
              <a:t>- 32 month study (Nov 2015 – </a:t>
            </a:r>
            <a:br>
              <a:rPr lang="en-GB" sz="2800" dirty="0"/>
            </a:br>
            <a:r>
              <a:rPr lang="en-GB" sz="2800" dirty="0"/>
              <a:t>Jun 2018) funded by NIHR</a:t>
            </a:r>
            <a:br>
              <a:rPr lang="en-GB" sz="2800" dirty="0"/>
            </a:br>
            <a:r>
              <a:rPr lang="en-GB" sz="2800" dirty="0"/>
              <a:t>- Qualitative exploratory study </a:t>
            </a:r>
            <a:r>
              <a:rPr lang="en-GB" sz="2800" dirty="0">
                <a:sym typeface="Wingdings" panose="05000000000000000000" pitchFamily="2" charset="2"/>
              </a:rPr>
              <a:t> </a:t>
            </a:r>
            <a:br>
              <a:rPr lang="en-GB" sz="2800" dirty="0">
                <a:sym typeface="Wingdings" panose="05000000000000000000" pitchFamily="2" charset="2"/>
              </a:rPr>
            </a:br>
            <a:r>
              <a:rPr lang="en-GB" sz="2800" dirty="0">
                <a:sym typeface="Wingdings" panose="05000000000000000000" pitchFamily="2" charset="2"/>
              </a:rPr>
              <a:t>co-design of toolkit with ward staff </a:t>
            </a:r>
            <a:br>
              <a:rPr lang="en-GB" sz="2800" dirty="0">
                <a:sym typeface="Wingdings" panose="05000000000000000000" pitchFamily="2" charset="2"/>
              </a:rPr>
            </a:br>
            <a:r>
              <a:rPr lang="en-GB" sz="2800" dirty="0">
                <a:sym typeface="Wingdings" panose="05000000000000000000" pitchFamily="2" charset="2"/>
              </a:rPr>
              <a:t>and patient reps  action research </a:t>
            </a:r>
            <a:br>
              <a:rPr lang="en-GB" sz="2800" dirty="0">
                <a:sym typeface="Wingdings" panose="05000000000000000000" pitchFamily="2" charset="2"/>
              </a:rPr>
            </a:br>
            <a:r>
              <a:rPr lang="en-GB" sz="2800" dirty="0">
                <a:sym typeface="Wingdings" panose="05000000000000000000" pitchFamily="2" charset="2"/>
              </a:rPr>
              <a:t>and improvement science cycles </a:t>
            </a:r>
            <a:br>
              <a:rPr lang="en-GB" sz="2800" dirty="0">
                <a:sym typeface="Wingdings" panose="05000000000000000000" pitchFamily="2" charset="2"/>
              </a:rPr>
            </a:br>
            <a:r>
              <a:rPr lang="en-GB" sz="2800" dirty="0">
                <a:sym typeface="Wingdings" panose="05000000000000000000" pitchFamily="2" charset="2"/>
              </a:rPr>
              <a:t> mixed methods process evaluation  </a:t>
            </a:r>
            <a:r>
              <a:rPr lang="en-GB" sz="2800" dirty="0"/>
              <a:t> </a:t>
            </a:r>
            <a:br>
              <a:rPr lang="en-GB" sz="32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32240" y="1844824"/>
            <a:ext cx="19446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5680" y="4149080"/>
            <a:ext cx="1871973" cy="154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3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920880" cy="1044179"/>
          </a:xfrm>
        </p:spPr>
        <p:txBody>
          <a:bodyPr>
            <a:noAutofit/>
          </a:bodyPr>
          <a:lstStyle/>
          <a:p>
            <a:r>
              <a:rPr lang="en-GB" dirty="0">
                <a:solidFill>
                  <a:srgbClr val="0072C6"/>
                </a:solidFill>
              </a:rPr>
              <a:t>Focus for today </a:t>
            </a:r>
            <a:br>
              <a:rPr lang="en-GB" dirty="0"/>
            </a:br>
            <a:r>
              <a:rPr lang="en-GB" sz="2600" dirty="0"/>
              <a:t>- Findings of qualitative study </a:t>
            </a:r>
            <a:br>
              <a:rPr lang="en-GB" sz="2600" dirty="0"/>
            </a:br>
            <a:r>
              <a:rPr lang="en-GB" sz="2600" dirty="0"/>
              <a:t>conducted towards start of project</a:t>
            </a:r>
            <a:br>
              <a:rPr lang="en-GB" sz="2600" dirty="0"/>
            </a:br>
            <a:r>
              <a:rPr lang="en-GB" sz="2600" dirty="0"/>
              <a:t>(Feb to Aug 2016)</a:t>
            </a:r>
            <a:br>
              <a:rPr lang="en-GB" sz="2600" dirty="0"/>
            </a:br>
            <a:r>
              <a:rPr lang="en-GB" sz="2600" dirty="0"/>
              <a:t>- Based on interviews with 23 </a:t>
            </a:r>
            <a:br>
              <a:rPr lang="en-GB" sz="2600" dirty="0"/>
            </a:br>
            <a:r>
              <a:rPr lang="en-GB" sz="2600" dirty="0"/>
              <a:t>middle/ senior hospital management </a:t>
            </a:r>
            <a:br>
              <a:rPr lang="en-GB" sz="2600" dirty="0"/>
            </a:br>
            <a:r>
              <a:rPr lang="en-GB" sz="2600" dirty="0"/>
              <a:t>participants and 7 focus groups </a:t>
            </a:r>
            <a:br>
              <a:rPr lang="en-GB" sz="2600" dirty="0"/>
            </a:br>
            <a:r>
              <a:rPr lang="en-GB" sz="2600" dirty="0"/>
              <a:t>with ward staff at 3 NHS Trusts</a:t>
            </a:r>
            <a:br>
              <a:rPr lang="en-GB" sz="2600" dirty="0"/>
            </a:br>
            <a:r>
              <a:rPr lang="en-GB" sz="2600" dirty="0"/>
              <a:t>(50 participants in total)</a:t>
            </a:r>
            <a:br>
              <a:rPr lang="en-GB" sz="2600" dirty="0"/>
            </a:br>
            <a:r>
              <a:rPr lang="en-GB" sz="2600" dirty="0"/>
              <a:t>- A look at the macro and micro </a:t>
            </a:r>
            <a:br>
              <a:rPr lang="en-GB" sz="2600" dirty="0"/>
            </a:br>
            <a:r>
              <a:rPr lang="en-GB" sz="2600" dirty="0"/>
              <a:t>factors that inhibit effective use of </a:t>
            </a:r>
            <a:br>
              <a:rPr lang="en-GB" sz="2600" dirty="0"/>
            </a:br>
            <a:r>
              <a:rPr lang="en-GB" sz="2600" dirty="0"/>
              <a:t>patient feedback</a:t>
            </a:r>
            <a:br>
              <a:rPr lang="en-GB" sz="2600" dirty="0"/>
            </a:br>
            <a:r>
              <a:rPr lang="en-GB" sz="2600" dirty="0"/>
              <a:t>- And potential high level solutions to </a:t>
            </a:r>
            <a:br>
              <a:rPr lang="en-GB" sz="2600" dirty="0"/>
            </a:br>
            <a:r>
              <a:rPr lang="en-GB" sz="2600" dirty="0"/>
              <a:t>these problems  </a:t>
            </a:r>
            <a:br>
              <a:rPr lang="en-GB" sz="32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32240" y="1484784"/>
            <a:ext cx="19476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2240" y="3284984"/>
            <a:ext cx="19476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38158" y="5085184"/>
            <a:ext cx="1941746" cy="154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98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508" y="1196752"/>
            <a:ext cx="7920880" cy="1044179"/>
          </a:xfrm>
        </p:spPr>
        <p:txBody>
          <a:bodyPr>
            <a:noAutofit/>
          </a:bodyPr>
          <a:lstStyle/>
          <a:p>
            <a:r>
              <a:rPr lang="en-GB" dirty="0">
                <a:solidFill>
                  <a:srgbClr val="0072C6"/>
                </a:solidFill>
              </a:rPr>
              <a:t>What are the main sources of patient </a:t>
            </a:r>
            <a:br>
              <a:rPr lang="en-GB" dirty="0">
                <a:solidFill>
                  <a:srgbClr val="0072C6"/>
                </a:solidFill>
              </a:rPr>
            </a:br>
            <a:r>
              <a:rPr lang="en-GB" dirty="0">
                <a:solidFill>
                  <a:srgbClr val="0072C6"/>
                </a:solidFill>
              </a:rPr>
              <a:t>feedback that participants talked about? </a:t>
            </a:r>
            <a:br>
              <a:rPr lang="en-GB" dirty="0"/>
            </a:br>
            <a:br>
              <a:rPr lang="en-GB" sz="32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8755" y="2868934"/>
            <a:ext cx="2139029" cy="132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5736" y="3429000"/>
            <a:ext cx="1656184" cy="101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57025" y="3896023"/>
            <a:ext cx="1979072" cy="109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60032" y="4725144"/>
            <a:ext cx="213902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16216" y="5445224"/>
            <a:ext cx="2304256" cy="108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23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920880" cy="1044179"/>
          </a:xfrm>
        </p:spPr>
        <p:txBody>
          <a:bodyPr>
            <a:noAutofit/>
          </a:bodyPr>
          <a:lstStyle/>
          <a:p>
            <a:r>
              <a:rPr lang="en-GB" dirty="0">
                <a:solidFill>
                  <a:srgbClr val="0072C6"/>
                </a:solidFill>
              </a:rPr>
              <a:t>What’s the problem with patient</a:t>
            </a:r>
            <a:br>
              <a:rPr lang="en-GB" dirty="0">
                <a:solidFill>
                  <a:srgbClr val="0072C6"/>
                </a:solidFill>
              </a:rPr>
            </a:br>
            <a:r>
              <a:rPr lang="en-GB" dirty="0">
                <a:solidFill>
                  <a:srgbClr val="0072C6"/>
                </a:solidFill>
              </a:rPr>
              <a:t>experience feedback? </a:t>
            </a:r>
            <a:br>
              <a:rPr lang="en-GB" dirty="0"/>
            </a:br>
            <a:br>
              <a:rPr lang="en-GB" dirty="0"/>
            </a:br>
            <a:r>
              <a:rPr lang="en-GB" sz="2800" dirty="0"/>
              <a:t>Macro level  </a:t>
            </a:r>
            <a:r>
              <a:rPr lang="en-GB" sz="2800" dirty="0">
                <a:sym typeface="Wingdings" panose="05000000000000000000" pitchFamily="2" charset="2"/>
              </a:rPr>
              <a:t> impeded by the </a:t>
            </a:r>
            <a:br>
              <a:rPr lang="en-GB" sz="2800" dirty="0">
                <a:sym typeface="Wingdings" panose="05000000000000000000" pitchFamily="2" charset="2"/>
              </a:rPr>
            </a:br>
            <a:r>
              <a:rPr lang="en-GB" sz="2800" dirty="0">
                <a:sym typeface="Wingdings" panose="05000000000000000000" pitchFamily="2" charset="2"/>
              </a:rPr>
              <a:t>system, organisation, structure </a:t>
            </a:r>
            <a:br>
              <a:rPr lang="en-GB" sz="2800" dirty="0">
                <a:sym typeface="Wingdings" panose="05000000000000000000" pitchFamily="2" charset="2"/>
              </a:rPr>
            </a:br>
            <a:r>
              <a:rPr lang="en-GB" sz="2800" dirty="0">
                <a:sym typeface="Wingdings" panose="05000000000000000000" pitchFamily="2" charset="2"/>
              </a:rPr>
              <a:t>or strategy, such as: hospital culture, </a:t>
            </a:r>
            <a:br>
              <a:rPr lang="en-GB" sz="2800" dirty="0">
                <a:sym typeface="Wingdings" panose="05000000000000000000" pitchFamily="2" charset="2"/>
              </a:rPr>
            </a:br>
            <a:r>
              <a:rPr lang="en-GB" sz="2800" dirty="0">
                <a:sym typeface="Wingdings" panose="05000000000000000000" pitchFamily="2" charset="2"/>
              </a:rPr>
              <a:t>how teams or processes are set up </a:t>
            </a:r>
            <a:br>
              <a:rPr lang="en-GB" sz="2800" dirty="0">
                <a:sym typeface="Wingdings" panose="05000000000000000000" pitchFamily="2" charset="2"/>
              </a:rPr>
            </a:br>
            <a:r>
              <a:rPr lang="en-GB" sz="2800" dirty="0">
                <a:sym typeface="Wingdings" panose="05000000000000000000" pitchFamily="2" charset="2"/>
              </a:rPr>
              <a:t>and NHS ways of working</a:t>
            </a:r>
            <a:br>
              <a:rPr lang="en-GB" sz="2800" dirty="0">
                <a:sym typeface="Wingdings" panose="05000000000000000000" pitchFamily="2" charset="2"/>
              </a:rPr>
            </a:br>
            <a:br>
              <a:rPr lang="en-GB" sz="2800" dirty="0">
                <a:sym typeface="Wingdings" panose="05000000000000000000" pitchFamily="2" charset="2"/>
              </a:rPr>
            </a:br>
            <a:r>
              <a:rPr lang="en-GB" sz="2800" dirty="0">
                <a:sym typeface="Wingdings" panose="05000000000000000000" pitchFamily="2" charset="2"/>
              </a:rPr>
              <a:t>Micro level   issues with individual</a:t>
            </a:r>
            <a:br>
              <a:rPr lang="en-GB" sz="2800" dirty="0">
                <a:sym typeface="Wingdings" panose="05000000000000000000" pitchFamily="2" charset="2"/>
              </a:rPr>
            </a:br>
            <a:r>
              <a:rPr lang="en-GB" sz="2800" dirty="0">
                <a:sym typeface="Wingdings" panose="05000000000000000000" pitchFamily="2" charset="2"/>
              </a:rPr>
              <a:t>feedback sources, how people interact </a:t>
            </a:r>
            <a:br>
              <a:rPr lang="en-GB" sz="2800" dirty="0">
                <a:sym typeface="Wingdings" panose="05000000000000000000" pitchFamily="2" charset="2"/>
              </a:rPr>
            </a:br>
            <a:r>
              <a:rPr lang="en-GB" sz="2800" dirty="0">
                <a:sym typeface="Wingdings" panose="05000000000000000000" pitchFamily="2" charset="2"/>
              </a:rPr>
              <a:t>with and use them</a:t>
            </a:r>
            <a:br>
              <a:rPr lang="en-GB" sz="2800" dirty="0">
                <a:sym typeface="Wingdings" panose="05000000000000000000" pitchFamily="2" charset="2"/>
              </a:rPr>
            </a:br>
            <a:br>
              <a:rPr lang="en-GB" sz="2800" dirty="0">
                <a:sym typeface="Wingdings" panose="05000000000000000000" pitchFamily="2" charset="2"/>
              </a:rPr>
            </a:br>
            <a:br>
              <a:rPr lang="en-GB" sz="2800" dirty="0">
                <a:sym typeface="Wingdings" panose="05000000000000000000" pitchFamily="2" charset="2"/>
              </a:rPr>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30037" y="3212976"/>
            <a:ext cx="2464520" cy="216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93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5"/>
            <a:ext cx="7920880" cy="720080"/>
          </a:xfrm>
        </p:spPr>
        <p:txBody>
          <a:bodyPr>
            <a:noAutofit/>
          </a:bodyPr>
          <a:lstStyle/>
          <a:p>
            <a:r>
              <a:rPr lang="en-GB" dirty="0">
                <a:solidFill>
                  <a:srgbClr val="0072C6"/>
                </a:solidFill>
              </a:rPr>
              <a:t>Macro level  </a:t>
            </a:r>
            <a:br>
              <a:rPr lang="en-GB" dirty="0"/>
            </a:br>
            <a:r>
              <a:rPr lang="en-GB" sz="2800" dirty="0"/>
              <a:t>Patient experience feedback has </a:t>
            </a:r>
            <a:br>
              <a:rPr lang="en-GB" sz="2800" dirty="0"/>
            </a:br>
            <a:r>
              <a:rPr lang="en-GB" sz="2800" dirty="0"/>
              <a:t>become its own self-perpetuating </a:t>
            </a:r>
            <a:br>
              <a:rPr lang="en-GB" sz="2800" dirty="0"/>
            </a:br>
            <a:r>
              <a:rPr lang="en-GB" sz="2800" dirty="0"/>
              <a:t>industry</a:t>
            </a:r>
            <a:br>
              <a:rPr lang="en-GB" sz="2800" dirty="0"/>
            </a:br>
            <a:br>
              <a:rPr lang="en-GB" sz="2800" dirty="0"/>
            </a:br>
            <a:r>
              <a:rPr lang="en-GB" sz="2800" dirty="0"/>
              <a:t>Significant resource, effort and time </a:t>
            </a:r>
            <a:br>
              <a:rPr lang="en-GB" sz="2800" dirty="0"/>
            </a:br>
            <a:r>
              <a:rPr lang="en-GB" sz="2800" dirty="0"/>
              <a:t>being expended but primary focus </a:t>
            </a:r>
            <a:br>
              <a:rPr lang="en-GB" sz="2800" dirty="0"/>
            </a:br>
            <a:r>
              <a:rPr lang="en-GB" sz="2800" dirty="0"/>
              <a:t>is on maintaining collection rates </a:t>
            </a:r>
            <a:br>
              <a:rPr lang="en-GB" sz="2800" dirty="0"/>
            </a:br>
            <a:r>
              <a:rPr lang="en-GB" sz="2800" i="1" dirty="0"/>
              <a:t>rather than </a:t>
            </a:r>
            <a:r>
              <a:rPr lang="en-GB" sz="2800" dirty="0"/>
              <a:t>interpretation or action</a:t>
            </a:r>
            <a:br>
              <a:rPr lang="en-GB" sz="2800" dirty="0"/>
            </a:br>
            <a:br>
              <a:rPr lang="en-GB" sz="2800" dirty="0"/>
            </a:br>
            <a:r>
              <a:rPr lang="en-GB" sz="2800" dirty="0"/>
              <a:t>Participants reported feeling </a:t>
            </a:r>
            <a:br>
              <a:rPr lang="en-GB" sz="2800" dirty="0"/>
            </a:br>
            <a:r>
              <a:rPr lang="en-GB" sz="2800" dirty="0"/>
              <a:t>overwhelmed and fatigued by the </a:t>
            </a:r>
            <a:br>
              <a:rPr lang="en-GB" sz="2800" dirty="0"/>
            </a:br>
            <a:r>
              <a:rPr lang="en-GB" sz="2800" dirty="0"/>
              <a:t>volume and variety of data </a:t>
            </a:r>
            <a:br>
              <a:rPr lang="en-GB" sz="2800" dirty="0"/>
            </a:br>
            <a:br>
              <a:rPr lang="en-GB" sz="2800" dirty="0"/>
            </a:br>
            <a:r>
              <a:rPr lang="en-GB" sz="2800" dirty="0"/>
              <a:t>  </a:t>
            </a:r>
            <a:br>
              <a:rPr lang="en-GB" sz="28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426" y="4437112"/>
            <a:ext cx="233504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5426" y="1700808"/>
            <a:ext cx="233505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2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5"/>
            <a:ext cx="7920880" cy="720080"/>
          </a:xfrm>
        </p:spPr>
        <p:txBody>
          <a:bodyPr>
            <a:noAutofit/>
          </a:bodyPr>
          <a:lstStyle/>
          <a:p>
            <a:r>
              <a:rPr lang="en-GB" dirty="0">
                <a:solidFill>
                  <a:srgbClr val="0072C6"/>
                </a:solidFill>
              </a:rPr>
              <a:t>Two examples…  </a:t>
            </a:r>
            <a:br>
              <a:rPr lang="en-GB" dirty="0"/>
            </a:br>
            <a:br>
              <a:rPr lang="en-GB" dirty="0"/>
            </a:br>
            <a:r>
              <a:rPr lang="en-GB" sz="2400" dirty="0"/>
              <a:t>Friends and Family Test:</a:t>
            </a:r>
            <a:br>
              <a:rPr lang="en-GB" sz="2400" dirty="0"/>
            </a:br>
            <a:r>
              <a:rPr lang="en-GB" sz="2400" dirty="0"/>
              <a:t>- focus on how many patients had</a:t>
            </a:r>
            <a:br>
              <a:rPr lang="en-GB" sz="2400" dirty="0"/>
            </a:br>
            <a:r>
              <a:rPr lang="en-GB" sz="2400" dirty="0"/>
              <a:t>filled in the form and how to </a:t>
            </a:r>
            <a:br>
              <a:rPr lang="en-GB" sz="2400" dirty="0"/>
            </a:br>
            <a:r>
              <a:rPr lang="en-GB" sz="2400" dirty="0"/>
              <a:t>increase the response rate rather</a:t>
            </a:r>
            <a:br>
              <a:rPr lang="en-GB" sz="2400" dirty="0"/>
            </a:br>
            <a:r>
              <a:rPr lang="en-GB" sz="2400" dirty="0"/>
              <a:t>than how feedback could be used</a:t>
            </a:r>
            <a:br>
              <a:rPr lang="en-GB" sz="2400" dirty="0"/>
            </a:br>
            <a:br>
              <a:rPr lang="en-GB" sz="2400" dirty="0"/>
            </a:br>
            <a:r>
              <a:rPr lang="en-GB" sz="2400" dirty="0"/>
              <a:t>Complaints:</a:t>
            </a:r>
            <a:br>
              <a:rPr lang="en-GB" sz="2400" dirty="0"/>
            </a:br>
            <a:r>
              <a:rPr lang="en-GB" sz="2400" dirty="0"/>
              <a:t>- overt focus on timeliness of </a:t>
            </a:r>
            <a:br>
              <a:rPr lang="en-GB" sz="2400" dirty="0"/>
            </a:br>
            <a:r>
              <a:rPr lang="en-GB" sz="2400" dirty="0"/>
              <a:t>response and trying to reduce </a:t>
            </a:r>
            <a:br>
              <a:rPr lang="en-GB" sz="2400" dirty="0"/>
            </a:br>
            <a:r>
              <a:rPr lang="en-GB" sz="2400" dirty="0"/>
              <a:t>volume rather than understanding</a:t>
            </a:r>
            <a:br>
              <a:rPr lang="en-GB" sz="2400" dirty="0"/>
            </a:br>
            <a:r>
              <a:rPr lang="en-GB" sz="2400" dirty="0"/>
              <a:t>what an effective response looks like </a:t>
            </a:r>
            <a:br>
              <a:rPr lang="en-GB" sz="2800" dirty="0"/>
            </a:br>
            <a:br>
              <a:rPr lang="en-GB" sz="2800" dirty="0"/>
            </a:br>
            <a:br>
              <a:rPr lang="en-GB" sz="2800" dirty="0"/>
            </a:br>
            <a:br>
              <a:rPr lang="en-GB" sz="2800" dirty="0"/>
            </a:br>
            <a:r>
              <a:rPr lang="en-GB" sz="2800" dirty="0"/>
              <a:t>  </a:t>
            </a:r>
            <a:br>
              <a:rPr lang="en-GB" sz="28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84168" y="2060848"/>
            <a:ext cx="2500313" cy="20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6176" y="4653136"/>
            <a:ext cx="242830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79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5"/>
            <a:ext cx="7920880" cy="720080"/>
          </a:xfrm>
        </p:spPr>
        <p:txBody>
          <a:bodyPr>
            <a:noAutofit/>
          </a:bodyPr>
          <a:lstStyle/>
          <a:p>
            <a:r>
              <a:rPr lang="en-GB" dirty="0">
                <a:solidFill>
                  <a:srgbClr val="0072C6"/>
                </a:solidFill>
              </a:rPr>
              <a:t>Fractured working   </a:t>
            </a:r>
            <a:br>
              <a:rPr lang="en-GB" dirty="0"/>
            </a:br>
            <a:r>
              <a:rPr lang="en-GB" sz="2800" dirty="0"/>
              <a:t>  </a:t>
            </a:r>
            <a:br>
              <a:rPr lang="en-GB" sz="2800" dirty="0"/>
            </a:br>
            <a:br>
              <a:rPr lang="en-GB" sz="3200" dirty="0"/>
            </a:br>
            <a:br>
              <a:rPr lang="en-GB" sz="3200" dirty="0"/>
            </a:br>
            <a:br>
              <a:rPr lang="en-GB" sz="3200" dirty="0"/>
            </a:br>
            <a:r>
              <a:rPr lang="en-GB" sz="2200" dirty="0"/>
              <a:t>Teams may work in separate offices and, in some cases, do not meet to discuss common issues.</a:t>
            </a:r>
            <a:br>
              <a:rPr lang="en-GB" sz="2200" dirty="0"/>
            </a:br>
            <a:br>
              <a:rPr lang="en-GB" sz="2200" dirty="0"/>
            </a:br>
            <a:r>
              <a:rPr lang="en-GB" sz="2200" dirty="0"/>
              <a:t>Little opportunity for shared learning or understanding Trust wide trends</a:t>
            </a:r>
            <a:br>
              <a:rPr lang="en-GB" sz="2200" dirty="0"/>
            </a:br>
            <a:br>
              <a:rPr lang="en-GB" sz="2200" dirty="0"/>
            </a:br>
            <a:r>
              <a:rPr lang="en-GB" sz="2200" dirty="0"/>
              <a:t>Divide felt to be confusing to patients/ public who sometimes struggle to understand difference between the two functions and do not know that teams rarely communicate </a:t>
            </a:r>
            <a:br>
              <a:rPr lang="en-GB" sz="2200" dirty="0"/>
            </a:br>
            <a:br>
              <a:rPr lang="en-GB" sz="2200" dirty="0"/>
            </a:br>
            <a:endParaRPr lang="en-GB" sz="2200"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sp>
        <p:nvSpPr>
          <p:cNvPr id="6" name="Rounded Rectangle 5"/>
          <p:cNvSpPr/>
          <p:nvPr/>
        </p:nvSpPr>
        <p:spPr>
          <a:xfrm>
            <a:off x="539552" y="1844824"/>
            <a:ext cx="2232248"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Complaints team</a:t>
            </a:r>
          </a:p>
        </p:txBody>
      </p:sp>
      <p:sp>
        <p:nvSpPr>
          <p:cNvPr id="7" name="Rounded Rectangle 6"/>
          <p:cNvSpPr/>
          <p:nvPr/>
        </p:nvSpPr>
        <p:spPr>
          <a:xfrm>
            <a:off x="5938189" y="1844824"/>
            <a:ext cx="2448272"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PALS team (focuses on resolving issues before they become complaints)</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1888963"/>
            <a:ext cx="2808313" cy="113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2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5"/>
            <a:ext cx="7920880" cy="720080"/>
          </a:xfrm>
        </p:spPr>
        <p:txBody>
          <a:bodyPr>
            <a:noAutofit/>
          </a:bodyPr>
          <a:lstStyle/>
          <a:p>
            <a:r>
              <a:rPr lang="en-GB" dirty="0">
                <a:solidFill>
                  <a:srgbClr val="0072C6"/>
                </a:solidFill>
              </a:rPr>
              <a:t>Micro level  </a:t>
            </a:r>
            <a:br>
              <a:rPr lang="en-GB" dirty="0"/>
            </a:br>
            <a:r>
              <a:rPr lang="en-GB" sz="2600" dirty="0"/>
              <a:t>- Many wards are awash with large </a:t>
            </a:r>
            <a:br>
              <a:rPr lang="en-GB" sz="2600" dirty="0"/>
            </a:br>
            <a:r>
              <a:rPr lang="en-GB" sz="2600" dirty="0"/>
              <a:t>amounts of generic positive </a:t>
            </a:r>
            <a:br>
              <a:rPr lang="en-GB" sz="2600" dirty="0"/>
            </a:br>
            <a:r>
              <a:rPr lang="en-GB" sz="2600" dirty="0"/>
              <a:t>feedback  (“the nurses are lovely”)</a:t>
            </a:r>
            <a:br>
              <a:rPr lang="en-GB" sz="2600" dirty="0"/>
            </a:br>
            <a:r>
              <a:rPr lang="en-GB" sz="2600" dirty="0"/>
              <a:t>which rarely guides improvement </a:t>
            </a:r>
            <a:br>
              <a:rPr lang="en-GB" sz="2600" dirty="0"/>
            </a:br>
            <a:br>
              <a:rPr lang="en-GB" sz="2600" dirty="0"/>
            </a:br>
            <a:r>
              <a:rPr lang="en-GB" sz="2600" dirty="0"/>
              <a:t>- Staff often struggle to interact with </a:t>
            </a:r>
            <a:br>
              <a:rPr lang="en-GB" sz="2600" dirty="0"/>
            </a:br>
            <a:r>
              <a:rPr lang="en-GB" sz="2600" dirty="0"/>
              <a:t>raw data and the volume and complexity </a:t>
            </a:r>
            <a:br>
              <a:rPr lang="en-GB" sz="2600" dirty="0"/>
            </a:br>
            <a:r>
              <a:rPr lang="en-GB" sz="2600" dirty="0"/>
              <a:t>is too much </a:t>
            </a:r>
            <a:br>
              <a:rPr lang="en-GB" sz="2600" dirty="0"/>
            </a:br>
            <a:br>
              <a:rPr lang="en-GB" sz="2600" dirty="0"/>
            </a:br>
            <a:r>
              <a:rPr lang="en-GB" sz="2600" dirty="0"/>
              <a:t>- Timeliness of feedback is important but </a:t>
            </a:r>
            <a:br>
              <a:rPr lang="en-GB" sz="2600" dirty="0"/>
            </a:br>
            <a:r>
              <a:rPr lang="en-GB" sz="2600" dirty="0"/>
              <a:t>it is sometimes received months later </a:t>
            </a:r>
            <a:br>
              <a:rPr lang="en-GB" sz="2600" dirty="0"/>
            </a:br>
            <a:r>
              <a:rPr lang="en-GB" sz="2600" dirty="0"/>
              <a:t>which dilutes impact</a:t>
            </a:r>
            <a:r>
              <a:rPr lang="en-GB" sz="2800" dirty="0"/>
              <a:t>   </a:t>
            </a:r>
            <a:br>
              <a:rPr lang="en-GB" sz="2800" dirty="0"/>
            </a:br>
            <a:br>
              <a:rPr lang="en-GB" sz="2800" dirty="0"/>
            </a:br>
            <a:r>
              <a:rPr lang="en-GB" sz="2800" dirty="0"/>
              <a:t>  </a:t>
            </a:r>
            <a:br>
              <a:rPr lang="en-GB" sz="2800" dirty="0"/>
            </a:br>
            <a:br>
              <a:rPr lang="en-GB" sz="3200" dirty="0"/>
            </a:br>
            <a:br>
              <a:rPr lang="en-GB" sz="3200" dirty="0"/>
            </a:br>
            <a:r>
              <a:rPr lang="en-GB" sz="3200" dirty="0"/>
              <a:t> </a:t>
            </a:r>
            <a:br>
              <a:rPr lang="en-GB" dirty="0"/>
            </a:br>
            <a:br>
              <a:rPr lang="en-GB" dirty="0"/>
            </a:br>
            <a:endParaRPr lang="en-GB" dirty="0"/>
          </a:p>
        </p:txBody>
      </p:sp>
      <p:sp>
        <p:nvSpPr>
          <p:cNvPr id="3" name="Subtitle 2"/>
          <p:cNvSpPr>
            <a:spLocks noGrp="1"/>
          </p:cNvSpPr>
          <p:nvPr>
            <p:ph type="subTitle" idx="1"/>
          </p:nvPr>
        </p:nvSpPr>
        <p:spPr>
          <a:xfrm>
            <a:off x="179512" y="620688"/>
            <a:ext cx="7888024" cy="673100"/>
          </a:xfrm>
        </p:spPr>
        <p:txBody>
          <a:bodyPr>
            <a:normAutofit/>
          </a:bodyPr>
          <a:lstStyle/>
          <a:p>
            <a:endParaRPr lang="en-GB" sz="1350" i="1" dirty="0"/>
          </a:p>
          <a:p>
            <a:endParaRPr lang="en-GB" sz="1350" i="1" dirty="0"/>
          </a:p>
          <a:p>
            <a:endParaRPr lang="en-GB" sz="135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6216" y="3159957"/>
            <a:ext cx="2507184"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958" y="1556792"/>
            <a:ext cx="2225700" cy="137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6035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50718474EAA341847F4F1398B5282C" ma:contentTypeVersion="0" ma:contentTypeDescription="Create a new document." ma:contentTypeScope="" ma:versionID="fe7ef508cdeef51c65110aac9aafaaf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1D304DA-A82C-4A7C-8375-98460F177165}">
  <ds:schemaRefs>
    <ds:schemaRef ds:uri="http://www.w3.org/XML/1998/namespace"/>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041ABEE-9C8D-4EB2-A61B-303023B91238}">
  <ds:schemaRefs>
    <ds:schemaRef ds:uri="http://schemas.microsoft.com/sharepoint/v3/contenttype/forms"/>
  </ds:schemaRefs>
</ds:datastoreItem>
</file>

<file path=customXml/itemProps3.xml><?xml version="1.0" encoding="utf-8"?>
<ds:datastoreItem xmlns:ds="http://schemas.openxmlformats.org/officeDocument/2006/customXml" ds:itemID="{69C77472-4A0F-4151-89FA-DEB382319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1117</TotalTime>
  <Words>50</Words>
  <Application>Microsoft Office PowerPoint</Application>
  <PresentationFormat>On-screen Show (4:3)</PresentationFormat>
  <Paragraphs>28</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Default Design</vt:lpstr>
      <vt:lpstr> What are the opportunities and obstacles to using patient feedback in service improvement?  Laura Sheard, PhD Bradford Teaching Hospitals 30th January 2018    </vt:lpstr>
      <vt:lpstr>Background to study  - Aim: to understand and enhance  how hospital staff learn from and  act on patient experience data - 32 month study (Nov 2015 –  Jun 2018) funded by NIHR - Qualitative exploratory study   co-design of toolkit with ward staff  and patient reps  action research  and improvement science cycles   mixed methods process evaluation         </vt:lpstr>
      <vt:lpstr>Focus for today  - Findings of qualitative study  conducted towards start of project (Feb to Aug 2016) - Based on interviews with 23  middle/ senior hospital management  participants and 7 focus groups  with ward staff at 3 NHS Trusts (50 participants in total) - A look at the macro and micro  factors that inhibit effective use of  patient feedback - And potential high level solutions to  these problems        </vt:lpstr>
      <vt:lpstr>What are the main sources of patient  feedback that participants talked about?        </vt:lpstr>
      <vt:lpstr>What’s the problem with patient experience feedback?   Macro level   impeded by the  system, organisation, structure  or strategy, such as: hospital culture,  how teams or processes are set up  and NHS ways of working  Micro level   issues with individual feedback sources, how people interact  with and use them        </vt:lpstr>
      <vt:lpstr>Macro level   Patient experience feedback has  become its own self-perpetuating  industry  Significant resource, effort and time  being expended but primary focus  is on maintaining collection rates  rather than interpretation or action  Participants reported feeling  overwhelmed and fatigued by the  volume and variety of data           </vt:lpstr>
      <vt:lpstr>Two examples…    Friends and Family Test: - focus on how many patients had filled in the form and how to  increase the response rate rather than how feedback could be used  Complaints: - overt focus on timeliness of  response and trying to reduce  volume rather than understanding what an effective response looks like             </vt:lpstr>
      <vt:lpstr>Fractured working          Teams may work in separate offices and, in some cases, do not meet to discuss common issues.  Little opportunity for shared learning or understanding Trust wide trends  Divide felt to be confusing to patients/ public who sometimes struggle to understand difference between the two functions and do not know that teams rarely communicate   </vt:lpstr>
      <vt:lpstr>Micro level   - Many wards are awash with large  amounts of generic positive  feedback  (“the nurses are lovely”) which rarely guides improvement   - Staff often struggle to interact with  raw data and the volume and complexity  is too much   - Timeliness of feedback is important but  it is sometimes received months later  which dilutes impact             </vt:lpstr>
      <vt:lpstr>Perfect storm    - Macro and micro factors come together in  a perfect storm which provides a barrier  to improvements being made  - Already a recognition that too much feedback  is being collected from patients in relation to the  small amount of action taken as a result of it. But  participants seemed powerless to prevent this   - Well known that ward staff find interpreting and  using feedback difficult but no strategy in place to try  and address this  - Culture/ structure surrounding patient feedback not  responding as fast as people strive for it to change               </vt:lpstr>
      <vt:lpstr>High level solutions/ recommendations     Organisational emphasis on notion that all feedback collected must have ability to be meaningfully utilised   Immediate concentration on quality  over quantity with strategic focus on use and action rather than collection  rates     Learning across the organisation from feedback rather than siloed teams on  a constant treadmill of targets per source         </vt:lpstr>
      <vt:lpstr>Acknowledgements This research was funded by the NIHR Health Services and Delivery programme (Ref: 14/156/32). The research was supported by the NIHR CLAHRC Yorkshire and Humber (www.clahrc-yh.nihr.ac.uk).The views expressed are those of the authors and not necessarily those of the NHS, the NIHR or the Department of Health  I gratefully acknowledge the contribution of: - Rosemary Peacock - Claire Marsh - Tom Mills - Rebecca Lawton (PI) - All research participants - Co-applicants and collaborators     </vt:lpstr>
      <vt:lpstr>     </vt:lpstr>
    </vt:vector>
  </TitlesOfParts>
  <Company>COI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Davey</dc:creator>
  <cp:lastModifiedBy>Cally Bowman</cp:lastModifiedBy>
  <cp:revision>138</cp:revision>
  <dcterms:created xsi:type="dcterms:W3CDTF">2008-03-06T14:42:26Z</dcterms:created>
  <dcterms:modified xsi:type="dcterms:W3CDTF">2018-02-13T14:45:39Z</dcterms:modified>
</cp:coreProperties>
</file>