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69" r:id="rId4"/>
    <p:sldId id="256" r:id="rId5"/>
    <p:sldId id="270" r:id="rId6"/>
    <p:sldId id="257" r:id="rId7"/>
    <p:sldId id="274" r:id="rId8"/>
    <p:sldId id="266" r:id="rId9"/>
    <p:sldId id="273" r:id="rId10"/>
    <p:sldId id="275" r:id="rId11"/>
    <p:sldId id="283" r:id="rId12"/>
    <p:sldId id="284" r:id="rId13"/>
    <p:sldId id="285" r:id="rId14"/>
    <p:sldId id="281" r:id="rId15"/>
    <p:sldId id="286" r:id="rId16"/>
    <p:sldId id="271" r:id="rId17"/>
    <p:sldId id="272" r:id="rId18"/>
    <p:sldId id="287" r:id="rId19"/>
    <p:sldId id="276" r:id="rId20"/>
    <p:sldId id="258" r:id="rId21"/>
    <p:sldId id="290" r:id="rId22"/>
    <p:sldId id="289" r:id="rId23"/>
    <p:sldId id="288" r:id="rId24"/>
    <p:sldId id="292" r:id="rId25"/>
    <p:sldId id="293" r:id="rId26"/>
    <p:sldId id="282"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47" autoAdjust="0"/>
  </p:normalViewPr>
  <p:slideViewPr>
    <p:cSldViewPr>
      <p:cViewPr>
        <p:scale>
          <a:sx n="59" d="100"/>
          <a:sy n="59" d="100"/>
        </p:scale>
        <p:origin x="-446" y="34"/>
      </p:cViewPr>
      <p:guideLst>
        <p:guide orient="horz" pos="2160"/>
        <p:guide pos="2880"/>
      </p:guideLst>
    </p:cSldViewPr>
  </p:slideViewPr>
  <p:notesTextViewPr>
    <p:cViewPr>
      <p:scale>
        <a:sx n="1" d="1"/>
        <a:sy n="1" d="1"/>
      </p:scale>
      <p:origin x="0" y="0"/>
    </p:cViewPr>
  </p:notesTextViewPr>
  <p:sorterViewPr>
    <p:cViewPr>
      <p:scale>
        <a:sx n="100" d="100"/>
        <a:sy n="100" d="100"/>
      </p:scale>
      <p:origin x="0" y="266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Criticality rating of Patient Opinion responses </a:t>
            </a:r>
          </a:p>
          <a:p>
            <a:pPr>
              <a:defRPr sz="1000"/>
            </a:pPr>
            <a:r>
              <a:rPr lang="en-US" sz="1000"/>
              <a:t>01.06.2010 - 12.09.2012</a:t>
            </a:r>
          </a:p>
        </c:rich>
      </c:tx>
      <c:layout>
        <c:manualLayout>
          <c:xMode val="edge"/>
          <c:yMode val="edge"/>
          <c:x val="0.57479152643170373"/>
          <c:y val="0.84913969369833608"/>
        </c:manualLayout>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Sheet1!$A$11:$A$15</c:f>
              <c:strCache>
                <c:ptCount val="3"/>
                <c:pt idx="0">
                  <c:v>Non- critical</c:v>
                </c:pt>
                <c:pt idx="1">
                  <c:v>Minimal</c:v>
                </c:pt>
                <c:pt idx="2">
                  <c:v>Mild</c:v>
                </c:pt>
              </c:strCache>
            </c:strRef>
          </c:cat>
          <c:val>
            <c:numRef>
              <c:f>Sheet1!$B$11:$B$15</c:f>
              <c:numCache>
                <c:formatCode>0.00%</c:formatCode>
                <c:ptCount val="5"/>
                <c:pt idx="0" formatCode="0%">
                  <c:v>0.85</c:v>
                </c:pt>
                <c:pt idx="1">
                  <c:v>7.4999999999999997E-2</c:v>
                </c:pt>
                <c:pt idx="2">
                  <c:v>6.9000000000000006E-2</c:v>
                </c:pt>
              </c:numCache>
            </c:numRef>
          </c:val>
        </c:ser>
        <c:dLbls>
          <c:showLegendKey val="0"/>
          <c:showVal val="1"/>
          <c:showCatName val="0"/>
          <c:showSerName val="0"/>
          <c:showPercent val="0"/>
          <c:showBubbleSize val="0"/>
          <c:showLeaderLines val="1"/>
        </c:dLbls>
      </c:pie3DChart>
    </c:plotArea>
    <c:legend>
      <c:legendPos val="r"/>
      <c:legendEntry>
        <c:idx val="3"/>
        <c:delete val="1"/>
      </c:legendEntry>
      <c:legendEntry>
        <c:idx val="4"/>
        <c:delete val="1"/>
      </c:legendEntry>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D96D92-21FB-4ABB-9D2C-81118B5E35C7}" type="datetimeFigureOut">
              <a:rPr lang="en-GB" smtClean="0"/>
              <a:t>16/10/2012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40221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D96D92-21FB-4ABB-9D2C-81118B5E35C7}" type="datetimeFigureOut">
              <a:rPr lang="en-GB" smtClean="0"/>
              <a:t>16/10/2012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377462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D96D92-21FB-4ABB-9D2C-81118B5E35C7}" type="datetimeFigureOut">
              <a:rPr lang="en-GB" smtClean="0"/>
              <a:t>16/10/2012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236326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D96D92-21FB-4ABB-9D2C-81118B5E35C7}" type="datetimeFigureOut">
              <a:rPr lang="en-GB" smtClean="0"/>
              <a:t>16/10/2012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216097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96D92-21FB-4ABB-9D2C-81118B5E35C7}" type="datetimeFigureOut">
              <a:rPr lang="en-GB" smtClean="0"/>
              <a:t>16/10/2012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270091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D96D92-21FB-4ABB-9D2C-81118B5E35C7}" type="datetimeFigureOut">
              <a:rPr lang="en-GB" smtClean="0"/>
              <a:t>16/10/2012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205279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D96D92-21FB-4ABB-9D2C-81118B5E35C7}" type="datetimeFigureOut">
              <a:rPr lang="en-GB" smtClean="0"/>
              <a:t>16/10/2012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7863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D96D92-21FB-4ABB-9D2C-81118B5E35C7}" type="datetimeFigureOut">
              <a:rPr lang="en-GB" smtClean="0"/>
              <a:t>16/10/2012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392853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96D92-21FB-4ABB-9D2C-81118B5E35C7}" type="datetimeFigureOut">
              <a:rPr lang="en-GB" smtClean="0"/>
              <a:t>16/10/2012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116952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96D92-21FB-4ABB-9D2C-81118B5E35C7}" type="datetimeFigureOut">
              <a:rPr lang="en-GB" smtClean="0"/>
              <a:t>16/10/2012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359991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96D92-21FB-4ABB-9D2C-81118B5E35C7}" type="datetimeFigureOut">
              <a:rPr lang="en-GB" smtClean="0"/>
              <a:t>16/10/2012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78555-B95C-4CA9-8469-E0C3DD1C0EA2}" type="slidenum">
              <a:rPr lang="en-GB" smtClean="0"/>
              <a:t>‹#›</a:t>
            </a:fld>
            <a:endParaRPr lang="en-GB"/>
          </a:p>
        </p:txBody>
      </p:sp>
    </p:spTree>
    <p:extLst>
      <p:ext uri="{BB962C8B-B14F-4D97-AF65-F5344CB8AC3E}">
        <p14:creationId xmlns:p14="http://schemas.microsoft.com/office/powerpoint/2010/main" val="409326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96D92-21FB-4ABB-9D2C-81118B5E35C7}" type="datetimeFigureOut">
              <a:rPr lang="en-GB" smtClean="0"/>
              <a:t>16/10/2012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78555-B95C-4CA9-8469-E0C3DD1C0EA2}" type="slidenum">
              <a:rPr lang="en-GB" smtClean="0"/>
              <a:t>‹#›</a:t>
            </a:fld>
            <a:endParaRPr lang="en-GB"/>
          </a:p>
        </p:txBody>
      </p:sp>
    </p:spTree>
    <p:extLst>
      <p:ext uri="{BB962C8B-B14F-4D97-AF65-F5344CB8AC3E}">
        <p14:creationId xmlns:p14="http://schemas.microsoft.com/office/powerpoint/2010/main" val="639653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Listening to Patient’s Opinions at ULHT</a:t>
            </a:r>
            <a:endParaRPr lang="en-GB" dirty="0"/>
          </a:p>
        </p:txBody>
      </p:sp>
      <p:sp>
        <p:nvSpPr>
          <p:cNvPr id="3" name="Subtitle 2"/>
          <p:cNvSpPr>
            <a:spLocks noGrp="1"/>
          </p:cNvSpPr>
          <p:nvPr>
            <p:ph type="subTitle" idx="1"/>
          </p:nvPr>
        </p:nvSpPr>
        <p:spPr/>
        <p:txBody>
          <a:bodyPr>
            <a:normAutofit/>
          </a:bodyPr>
          <a:lstStyle/>
          <a:p>
            <a:r>
              <a:rPr lang="en-GB" sz="2000" dirty="0" smtClean="0"/>
              <a:t>Jennie Negus</a:t>
            </a:r>
          </a:p>
          <a:p>
            <a:r>
              <a:rPr lang="en-GB" sz="2000" dirty="0" smtClean="0"/>
              <a:t>Deputy Director of Patient Services</a:t>
            </a:r>
            <a:endParaRPr lang="en-GB"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302" y="6021288"/>
            <a:ext cx="42973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7" y="-415"/>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56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Process for responding to Patient Opinion</a:t>
            </a:r>
          </a:p>
          <a:p>
            <a:pPr lvl="1"/>
            <a:r>
              <a:rPr lang="en-GB" dirty="0" smtClean="0"/>
              <a:t>Principles: who, why and how.</a:t>
            </a:r>
          </a:p>
          <a:p>
            <a:pPr lvl="1"/>
            <a:r>
              <a:rPr lang="en-GB" dirty="0" smtClean="0"/>
              <a:t>Lead responder receives alert.</a:t>
            </a:r>
          </a:p>
          <a:p>
            <a:pPr lvl="1"/>
            <a:r>
              <a:rPr lang="en-GB" dirty="0" smtClean="0"/>
              <a:t>Aim for response – or ‘holding response’ within 5 working days.</a:t>
            </a:r>
          </a:p>
          <a:p>
            <a:pPr lvl="1"/>
            <a:r>
              <a:rPr lang="en-GB" dirty="0" smtClean="0"/>
              <a:t>Reports &amp; learning</a:t>
            </a:r>
            <a:r>
              <a:rPr lang="en-GB" dirty="0" smtClean="0"/>
              <a:t>.</a:t>
            </a:r>
          </a:p>
          <a:p>
            <a:pPr lvl="1"/>
            <a:endParaRPr lang="en-GB" dirty="0"/>
          </a:p>
          <a:p>
            <a:pPr lvl="1"/>
            <a:r>
              <a:rPr lang="en-GB" dirty="0" smtClean="0"/>
              <a:t>Address ‘backlog’ of stories….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93" y="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92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44" y="1154410"/>
            <a:ext cx="75501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ingingalto2.files.wordpress.com/2012/07/rabbit-in-headlights3.jpg?w=5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699039"/>
            <a:ext cx="1359644" cy="172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resentation: W 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464"/>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67544" y="5169426"/>
            <a:ext cx="5010133" cy="780294"/>
          </a:xfrm>
        </p:spPr>
        <p:txBody>
          <a:bodyPr>
            <a:normAutofit/>
          </a:bodyPr>
          <a:lstStyle/>
          <a:p>
            <a:pPr algn="l"/>
            <a:r>
              <a:rPr lang="en-GB" sz="2000" dirty="0" smtClean="0"/>
              <a:t>Backlog…..136 stories 01.06.10 to 12.09.12</a:t>
            </a:r>
            <a:endParaRPr lang="en-GB" sz="2000" dirty="0"/>
          </a:p>
        </p:txBody>
      </p:sp>
      <p:sp>
        <p:nvSpPr>
          <p:cNvPr id="8" name="Left Arrow 7"/>
          <p:cNvSpPr/>
          <p:nvPr/>
        </p:nvSpPr>
        <p:spPr>
          <a:xfrm rot="10800000">
            <a:off x="5652120" y="5186302"/>
            <a:ext cx="1139440" cy="6184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4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Criticality rating</a:t>
            </a:r>
            <a:endParaRPr lang="en-GB" dirty="0"/>
          </a:p>
        </p:txBody>
      </p:sp>
      <p:graphicFrame>
        <p:nvGraphicFramePr>
          <p:cNvPr id="3" name="Chart 2"/>
          <p:cNvGraphicFramePr/>
          <p:nvPr>
            <p:extLst>
              <p:ext uri="{D42A27DB-BD31-4B8C-83A1-F6EECF244321}">
                <p14:modId xmlns:p14="http://schemas.microsoft.com/office/powerpoint/2010/main" val="2914538183"/>
              </p:ext>
            </p:extLst>
          </p:nvPr>
        </p:nvGraphicFramePr>
        <p:xfrm>
          <a:off x="827584" y="1556792"/>
          <a:ext cx="6120680"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48230992"/>
              </p:ext>
            </p:extLst>
          </p:nvPr>
        </p:nvGraphicFramePr>
        <p:xfrm>
          <a:off x="3059832" y="5085184"/>
          <a:ext cx="5328592" cy="1224136"/>
        </p:xfrm>
        <a:graphic>
          <a:graphicData uri="http://schemas.openxmlformats.org/drawingml/2006/table">
            <a:tbl>
              <a:tblPr firstRow="1" firstCol="1" bandRow="1">
                <a:tableStyleId>{5C22544A-7EE6-4342-B048-85BDC9FD1C3A}</a:tableStyleId>
              </a:tblPr>
              <a:tblGrid>
                <a:gridCol w="1693549"/>
                <a:gridCol w="1817074"/>
                <a:gridCol w="1817969"/>
              </a:tblGrid>
              <a:tr h="306034">
                <a:tc>
                  <a:txBody>
                    <a:bodyPr/>
                    <a:lstStyle/>
                    <a:p>
                      <a:pPr algn="just">
                        <a:spcAft>
                          <a:spcPts val="0"/>
                        </a:spcAft>
                      </a:pPr>
                      <a:r>
                        <a:rPr lang="en-GB" sz="1400" b="1" dirty="0">
                          <a:effectLst/>
                        </a:rPr>
                        <a:t> </a:t>
                      </a:r>
                      <a:endParaRPr lang="en-GB" sz="1400" b="1" dirty="0">
                        <a:effectLst/>
                        <a:latin typeface="Arial"/>
                        <a:ea typeface="Calibri"/>
                        <a:cs typeface="Times New Roman"/>
                      </a:endParaRPr>
                    </a:p>
                  </a:txBody>
                  <a:tcPr marL="68580" marR="68580" marT="0" marB="0"/>
                </a:tc>
                <a:tc>
                  <a:txBody>
                    <a:bodyPr/>
                    <a:lstStyle/>
                    <a:p>
                      <a:pPr algn="just">
                        <a:spcAft>
                          <a:spcPts val="0"/>
                        </a:spcAft>
                      </a:pPr>
                      <a:r>
                        <a:rPr lang="en-GB" sz="1400" b="1">
                          <a:effectLst/>
                        </a:rPr>
                        <a:t>Number of stories</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a:effectLst/>
                        </a:rPr>
                        <a:t>Number of ‘views’</a:t>
                      </a:r>
                      <a:endParaRPr lang="en-GB" sz="1400" b="1">
                        <a:effectLst/>
                        <a:latin typeface="Arial"/>
                        <a:ea typeface="Calibri"/>
                        <a:cs typeface="Times New Roman"/>
                      </a:endParaRPr>
                    </a:p>
                  </a:txBody>
                  <a:tcPr marL="68580" marR="68580" marT="0" marB="0"/>
                </a:tc>
              </a:tr>
              <a:tr h="306034">
                <a:tc>
                  <a:txBody>
                    <a:bodyPr/>
                    <a:lstStyle/>
                    <a:p>
                      <a:pPr algn="just">
                        <a:spcAft>
                          <a:spcPts val="0"/>
                        </a:spcAft>
                      </a:pPr>
                      <a:r>
                        <a:rPr lang="en-GB" sz="1400" b="1">
                          <a:effectLst/>
                        </a:rPr>
                        <a:t>Pilgrim</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a:effectLst/>
                        </a:rPr>
                        <a:t>44</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a:effectLst/>
                        </a:rPr>
                        <a:t>13,382</a:t>
                      </a:r>
                      <a:endParaRPr lang="en-GB" sz="1400" b="1">
                        <a:effectLst/>
                        <a:latin typeface="Arial"/>
                        <a:ea typeface="Calibri"/>
                        <a:cs typeface="Times New Roman"/>
                      </a:endParaRPr>
                    </a:p>
                  </a:txBody>
                  <a:tcPr marL="68580" marR="68580" marT="0" marB="0"/>
                </a:tc>
              </a:tr>
              <a:tr h="306034">
                <a:tc>
                  <a:txBody>
                    <a:bodyPr/>
                    <a:lstStyle/>
                    <a:p>
                      <a:pPr algn="just">
                        <a:spcAft>
                          <a:spcPts val="0"/>
                        </a:spcAft>
                      </a:pPr>
                      <a:r>
                        <a:rPr lang="en-GB" sz="1400" b="1">
                          <a:effectLst/>
                        </a:rPr>
                        <a:t>Lincoln</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a:effectLst/>
                        </a:rPr>
                        <a:t>69</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dirty="0">
                          <a:effectLst/>
                        </a:rPr>
                        <a:t>20,250</a:t>
                      </a:r>
                      <a:endParaRPr lang="en-GB" sz="1400" b="1" dirty="0">
                        <a:effectLst/>
                        <a:latin typeface="Arial"/>
                        <a:ea typeface="Calibri"/>
                        <a:cs typeface="Times New Roman"/>
                      </a:endParaRPr>
                    </a:p>
                  </a:txBody>
                  <a:tcPr marL="68580" marR="68580" marT="0" marB="0"/>
                </a:tc>
              </a:tr>
              <a:tr h="306034">
                <a:tc>
                  <a:txBody>
                    <a:bodyPr/>
                    <a:lstStyle/>
                    <a:p>
                      <a:pPr algn="just">
                        <a:spcAft>
                          <a:spcPts val="0"/>
                        </a:spcAft>
                      </a:pPr>
                      <a:r>
                        <a:rPr lang="en-GB" sz="1400" b="1">
                          <a:effectLst/>
                        </a:rPr>
                        <a:t>Grantham</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a:effectLst/>
                        </a:rPr>
                        <a:t>16</a:t>
                      </a:r>
                      <a:endParaRPr lang="en-GB" sz="1400" b="1">
                        <a:effectLst/>
                        <a:latin typeface="Arial"/>
                        <a:ea typeface="Calibri"/>
                        <a:cs typeface="Times New Roman"/>
                      </a:endParaRPr>
                    </a:p>
                  </a:txBody>
                  <a:tcPr marL="68580" marR="68580" marT="0" marB="0"/>
                </a:tc>
                <a:tc>
                  <a:txBody>
                    <a:bodyPr/>
                    <a:lstStyle/>
                    <a:p>
                      <a:pPr algn="just">
                        <a:spcAft>
                          <a:spcPts val="0"/>
                        </a:spcAft>
                      </a:pPr>
                      <a:r>
                        <a:rPr lang="en-GB" sz="1400" b="1" dirty="0">
                          <a:effectLst/>
                        </a:rPr>
                        <a:t>3,891</a:t>
                      </a:r>
                      <a:endParaRPr lang="en-GB" sz="1400" b="1"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412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read stories</a:t>
            </a:r>
            <a:endParaRPr lang="en-GB" dirty="0"/>
          </a:p>
        </p:txBody>
      </p:sp>
      <p:sp>
        <p:nvSpPr>
          <p:cNvPr id="3" name="Rectangle 2"/>
          <p:cNvSpPr/>
          <p:nvPr/>
        </p:nvSpPr>
        <p:spPr>
          <a:xfrm>
            <a:off x="611560" y="1720840"/>
            <a:ext cx="7992888" cy="4154984"/>
          </a:xfrm>
          <a:prstGeom prst="rect">
            <a:avLst/>
          </a:prstGeom>
        </p:spPr>
        <p:txBody>
          <a:bodyPr wrap="square">
            <a:spAutoFit/>
          </a:bodyPr>
          <a:lstStyle/>
          <a:p>
            <a:pPr marL="342900" indent="-342900">
              <a:buFont typeface="Arial" pitchFamily="34" charset="0"/>
              <a:buChar char="•"/>
            </a:pPr>
            <a:endParaRPr lang="en-GB" sz="2400" dirty="0"/>
          </a:p>
          <a:p>
            <a:pPr marL="342900" lvl="0" indent="-342900">
              <a:buFont typeface="Arial" pitchFamily="34" charset="0"/>
              <a:buChar char="•"/>
            </a:pPr>
            <a:r>
              <a:rPr lang="en-US" sz="2400" dirty="0"/>
              <a:t>Posted 5 months ago entitled: ‘</a:t>
            </a:r>
            <a:r>
              <a:rPr lang="en-US" sz="2400" i="1" dirty="0"/>
              <a:t>no ECG machine at the doctors’</a:t>
            </a:r>
            <a:r>
              <a:rPr lang="en-US" sz="2400" dirty="0"/>
              <a:t> in Skegness but then went on to thank staff at Skegness A&amp;E which at this time was part of ULHT</a:t>
            </a:r>
            <a:r>
              <a:rPr lang="en-US" sz="2400" dirty="0" smtClean="0"/>
              <a:t>.</a:t>
            </a:r>
          </a:p>
          <a:p>
            <a:pPr marL="342900" lvl="0" indent="-342900">
              <a:buFont typeface="Arial" pitchFamily="34" charset="0"/>
              <a:buChar char="•"/>
            </a:pPr>
            <a:endParaRPr lang="en-GB" sz="2400" dirty="0"/>
          </a:p>
          <a:p>
            <a:pPr marL="342900" lvl="0" indent="-342900">
              <a:buFont typeface="Arial" pitchFamily="34" charset="0"/>
              <a:buChar char="•"/>
            </a:pPr>
            <a:r>
              <a:rPr lang="en-US" sz="2400" dirty="0"/>
              <a:t>Posted 7 months ago entitled: ‘</a:t>
            </a:r>
            <a:r>
              <a:rPr lang="en-US" sz="2400" i="1" dirty="0"/>
              <a:t>my son’s bad hospital experience’</a:t>
            </a:r>
            <a:r>
              <a:rPr lang="en-US" sz="2400" dirty="0"/>
              <a:t> referred to a teenager taken to Lincoln A&amp;E following an asthma attack and his care within A&amp;E</a:t>
            </a:r>
            <a:r>
              <a:rPr lang="en-US" sz="2400" dirty="0" smtClean="0"/>
              <a:t>.</a:t>
            </a:r>
          </a:p>
          <a:p>
            <a:pPr marL="342900" lvl="0" indent="-342900">
              <a:buFont typeface="Arial" pitchFamily="34" charset="0"/>
              <a:buChar char="•"/>
            </a:pPr>
            <a:endParaRPr lang="en-GB" sz="2400" dirty="0"/>
          </a:p>
          <a:p>
            <a:pPr marL="342900" lvl="0" indent="-342900">
              <a:buFont typeface="Arial" pitchFamily="34" charset="0"/>
              <a:buChar char="•"/>
            </a:pPr>
            <a:r>
              <a:rPr lang="en-US" sz="2400" dirty="0"/>
              <a:t>Posted 3 months ago entitled: ‘</a:t>
            </a:r>
            <a:r>
              <a:rPr lang="en-US" sz="2400" i="1" dirty="0"/>
              <a:t>excellent and caring’</a:t>
            </a:r>
            <a:r>
              <a:rPr lang="en-US" sz="2400" dirty="0"/>
              <a:t> thanking staff on M2 at Pilgrim.</a:t>
            </a:r>
            <a:endParaRPr lang="en-GB" sz="2400" dirty="0"/>
          </a:p>
        </p:txBody>
      </p:sp>
    </p:spTree>
    <p:extLst>
      <p:ext uri="{BB962C8B-B14F-4D97-AF65-F5344CB8AC3E}">
        <p14:creationId xmlns:p14="http://schemas.microsoft.com/office/powerpoint/2010/main" val="16769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Its about empathy and compassion.</a:t>
            </a:r>
          </a:p>
          <a:p>
            <a:pPr lvl="1"/>
            <a:r>
              <a:rPr lang="en-GB" dirty="0" smtClean="0"/>
              <a:t>What if that was me or my family</a:t>
            </a:r>
            <a:r>
              <a:rPr lang="en-GB" dirty="0" smtClean="0"/>
              <a:t>?</a:t>
            </a:r>
            <a:endParaRPr lang="en-GB" dirty="0" smtClean="0"/>
          </a:p>
          <a:p>
            <a:r>
              <a:rPr lang="en-GB" dirty="0" smtClean="0"/>
              <a:t>Its about being g</a:t>
            </a:r>
            <a:r>
              <a:rPr lang="en-GB" dirty="0" smtClean="0"/>
              <a:t>enuine</a:t>
            </a:r>
            <a:r>
              <a:rPr lang="en-GB" dirty="0" smtClean="0"/>
              <a:t>, open and honest.</a:t>
            </a:r>
          </a:p>
          <a:p>
            <a:pPr lvl="1"/>
            <a:r>
              <a:rPr lang="en-GB" dirty="0" smtClean="0"/>
              <a:t>Being truthful, saying sorry with meaning</a:t>
            </a:r>
            <a:r>
              <a:rPr lang="en-GB" dirty="0" smtClean="0"/>
              <a:t>.</a:t>
            </a:r>
            <a:endParaRPr lang="en-GB" dirty="0" smtClean="0"/>
          </a:p>
          <a:p>
            <a:r>
              <a:rPr lang="en-GB" dirty="0" smtClean="0"/>
              <a:t>Its about being b</a:t>
            </a:r>
            <a:r>
              <a:rPr lang="en-GB" dirty="0" smtClean="0"/>
              <a:t>etter </a:t>
            </a:r>
            <a:r>
              <a:rPr lang="en-GB" dirty="0" smtClean="0"/>
              <a:t>late than never.</a:t>
            </a:r>
          </a:p>
          <a:p>
            <a:pPr lvl="1"/>
            <a:r>
              <a:rPr lang="en-GB" dirty="0" smtClean="0"/>
              <a:t>A bit embarrassing to reply so late….but can still learn from the experience</a:t>
            </a:r>
            <a:r>
              <a:rPr lang="en-GB" dirty="0" smtClean="0"/>
              <a:t>.</a:t>
            </a:r>
          </a:p>
          <a:p>
            <a:r>
              <a:rPr lang="en-GB" dirty="0" smtClean="0"/>
              <a:t>Its about language…what we say and how we say it.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87" y="-415"/>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designyoutrust.com/wp-content/uploads/2010/10/TAKE-THE-BULL_Above_Paris-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8064896" cy="540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Increase in postings, but still low</a:t>
            </a:r>
            <a:endParaRPr lang="en-GB" sz="3200" dirty="0"/>
          </a:p>
        </p:txBody>
      </p:sp>
      <p:pic>
        <p:nvPicPr>
          <p:cNvPr id="3" name="Picture 2" descr="..\bl.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32848" cy="4608512"/>
          </a:xfrm>
          <a:prstGeom prst="rect">
            <a:avLst/>
          </a:prstGeom>
          <a:noFill/>
          <a:ln w="0" cmpd="sng">
            <a:solidFill>
              <a:srgbClr val="000000"/>
            </a:solidFill>
            <a:miter lim="800000"/>
            <a:headEnd/>
            <a:tailEnd/>
          </a:ln>
          <a:effectLst/>
        </p:spPr>
      </p:pic>
    </p:spTree>
    <p:extLst>
      <p:ext uri="{BB962C8B-B14F-4D97-AF65-F5344CB8AC3E}">
        <p14:creationId xmlns:p14="http://schemas.microsoft.com/office/powerpoint/2010/main" val="2958451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39552" y="332656"/>
            <a:ext cx="7920880" cy="5976664"/>
          </a:xfrm>
          <a:prstGeom prst="rect">
            <a:avLst/>
          </a:prstGeom>
        </p:spPr>
      </p:pic>
      <p:sp>
        <p:nvSpPr>
          <p:cNvPr id="3" name="Left Arrow 2"/>
          <p:cNvSpPr/>
          <p:nvPr/>
        </p:nvSpPr>
        <p:spPr>
          <a:xfrm rot="1540333">
            <a:off x="6357030" y="4364077"/>
            <a:ext cx="1751169" cy="4114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4730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95536" y="548680"/>
            <a:ext cx="7704856" cy="5688632"/>
          </a:xfrm>
          <a:prstGeom prst="rect">
            <a:avLst/>
          </a:prstGeom>
        </p:spPr>
      </p:pic>
      <p:sp>
        <p:nvSpPr>
          <p:cNvPr id="3" name="Left Arrow 2"/>
          <p:cNvSpPr/>
          <p:nvPr/>
        </p:nvSpPr>
        <p:spPr>
          <a:xfrm rot="1540333">
            <a:off x="5870844" y="5156166"/>
            <a:ext cx="1751169" cy="4114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9926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8282040"/>
              </p:ext>
            </p:extLst>
          </p:nvPr>
        </p:nvGraphicFramePr>
        <p:xfrm>
          <a:off x="467544" y="908726"/>
          <a:ext cx="8208912" cy="5400600"/>
        </p:xfrm>
        <a:graphic>
          <a:graphicData uri="http://schemas.openxmlformats.org/drawingml/2006/table">
            <a:tbl>
              <a:tblPr>
                <a:tableStyleId>{5C22544A-7EE6-4342-B048-85BDC9FD1C3A}</a:tableStyleId>
              </a:tblPr>
              <a:tblGrid>
                <a:gridCol w="3645650"/>
                <a:gridCol w="2317631"/>
                <a:gridCol w="2245631"/>
              </a:tblGrid>
              <a:tr h="365865">
                <a:tc>
                  <a:txBody>
                    <a:bodyPr/>
                    <a:lstStyle/>
                    <a:p>
                      <a:pPr>
                        <a:lnSpc>
                          <a:spcPct val="115000"/>
                        </a:lnSpc>
                        <a:spcAft>
                          <a:spcPts val="0"/>
                        </a:spcAft>
                      </a:pPr>
                      <a:r>
                        <a:rPr lang="en-US" sz="1600" b="1">
                          <a:effectLst/>
                        </a:rPr>
                        <a:t>Services the stories are about</a:t>
                      </a:r>
                      <a:endParaRPr lang="en-GB" sz="1600" b="1">
                        <a:effectLst/>
                        <a:latin typeface="Arial"/>
                        <a:ea typeface="Calibri"/>
                        <a:cs typeface="Times New Roman"/>
                      </a:endParaRPr>
                    </a:p>
                  </a:txBody>
                  <a:tcPr marL="25400" marR="25400" marT="25400" marB="25400"/>
                </a:tc>
                <a:tc>
                  <a:txBody>
                    <a:bodyPr/>
                    <a:lstStyle/>
                    <a:p>
                      <a:pPr>
                        <a:lnSpc>
                          <a:spcPct val="115000"/>
                        </a:lnSpc>
                        <a:spcAft>
                          <a:spcPts val="0"/>
                        </a:spcAft>
                      </a:pPr>
                      <a:r>
                        <a:rPr lang="en-US" sz="1600" b="1">
                          <a:effectLst/>
                        </a:rPr>
                        <a:t>Number of stories</a:t>
                      </a:r>
                      <a:endParaRPr lang="en-GB" sz="1600" b="1">
                        <a:effectLst/>
                        <a:latin typeface="Arial"/>
                        <a:ea typeface="Calibri"/>
                        <a:cs typeface="Times New Roman"/>
                      </a:endParaRPr>
                    </a:p>
                  </a:txBody>
                  <a:tcPr marL="25400" marR="25400" marT="25400" marB="25400"/>
                </a:tc>
                <a:tc>
                  <a:txBody>
                    <a:bodyPr/>
                    <a:lstStyle/>
                    <a:p>
                      <a:pPr>
                        <a:lnSpc>
                          <a:spcPct val="115000"/>
                        </a:lnSpc>
                        <a:spcAft>
                          <a:spcPts val="0"/>
                        </a:spcAft>
                      </a:pPr>
                      <a:r>
                        <a:rPr lang="en-US" sz="1600" b="1">
                          <a:effectLst/>
                        </a:rPr>
                        <a:t>   Latest story</a:t>
                      </a:r>
                      <a:endParaRPr lang="en-GB" sz="1600" b="1">
                        <a:effectLst/>
                        <a:latin typeface="Arial"/>
                        <a:ea typeface="Calibri"/>
                        <a:cs typeface="Times New Roman"/>
                      </a:endParaRPr>
                    </a:p>
                  </a:txBody>
                  <a:tcPr marL="25400" marR="25400" marT="25400" marB="25400"/>
                </a:tc>
              </a:tr>
              <a:tr h="335649">
                <a:tc>
                  <a:txBody>
                    <a:bodyPr/>
                    <a:lstStyle/>
                    <a:p>
                      <a:pPr>
                        <a:lnSpc>
                          <a:spcPct val="115000"/>
                        </a:lnSpc>
                        <a:spcAft>
                          <a:spcPts val="0"/>
                        </a:spcAft>
                      </a:pPr>
                      <a:r>
                        <a:rPr lang="en-US" sz="1600" b="1">
                          <a:effectLst/>
                        </a:rPr>
                        <a:t>United Lincolnshire Hospitals NHS Trust</a:t>
                      </a:r>
                      <a:endParaRPr lang="en-GB" sz="1600" b="1">
                        <a:effectLst/>
                        <a:latin typeface="Arial"/>
                        <a:ea typeface="Calibri"/>
                        <a:cs typeface="Times New Roman"/>
                      </a:endParaRPr>
                    </a:p>
                  </a:txBody>
                  <a:tcPr marL="25400" marR="25400" marT="25400" marB="25400"/>
                </a:tc>
                <a:tc>
                  <a:txBody>
                    <a:bodyPr/>
                    <a:lstStyle/>
                    <a:p>
                      <a:pPr>
                        <a:lnSpc>
                          <a:spcPct val="115000"/>
                        </a:lnSpc>
                        <a:spcAft>
                          <a:spcPts val="0"/>
                        </a:spcAft>
                      </a:pPr>
                      <a:r>
                        <a:rPr lang="en-US" sz="1600" b="1">
                          <a:effectLst/>
                        </a:rPr>
                        <a:t>     136</a:t>
                      </a:r>
                      <a:endParaRPr lang="en-GB" sz="1600" b="1">
                        <a:effectLst/>
                        <a:latin typeface="Arial"/>
                        <a:ea typeface="Calibri"/>
                        <a:cs typeface="Times New Roman"/>
                      </a:endParaRPr>
                    </a:p>
                  </a:txBody>
                  <a:tcPr marL="25400" marR="25400" marT="25400" marB="25400"/>
                </a:tc>
                <a:tc>
                  <a:txBody>
                    <a:bodyPr/>
                    <a:lstStyle/>
                    <a:p>
                      <a:pPr>
                        <a:lnSpc>
                          <a:spcPct val="115000"/>
                        </a:lnSpc>
                        <a:spcAft>
                          <a:spcPts val="0"/>
                        </a:spcAft>
                      </a:pPr>
                      <a:r>
                        <a:rPr lang="en-US" sz="1600" b="1">
                          <a:effectLst/>
                        </a:rPr>
                        <a:t>        30/07/2012</a:t>
                      </a:r>
                      <a:endParaRPr lang="en-GB" sz="1600" b="1">
                        <a:effectLst/>
                        <a:latin typeface="Arial"/>
                        <a:ea typeface="Calibri"/>
                        <a:cs typeface="Times New Roman"/>
                      </a:endParaRPr>
                    </a:p>
                  </a:txBody>
                  <a:tcPr marL="25400" marR="25400" marT="25400" marB="25400"/>
                </a:tc>
              </a:tr>
              <a:tr h="335649">
                <a:tc>
                  <a:txBody>
                    <a:bodyPr/>
                    <a:lstStyle/>
                    <a:p>
                      <a:pPr>
                        <a:lnSpc>
                          <a:spcPct val="115000"/>
                        </a:lnSpc>
                        <a:spcAft>
                          <a:spcPts val="0"/>
                        </a:spcAft>
                      </a:pPr>
                      <a:r>
                        <a:rPr lang="en-US" sz="1600" b="1">
                          <a:effectLst/>
                        </a:rPr>
                        <a:t>Grantham and District Hospital</a:t>
                      </a:r>
                      <a:endParaRPr lang="en-GB" sz="1600" b="1">
                        <a:effectLst/>
                        <a:latin typeface="Arial"/>
                        <a:ea typeface="Calibri"/>
                        <a:cs typeface="Times New Roman"/>
                      </a:endParaRPr>
                    </a:p>
                  </a:txBody>
                  <a:tcPr marL="152400" marR="25400" marT="25400" marB="25400"/>
                </a:tc>
                <a:tc>
                  <a:txBody>
                    <a:bodyPr/>
                    <a:lstStyle/>
                    <a:p>
                      <a:pPr>
                        <a:lnSpc>
                          <a:spcPct val="115000"/>
                        </a:lnSpc>
                        <a:spcAft>
                          <a:spcPts val="0"/>
                        </a:spcAft>
                      </a:pPr>
                      <a:r>
                        <a:rPr lang="en-US" sz="1600" b="1">
                          <a:effectLst/>
                        </a:rPr>
                        <a:t>   16</a:t>
                      </a:r>
                      <a:endParaRPr lang="en-GB" sz="1600" b="1">
                        <a:effectLst/>
                        <a:latin typeface="Arial"/>
                        <a:ea typeface="Calibri"/>
                        <a:cs typeface="Times New Roman"/>
                      </a:endParaRPr>
                    </a:p>
                  </a:txBody>
                  <a:tcPr marL="152400" marR="25400" marT="25400" marB="25400"/>
                </a:tc>
                <a:tc>
                  <a:txBody>
                    <a:bodyPr/>
                    <a:lstStyle/>
                    <a:p>
                      <a:pPr>
                        <a:lnSpc>
                          <a:spcPct val="115000"/>
                        </a:lnSpc>
                        <a:spcAft>
                          <a:spcPts val="0"/>
                        </a:spcAft>
                      </a:pPr>
                      <a:r>
                        <a:rPr lang="en-US" sz="1600" b="1">
                          <a:effectLst/>
                        </a:rPr>
                        <a:t>    19/07/2012</a:t>
                      </a:r>
                      <a:endParaRPr lang="en-GB" sz="1600" b="1">
                        <a:effectLst/>
                        <a:latin typeface="Arial"/>
                        <a:ea typeface="Calibri"/>
                        <a:cs typeface="Times New Roman"/>
                      </a:endParaRPr>
                    </a:p>
                  </a:txBody>
                  <a:tcPr marL="152400" marR="25400" marT="25400" marB="25400"/>
                </a:tc>
              </a:tr>
              <a:tr h="335649">
                <a:tc>
                  <a:txBody>
                    <a:bodyPr/>
                    <a:lstStyle/>
                    <a:p>
                      <a:pPr>
                        <a:lnSpc>
                          <a:spcPct val="115000"/>
                        </a:lnSpc>
                        <a:spcAft>
                          <a:spcPts val="0"/>
                        </a:spcAft>
                      </a:pPr>
                      <a:r>
                        <a:rPr lang="en-US" sz="1600" b="1">
                          <a:effectLst/>
                        </a:rPr>
                        <a:t>Trauma and orthopaedics</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23/02/2012</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Lincoln County Hospital</a:t>
                      </a:r>
                      <a:endParaRPr lang="en-GB" sz="1600" b="1">
                        <a:effectLst/>
                        <a:latin typeface="Arial"/>
                        <a:ea typeface="Calibri"/>
                        <a:cs typeface="Times New Roman"/>
                      </a:endParaRPr>
                    </a:p>
                  </a:txBody>
                  <a:tcPr marL="152400" marR="25400" marT="25400" marB="25400"/>
                </a:tc>
                <a:tc>
                  <a:txBody>
                    <a:bodyPr/>
                    <a:lstStyle/>
                    <a:p>
                      <a:pPr>
                        <a:lnSpc>
                          <a:spcPct val="115000"/>
                        </a:lnSpc>
                        <a:spcAft>
                          <a:spcPts val="0"/>
                        </a:spcAft>
                      </a:pPr>
                      <a:r>
                        <a:rPr lang="en-US" sz="1600" b="1">
                          <a:effectLst/>
                        </a:rPr>
                        <a:t>   69</a:t>
                      </a:r>
                      <a:endParaRPr lang="en-GB" sz="1600" b="1">
                        <a:effectLst/>
                        <a:latin typeface="Arial"/>
                        <a:ea typeface="Calibri"/>
                        <a:cs typeface="Times New Roman"/>
                      </a:endParaRPr>
                    </a:p>
                  </a:txBody>
                  <a:tcPr marL="152400" marR="25400" marT="25400" marB="25400"/>
                </a:tc>
                <a:tc>
                  <a:txBody>
                    <a:bodyPr/>
                    <a:lstStyle/>
                    <a:p>
                      <a:pPr>
                        <a:lnSpc>
                          <a:spcPct val="115000"/>
                        </a:lnSpc>
                        <a:spcAft>
                          <a:spcPts val="0"/>
                        </a:spcAft>
                      </a:pPr>
                      <a:r>
                        <a:rPr lang="en-US" sz="1600" b="1">
                          <a:effectLst/>
                        </a:rPr>
                        <a:t>    30/07/2012</a:t>
                      </a:r>
                      <a:endParaRPr lang="en-GB" sz="1600" b="1">
                        <a:effectLst/>
                        <a:latin typeface="Arial"/>
                        <a:ea typeface="Calibri"/>
                        <a:cs typeface="Times New Roman"/>
                      </a:endParaRPr>
                    </a:p>
                  </a:txBody>
                  <a:tcPr marL="152400" marR="25400" marT="25400" marB="25400"/>
                </a:tc>
              </a:tr>
              <a:tr h="335649">
                <a:tc>
                  <a:txBody>
                    <a:bodyPr/>
                    <a:lstStyle/>
                    <a:p>
                      <a:pPr>
                        <a:lnSpc>
                          <a:spcPct val="115000"/>
                        </a:lnSpc>
                        <a:spcAft>
                          <a:spcPts val="0"/>
                        </a:spcAft>
                      </a:pPr>
                      <a:r>
                        <a:rPr lang="en-US" sz="1600" b="1">
                          <a:effectLst/>
                        </a:rPr>
                        <a:t>Cardiology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2</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30/07/2012</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Gastroenterology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28/07/2010</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General medicine</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06/02/2012</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Gynaecology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01/08/2011</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Maternity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20/07/2011</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Pain Management</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15/05/2012</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Trauma and orthopaedics</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09/02/2012</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Pilgrim Hospital</a:t>
                      </a:r>
                      <a:endParaRPr lang="en-GB" sz="1600" b="1">
                        <a:effectLst/>
                        <a:latin typeface="Arial"/>
                        <a:ea typeface="Calibri"/>
                        <a:cs typeface="Times New Roman"/>
                      </a:endParaRPr>
                    </a:p>
                  </a:txBody>
                  <a:tcPr marL="152400" marR="25400" marT="25400" marB="25400"/>
                </a:tc>
                <a:tc>
                  <a:txBody>
                    <a:bodyPr/>
                    <a:lstStyle/>
                    <a:p>
                      <a:pPr>
                        <a:lnSpc>
                          <a:spcPct val="115000"/>
                        </a:lnSpc>
                        <a:spcAft>
                          <a:spcPts val="0"/>
                        </a:spcAft>
                      </a:pPr>
                      <a:r>
                        <a:rPr lang="en-US" sz="1600" b="1">
                          <a:effectLst/>
                        </a:rPr>
                        <a:t>   44</a:t>
                      </a:r>
                      <a:endParaRPr lang="en-GB" sz="1600" b="1">
                        <a:effectLst/>
                        <a:latin typeface="Arial"/>
                        <a:ea typeface="Calibri"/>
                        <a:cs typeface="Times New Roman"/>
                      </a:endParaRPr>
                    </a:p>
                  </a:txBody>
                  <a:tcPr marL="152400" marR="25400" marT="25400" marB="25400"/>
                </a:tc>
                <a:tc>
                  <a:txBody>
                    <a:bodyPr/>
                    <a:lstStyle/>
                    <a:p>
                      <a:pPr>
                        <a:lnSpc>
                          <a:spcPct val="115000"/>
                        </a:lnSpc>
                        <a:spcAft>
                          <a:spcPts val="0"/>
                        </a:spcAft>
                      </a:pPr>
                      <a:r>
                        <a:rPr lang="en-US" sz="1600" b="1">
                          <a:effectLst/>
                        </a:rPr>
                        <a:t>    19/07/2012</a:t>
                      </a:r>
                      <a:endParaRPr lang="en-GB" sz="1600" b="1">
                        <a:effectLst/>
                        <a:latin typeface="Arial"/>
                        <a:ea typeface="Calibri"/>
                        <a:cs typeface="Times New Roman"/>
                      </a:endParaRPr>
                    </a:p>
                  </a:txBody>
                  <a:tcPr marL="152400" marR="25400" marT="25400" marB="25400"/>
                </a:tc>
              </a:tr>
              <a:tr h="335649">
                <a:tc>
                  <a:txBody>
                    <a:bodyPr/>
                    <a:lstStyle/>
                    <a:p>
                      <a:pPr>
                        <a:lnSpc>
                          <a:spcPct val="115000"/>
                        </a:lnSpc>
                        <a:spcAft>
                          <a:spcPts val="0"/>
                        </a:spcAft>
                      </a:pPr>
                      <a:r>
                        <a:rPr lang="en-US" sz="1600" b="1">
                          <a:effectLst/>
                        </a:rPr>
                        <a:t>General surgery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07/09/2011</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Gynaecological oncology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21/12/2010</a:t>
                      </a:r>
                      <a:endParaRPr lang="en-GB" sz="1600" b="1">
                        <a:effectLst/>
                        <a:latin typeface="Arial"/>
                        <a:ea typeface="Calibri"/>
                        <a:cs typeface="Times New Roman"/>
                      </a:endParaRPr>
                    </a:p>
                  </a:txBody>
                  <a:tcPr marL="279400" marR="25400" marT="25400" marB="25400"/>
                </a:tc>
              </a:tr>
              <a:tr h="335649">
                <a:tc>
                  <a:txBody>
                    <a:bodyPr/>
                    <a:lstStyle/>
                    <a:p>
                      <a:pPr>
                        <a:lnSpc>
                          <a:spcPct val="115000"/>
                        </a:lnSpc>
                        <a:spcAft>
                          <a:spcPts val="0"/>
                        </a:spcAft>
                      </a:pPr>
                      <a:r>
                        <a:rPr lang="en-US" sz="1600" b="1">
                          <a:effectLst/>
                        </a:rPr>
                        <a:t>Gynaecology</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a:effectLst/>
                        </a:rPr>
                        <a:t>1</a:t>
                      </a:r>
                      <a:endParaRPr lang="en-GB" sz="1600" b="1">
                        <a:effectLst/>
                        <a:latin typeface="Arial"/>
                        <a:ea typeface="Calibri"/>
                        <a:cs typeface="Times New Roman"/>
                      </a:endParaRPr>
                    </a:p>
                  </a:txBody>
                  <a:tcPr marL="279400" marR="25400" marT="25400" marB="25400"/>
                </a:tc>
                <a:tc>
                  <a:txBody>
                    <a:bodyPr/>
                    <a:lstStyle/>
                    <a:p>
                      <a:pPr>
                        <a:lnSpc>
                          <a:spcPct val="115000"/>
                        </a:lnSpc>
                        <a:spcAft>
                          <a:spcPts val="0"/>
                        </a:spcAft>
                      </a:pPr>
                      <a:r>
                        <a:rPr lang="en-US" sz="1600" b="1" dirty="0">
                          <a:effectLst/>
                        </a:rPr>
                        <a:t>20/07/2011</a:t>
                      </a:r>
                      <a:endParaRPr lang="en-GB" sz="1600" b="1" dirty="0">
                        <a:effectLst/>
                        <a:latin typeface="Arial"/>
                        <a:ea typeface="Calibri"/>
                        <a:cs typeface="Times New Roman"/>
                      </a:endParaRPr>
                    </a:p>
                  </a:txBody>
                  <a:tcPr marL="279400" marR="25400" marT="25400" marB="25400"/>
                </a:tc>
              </a:tr>
            </a:tbl>
          </a:graphicData>
        </a:graphic>
      </p:graphicFrame>
    </p:spTree>
    <p:extLst>
      <p:ext uri="{BB962C8B-B14F-4D97-AF65-F5344CB8AC3E}">
        <p14:creationId xmlns:p14="http://schemas.microsoft.com/office/powerpoint/2010/main" val="2880314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txBody>
          <a:bodyPr>
            <a:noAutofit/>
          </a:bodyPr>
          <a:lstStyle/>
          <a:p>
            <a:r>
              <a:rPr lang="en-US" sz="2800" dirty="0"/>
              <a:t>P</a:t>
            </a:r>
            <a:r>
              <a:rPr lang="en-US" sz="2800" dirty="0" smtClean="0"/>
              <a:t>ublicly viewable.</a:t>
            </a:r>
          </a:p>
          <a:p>
            <a:r>
              <a:rPr lang="en-US" sz="2800" dirty="0"/>
              <a:t>V</a:t>
            </a:r>
            <a:r>
              <a:rPr lang="en-US" sz="2800" dirty="0" smtClean="0"/>
              <a:t>aluable </a:t>
            </a:r>
            <a:r>
              <a:rPr lang="en-US" sz="2800" dirty="0"/>
              <a:t>to the patient who told the </a:t>
            </a:r>
            <a:r>
              <a:rPr lang="en-US" sz="2800" dirty="0" smtClean="0"/>
              <a:t>story.</a:t>
            </a:r>
          </a:p>
          <a:p>
            <a:r>
              <a:rPr lang="en-US" sz="2800" dirty="0" smtClean="0"/>
              <a:t>Valuable to others </a:t>
            </a:r>
            <a:r>
              <a:rPr lang="en-US" sz="2800" dirty="0"/>
              <a:t>who may be </a:t>
            </a:r>
            <a:r>
              <a:rPr lang="en-US" sz="2800" dirty="0" smtClean="0"/>
              <a:t>reading.</a:t>
            </a:r>
          </a:p>
          <a:p>
            <a:r>
              <a:rPr lang="en-US" sz="2800" dirty="0" smtClean="0"/>
              <a:t>Valuable to our commissioners </a:t>
            </a:r>
            <a:r>
              <a:rPr lang="en-US" sz="2800" dirty="0"/>
              <a:t>and regulators in understanding how </a:t>
            </a:r>
            <a:r>
              <a:rPr lang="en-US" sz="2800" dirty="0" smtClean="0"/>
              <a:t>we listen </a:t>
            </a:r>
            <a:r>
              <a:rPr lang="en-US" sz="2800" dirty="0"/>
              <a:t>to and respond to issues raised. </a:t>
            </a:r>
            <a:endParaRPr lang="en-US" sz="2800" dirty="0" smtClean="0"/>
          </a:p>
          <a:p>
            <a:r>
              <a:rPr lang="en-US" sz="2800" dirty="0" smtClean="0"/>
              <a:t>Reports sent to the 3 sites, Patient Experience Committee and to Board of Directors.</a:t>
            </a:r>
            <a:endParaRPr lang="en-US" sz="2800" dirty="0" smtClean="0"/>
          </a:p>
        </p:txBody>
      </p:sp>
      <p:pic>
        <p:nvPicPr>
          <p:cNvPr id="4" name="Picture 5" descr="Presentation: W 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20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Had a few challenges recently………</a:t>
            </a:r>
            <a:endParaRPr lang="en-GB" dirty="0"/>
          </a:p>
          <a:p>
            <a:pPr lvl="1"/>
            <a:r>
              <a:rPr lang="en-GB" dirty="0" smtClean="0"/>
              <a:t>Pilgrim Hospital CQC, NMC &amp; Deanery.</a:t>
            </a:r>
          </a:p>
          <a:p>
            <a:pPr lvl="1"/>
            <a:r>
              <a:rPr lang="en-GB" dirty="0" smtClean="0"/>
              <a:t>Lincoln County Hospital CQC.</a:t>
            </a:r>
          </a:p>
          <a:p>
            <a:pPr lvl="1"/>
            <a:endParaRPr lang="en-GB" dirty="0" smtClean="0"/>
          </a:p>
          <a:p>
            <a:pPr marL="57150" indent="0">
              <a:buNone/>
            </a:pPr>
            <a:r>
              <a:rPr lang="en-GB" dirty="0" smtClean="0"/>
              <a:t>But, lots of work……e.g. at Pilgrim</a:t>
            </a:r>
          </a:p>
          <a:p>
            <a:pPr marL="5715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235959745"/>
              </p:ext>
            </p:extLst>
          </p:nvPr>
        </p:nvGraphicFramePr>
        <p:xfrm>
          <a:off x="1259632" y="4437112"/>
          <a:ext cx="6096000" cy="15595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February</a:t>
                      </a:r>
                      <a:r>
                        <a:rPr lang="en-GB" baseline="0" dirty="0" smtClean="0"/>
                        <a:t> 2011</a:t>
                      </a:r>
                      <a:endParaRPr lang="en-GB" dirty="0"/>
                    </a:p>
                  </a:txBody>
                  <a:tcPr/>
                </a:tc>
                <a:tc>
                  <a:txBody>
                    <a:bodyPr/>
                    <a:lstStyle/>
                    <a:p>
                      <a:r>
                        <a:rPr lang="en-GB" dirty="0" smtClean="0"/>
                        <a:t>Now</a:t>
                      </a:r>
                      <a:endParaRPr lang="en-GB" dirty="0"/>
                    </a:p>
                  </a:txBody>
                  <a:tcPr/>
                </a:tc>
              </a:tr>
              <a:tr h="370840">
                <a:tc>
                  <a:txBody>
                    <a:bodyPr/>
                    <a:lstStyle/>
                    <a:p>
                      <a:r>
                        <a:rPr lang="en-GB" dirty="0" smtClean="0"/>
                        <a:t>Warning notices – 2</a:t>
                      </a:r>
                    </a:p>
                    <a:p>
                      <a:r>
                        <a:rPr lang="en-GB" dirty="0" smtClean="0"/>
                        <a:t>Major concerns – 2</a:t>
                      </a:r>
                    </a:p>
                    <a:p>
                      <a:r>
                        <a:rPr lang="en-GB" dirty="0" smtClean="0"/>
                        <a:t>Moderate concerns – 7</a:t>
                      </a:r>
                    </a:p>
                    <a:p>
                      <a:r>
                        <a:rPr lang="en-GB" dirty="0" smtClean="0"/>
                        <a:t>Minor</a:t>
                      </a:r>
                      <a:r>
                        <a:rPr lang="en-GB" baseline="0" dirty="0" smtClean="0"/>
                        <a:t> concerns - 3</a:t>
                      </a:r>
                      <a:endParaRPr lang="en-GB" dirty="0"/>
                    </a:p>
                  </a:txBody>
                  <a:tcPr/>
                </a:tc>
                <a:tc>
                  <a:txBody>
                    <a:bodyPr/>
                    <a:lstStyle/>
                    <a:p>
                      <a:r>
                        <a:rPr lang="en-GB" dirty="0" smtClean="0"/>
                        <a:t>Warning notices – 0</a:t>
                      </a:r>
                    </a:p>
                    <a:p>
                      <a:r>
                        <a:rPr lang="en-GB" dirty="0" smtClean="0"/>
                        <a:t>Major concerns – 0</a:t>
                      </a:r>
                    </a:p>
                    <a:p>
                      <a:r>
                        <a:rPr lang="en-GB" dirty="0" smtClean="0"/>
                        <a:t>Moderate concerns – 0</a:t>
                      </a:r>
                    </a:p>
                    <a:p>
                      <a:r>
                        <a:rPr lang="en-GB" dirty="0" smtClean="0"/>
                        <a:t>Minor</a:t>
                      </a:r>
                      <a:r>
                        <a:rPr lang="en-GB" baseline="0" dirty="0" smtClean="0"/>
                        <a:t> concerns - 2</a:t>
                      </a:r>
                      <a:endParaRPr lang="en-GB" dirty="0"/>
                    </a:p>
                  </a:txBody>
                  <a:tcPr/>
                </a:tc>
              </a:tr>
            </a:tbl>
          </a:graphicData>
        </a:graphic>
      </p:graphicFrame>
    </p:spTree>
    <p:extLst>
      <p:ext uri="{BB962C8B-B14F-4D97-AF65-F5344CB8AC3E}">
        <p14:creationId xmlns:p14="http://schemas.microsoft.com/office/powerpoint/2010/main" val="3012309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16416"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4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3322307"/>
              </p:ext>
            </p:extLst>
          </p:nvPr>
        </p:nvGraphicFramePr>
        <p:xfrm>
          <a:off x="899592" y="620688"/>
          <a:ext cx="1749264" cy="5923280"/>
        </p:xfrm>
        <a:graphic>
          <a:graphicData uri="http://schemas.openxmlformats.org/drawingml/2006/table">
            <a:tbl>
              <a:tblPr>
                <a:tableStyleId>{5C22544A-7EE6-4342-B048-85BDC9FD1C3A}</a:tableStyleId>
              </a:tblPr>
              <a:tblGrid>
                <a:gridCol w="1749264"/>
              </a:tblGrid>
              <a:tr h="270030">
                <a:tc>
                  <a:txBody>
                    <a:bodyPr/>
                    <a:lstStyle/>
                    <a:p>
                      <a:pPr algn="ctr">
                        <a:lnSpc>
                          <a:spcPct val="115000"/>
                        </a:lnSpc>
                        <a:spcAft>
                          <a:spcPts val="0"/>
                        </a:spcAft>
                      </a:pPr>
                      <a:r>
                        <a:rPr lang="en-US" sz="1400" b="1" dirty="0">
                          <a:solidFill>
                            <a:schemeClr val="bg1"/>
                          </a:solidFill>
                          <a:effectLst/>
                        </a:rPr>
                        <a:t>What's good?</a:t>
                      </a:r>
                      <a:endParaRPr lang="en-GB" sz="1400" b="1" dirty="0">
                        <a:solidFill>
                          <a:schemeClr val="bg1"/>
                        </a:solidFill>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0000"/>
                    </a:solidFill>
                  </a:tcPr>
                </a:tc>
              </a:tr>
              <a:tr h="270030">
                <a:tc>
                  <a:txBody>
                    <a:bodyPr/>
                    <a:lstStyle/>
                    <a:p>
                      <a:pPr algn="ctr">
                        <a:lnSpc>
                          <a:spcPct val="115000"/>
                        </a:lnSpc>
                        <a:spcAft>
                          <a:spcPts val="0"/>
                        </a:spcAft>
                      </a:pPr>
                      <a:r>
                        <a:rPr lang="en-US" sz="1400" b="1">
                          <a:effectLst/>
                        </a:rPr>
                        <a:t>hospital</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A&amp;E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appointment</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assessment</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attention</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beds</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brilliant</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Cancer Services</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cardiac ward</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cleaners</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doctors</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great care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great service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in patient</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nurses</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referred</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staff</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a:effectLst/>
                        </a:rPr>
                        <a:t>ward</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70030">
                <a:tc>
                  <a:txBody>
                    <a:bodyPr/>
                    <a:lstStyle/>
                    <a:p>
                      <a:pPr algn="ctr">
                        <a:lnSpc>
                          <a:spcPct val="115000"/>
                        </a:lnSpc>
                        <a:spcAft>
                          <a:spcPts val="0"/>
                        </a:spcAft>
                      </a:pPr>
                      <a:r>
                        <a:rPr lang="en-US" sz="1400" b="1" dirty="0">
                          <a:effectLst/>
                        </a:rPr>
                        <a:t>work</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62830542"/>
              </p:ext>
            </p:extLst>
          </p:nvPr>
        </p:nvGraphicFramePr>
        <p:xfrm>
          <a:off x="3635896" y="620688"/>
          <a:ext cx="1697815" cy="5872480"/>
        </p:xfrm>
        <a:graphic>
          <a:graphicData uri="http://schemas.openxmlformats.org/drawingml/2006/table">
            <a:tbl>
              <a:tblPr>
                <a:tableStyleId>{5C22544A-7EE6-4342-B048-85BDC9FD1C3A}</a:tableStyleId>
              </a:tblPr>
              <a:tblGrid>
                <a:gridCol w="1697815"/>
              </a:tblGrid>
              <a:tr h="284242">
                <a:tc>
                  <a:txBody>
                    <a:bodyPr/>
                    <a:lstStyle/>
                    <a:p>
                      <a:pPr algn="ctr">
                        <a:lnSpc>
                          <a:spcPct val="115000"/>
                        </a:lnSpc>
                        <a:spcAft>
                          <a:spcPts val="0"/>
                        </a:spcAft>
                      </a:pPr>
                      <a:r>
                        <a:rPr lang="en-US" sz="1400" b="1" dirty="0">
                          <a:solidFill>
                            <a:schemeClr val="bg1"/>
                          </a:solidFill>
                          <a:effectLst/>
                        </a:rPr>
                        <a:t>What could be improved?</a:t>
                      </a:r>
                      <a:endParaRPr lang="en-GB" sz="1400" b="1" dirty="0">
                        <a:solidFill>
                          <a:schemeClr val="bg1"/>
                        </a:solidFill>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0000"/>
                    </a:solidFill>
                  </a:tcPr>
                </a:tc>
              </a:tr>
              <a:tr h="284242">
                <a:tc>
                  <a:txBody>
                    <a:bodyPr/>
                    <a:lstStyle/>
                    <a:p>
                      <a:pPr algn="ctr">
                        <a:lnSpc>
                          <a:spcPct val="115000"/>
                        </a:lnSpc>
                        <a:spcAft>
                          <a:spcPts val="0"/>
                        </a:spcAft>
                      </a:pPr>
                      <a:r>
                        <a:rPr lang="en-US" sz="1400" b="1" dirty="0">
                          <a:effectLst/>
                        </a:rPr>
                        <a:t>communication</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dirty="0">
                          <a:effectLst/>
                        </a:rPr>
                        <a:t>advice</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smtClean="0">
                          <a:effectLst/>
                        </a:rPr>
                        <a:t>ambulance service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attention</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bad care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bad management</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bad service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buzzer</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compassion</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diagnosis</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doctor care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ECG</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feeding</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insensitive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nurse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staff</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a:effectLst/>
                        </a:rPr>
                        <a:t>telephone answering</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284242">
                <a:tc>
                  <a:txBody>
                    <a:bodyPr/>
                    <a:lstStyle/>
                    <a:p>
                      <a:pPr algn="ctr">
                        <a:lnSpc>
                          <a:spcPct val="115000"/>
                        </a:lnSpc>
                        <a:spcAft>
                          <a:spcPts val="0"/>
                        </a:spcAft>
                      </a:pPr>
                      <a:r>
                        <a:rPr lang="en-US" sz="1400" b="1" dirty="0">
                          <a:effectLst/>
                        </a:rPr>
                        <a:t>understanding</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49644889"/>
              </p:ext>
            </p:extLst>
          </p:nvPr>
        </p:nvGraphicFramePr>
        <p:xfrm>
          <a:off x="6300192" y="620688"/>
          <a:ext cx="1697815" cy="5140334"/>
        </p:xfrm>
        <a:graphic>
          <a:graphicData uri="http://schemas.openxmlformats.org/drawingml/2006/table">
            <a:tbl>
              <a:tblPr>
                <a:tableStyleId>{5C22544A-7EE6-4342-B048-85BDC9FD1C3A}</a:tableStyleId>
              </a:tblPr>
              <a:tblGrid>
                <a:gridCol w="1697815"/>
              </a:tblGrid>
              <a:tr h="288028">
                <a:tc>
                  <a:txBody>
                    <a:bodyPr/>
                    <a:lstStyle/>
                    <a:p>
                      <a:pPr algn="ctr">
                        <a:lnSpc>
                          <a:spcPct val="115000"/>
                        </a:lnSpc>
                        <a:spcAft>
                          <a:spcPts val="0"/>
                        </a:spcAft>
                      </a:pPr>
                      <a:r>
                        <a:rPr lang="en-US" sz="1400" b="1" dirty="0">
                          <a:solidFill>
                            <a:schemeClr val="bg1"/>
                          </a:solidFill>
                          <a:effectLst/>
                        </a:rPr>
                        <a:t>Initial feelings</a:t>
                      </a:r>
                      <a:endParaRPr lang="en-GB" sz="1400" b="1" dirty="0">
                        <a:solidFill>
                          <a:schemeClr val="bg1"/>
                        </a:solidFill>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0000"/>
                    </a:solidFill>
                  </a:tcPr>
                </a:tc>
              </a:tr>
              <a:tr h="484417">
                <a:tc>
                  <a:txBody>
                    <a:bodyPr/>
                    <a:lstStyle/>
                    <a:p>
                      <a:pPr algn="ctr">
                        <a:lnSpc>
                          <a:spcPct val="115000"/>
                        </a:lnSpc>
                        <a:spcAft>
                          <a:spcPts val="0"/>
                        </a:spcAft>
                      </a:pPr>
                      <a:r>
                        <a:rPr lang="en-US" sz="1400" b="1" dirty="0">
                          <a:effectLst/>
                        </a:rPr>
                        <a:t>thank you</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friendly</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happy</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Lack of care</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Dignity</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fantastic</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upset</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a:effectLst/>
                        </a:rPr>
                        <a:t>appalling</a:t>
                      </a:r>
                      <a:endParaRPr lang="en-GB" sz="1400" b="1">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dirty="0">
                          <a:effectLst/>
                        </a:rPr>
                        <a:t>frightened</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r>
              <a:tr h="484417">
                <a:tc>
                  <a:txBody>
                    <a:bodyPr/>
                    <a:lstStyle/>
                    <a:p>
                      <a:pPr algn="ctr">
                        <a:lnSpc>
                          <a:spcPct val="115000"/>
                        </a:lnSpc>
                        <a:spcAft>
                          <a:spcPts val="0"/>
                        </a:spcAft>
                      </a:pPr>
                      <a:r>
                        <a:rPr lang="en-US" sz="1400" b="1" dirty="0">
                          <a:effectLst/>
                        </a:rPr>
                        <a:t>impressed</a:t>
                      </a:r>
                      <a:endParaRPr lang="en-GB" sz="1400" b="1" dirty="0">
                        <a:effectLst/>
                        <a:latin typeface="Arial"/>
                        <a:ea typeface="Calibri"/>
                        <a:cs typeface="Times New Roman"/>
                      </a:endParaRPr>
                    </a:p>
                  </a:txBody>
                  <a:tcPr marL="25400" marR="25400" marT="25400" marB="254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306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Sept Board report conclusion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There is no doubt that patient stories via Patient Opinion are an incredibly powerful means to listen to and reply to patient’s voices, they provides us with a wealth of data and embedding a culture of accountability for that experience is critical for the Trust. </a:t>
            </a:r>
            <a:endParaRPr lang="en-GB" dirty="0" smtClean="0"/>
          </a:p>
          <a:p>
            <a:r>
              <a:rPr lang="en-GB" dirty="0" smtClean="0"/>
              <a:t>Cascading </a:t>
            </a:r>
            <a:r>
              <a:rPr lang="en-GB" dirty="0"/>
              <a:t>the responder role to the sites is an important next step and Patient Opinion is keen to work with us to train staff. It is proposed that the Deputy Directors and identified lead responders, by branch attend a workshop to begin this deployment process with a view to taking over the responder role in the new calendar year. </a:t>
            </a:r>
          </a:p>
          <a:p>
            <a:endParaRPr lang="en-GB" dirty="0"/>
          </a:p>
        </p:txBody>
      </p:sp>
    </p:spTree>
    <p:extLst>
      <p:ext uri="{BB962C8B-B14F-4D97-AF65-F5344CB8AC3E}">
        <p14:creationId xmlns:p14="http://schemas.microsoft.com/office/powerpoint/2010/main" val="255293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87" y="-415"/>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75987" y="930723"/>
            <a:ext cx="8229600" cy="1143000"/>
          </a:xfrm>
        </p:spPr>
        <p:txBody>
          <a:bodyPr/>
          <a:lstStyle/>
          <a:p>
            <a:pPr algn="l"/>
            <a:r>
              <a:rPr lang="en-GB" dirty="0" smtClean="0"/>
              <a:t>Next steps</a:t>
            </a:r>
            <a:endParaRPr lang="en-GB" dirty="0"/>
          </a:p>
        </p:txBody>
      </p:sp>
      <p:sp>
        <p:nvSpPr>
          <p:cNvPr id="4" name="Content Placeholder 3"/>
          <p:cNvSpPr>
            <a:spLocks noGrp="1"/>
          </p:cNvSpPr>
          <p:nvPr>
            <p:ph idx="1"/>
          </p:nvPr>
        </p:nvSpPr>
        <p:spPr>
          <a:xfrm>
            <a:off x="457200" y="2204864"/>
            <a:ext cx="8229600" cy="3921299"/>
          </a:xfrm>
        </p:spPr>
        <p:txBody>
          <a:bodyPr/>
          <a:lstStyle/>
          <a:p>
            <a:r>
              <a:rPr lang="en-GB" dirty="0" smtClean="0"/>
              <a:t>Local responses:</a:t>
            </a:r>
          </a:p>
          <a:p>
            <a:pPr lvl="1"/>
            <a:r>
              <a:rPr lang="en-GB" dirty="0" smtClean="0"/>
              <a:t>Matron &amp; ward sister at Lincoln this week</a:t>
            </a:r>
          </a:p>
          <a:p>
            <a:pPr lvl="1"/>
            <a:r>
              <a:rPr lang="en-GB" dirty="0" smtClean="0"/>
              <a:t>Training &amp; admin rights</a:t>
            </a:r>
          </a:p>
          <a:p>
            <a:pPr lvl="1"/>
            <a:r>
              <a:rPr lang="en-GB" dirty="0" smtClean="0"/>
              <a:t>Medical engagement – meeting with MD</a:t>
            </a:r>
          </a:p>
          <a:p>
            <a:r>
              <a:rPr lang="en-GB" dirty="0" smtClean="0"/>
              <a:t>Changes:</a:t>
            </a:r>
          </a:p>
          <a:p>
            <a:pPr lvl="1"/>
            <a:r>
              <a:rPr lang="en-GB" dirty="0" smtClean="0"/>
              <a:t>Showing we </a:t>
            </a:r>
            <a:r>
              <a:rPr lang="en-GB" u="sng" dirty="0" smtClean="0"/>
              <a:t>have</a:t>
            </a:r>
            <a:r>
              <a:rPr lang="en-GB" dirty="0" smtClean="0"/>
              <a:t> made changes</a:t>
            </a:r>
          </a:p>
          <a:p>
            <a:r>
              <a:rPr lang="en-GB" dirty="0" smtClean="0"/>
              <a:t>Increase responses</a:t>
            </a:r>
            <a:endParaRPr lang="en-GB" dirty="0"/>
          </a:p>
        </p:txBody>
      </p:sp>
    </p:spTree>
    <p:extLst>
      <p:ext uri="{BB962C8B-B14F-4D97-AF65-F5344CB8AC3E}">
        <p14:creationId xmlns:p14="http://schemas.microsoft.com/office/powerpoint/2010/main" val="392894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476672"/>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46847">
            <a:off x="4643845" y="4797153"/>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24744"/>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4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34206"/>
            <a:ext cx="2714625"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100" y="836712"/>
            <a:ext cx="5010919" cy="510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2733403">
            <a:off x="7784742" y="334711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3915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2314"/>
          </a:xfrm>
        </p:spPr>
        <p:txBody>
          <a:bodyPr>
            <a:normAutofit/>
          </a:bodyPr>
          <a:lstStyle/>
          <a:p>
            <a:r>
              <a:rPr lang="en-GB" dirty="0" smtClean="0"/>
              <a:t>Thank you</a:t>
            </a:r>
            <a:br>
              <a:rPr lang="en-GB" dirty="0" smtClean="0"/>
            </a:br>
            <a:r>
              <a:rPr lang="en-GB" dirty="0"/>
              <a:t/>
            </a:r>
            <a:br>
              <a:rPr lang="en-GB" dirty="0"/>
            </a:br>
            <a:r>
              <a:rPr lang="en-GB" dirty="0" smtClean="0"/>
              <a:t>Any questions?</a:t>
            </a:r>
            <a:endParaRPr lang="en-GB" dirty="0"/>
          </a:p>
        </p:txBody>
      </p:sp>
      <p:pic>
        <p:nvPicPr>
          <p:cNvPr id="11266" name="Picture 2" descr="http://t2.gstatic.com/images?q=tbn:ANd9GcS2eLhTKiWTCNHOzo0MEo7ZmEhS7vj3NMwbdw4v-rm8zy8o_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996952"/>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40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PS….anyone speak French?</a:t>
            </a:r>
            <a:endParaRPr lang="en-GB" dirty="0"/>
          </a:p>
        </p:txBody>
      </p:sp>
      <p:pic>
        <p:nvPicPr>
          <p:cNvPr id="3" name="Picture 2" descr="http://designyoutrust.com/wp-content/uploads/2010/10/TAKE-THE-BULL_Above_Paris-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875"/>
            <a:ext cx="5076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6444208" y="1412875"/>
            <a:ext cx="2520280" cy="1656085"/>
          </a:xfrm>
          <a:prstGeom prst="wedgeEllipseCallout">
            <a:avLst>
              <a:gd name="adj1" fmla="val -67335"/>
              <a:gd name="adj2" fmla="val 5239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lumMod val="50000"/>
                  </a:schemeClr>
                </a:solidFill>
              </a:rPr>
              <a:t>‘Take the bull by the horns’</a:t>
            </a:r>
            <a:endParaRPr lang="en-GB" b="1" dirty="0">
              <a:solidFill>
                <a:schemeClr val="tx2">
                  <a:lumMod val="50000"/>
                </a:schemeClr>
              </a:solidFill>
            </a:endParaRPr>
          </a:p>
        </p:txBody>
      </p:sp>
    </p:spTree>
    <p:extLst>
      <p:ext uri="{BB962C8B-B14F-4D97-AF65-F5344CB8AC3E}">
        <p14:creationId xmlns:p14="http://schemas.microsoft.com/office/powerpoint/2010/main" val="17820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065315"/>
          </a:xfrm>
        </p:spPr>
        <p:txBody>
          <a:bodyPr>
            <a:normAutofit/>
          </a:bodyPr>
          <a:lstStyle/>
          <a:p>
            <a:r>
              <a:rPr lang="en-GB" dirty="0"/>
              <a:t>H</a:t>
            </a:r>
            <a:r>
              <a:rPr lang="en-GB" dirty="0" smtClean="0"/>
              <a:t>ow is that reflected day to day?</a:t>
            </a:r>
          </a:p>
          <a:p>
            <a:pPr lvl="1"/>
            <a:r>
              <a:rPr lang="en-GB" dirty="0" smtClean="0"/>
              <a:t>Complaints.</a:t>
            </a:r>
          </a:p>
          <a:p>
            <a:pPr lvl="1"/>
            <a:r>
              <a:rPr lang="en-GB" dirty="0" smtClean="0"/>
              <a:t>Survey results.</a:t>
            </a:r>
          </a:p>
          <a:p>
            <a:pPr lvl="1"/>
            <a:r>
              <a:rPr lang="en-GB" dirty="0" smtClean="0"/>
              <a:t>Letters to local papers.</a:t>
            </a:r>
          </a:p>
          <a:p>
            <a:pPr lvl="1"/>
            <a:r>
              <a:rPr lang="en-GB" dirty="0" smtClean="0"/>
              <a:t>Media………</a:t>
            </a:r>
          </a:p>
          <a:p>
            <a:pPr lvl="1"/>
            <a:r>
              <a:rPr lang="en-GB" dirty="0" smtClean="0"/>
              <a:t>Focus on the negative</a:t>
            </a:r>
            <a:endParaRPr lang="en-GB" dirty="0"/>
          </a:p>
          <a:p>
            <a:pPr lvl="1"/>
            <a:r>
              <a:rPr lang="en-GB" dirty="0" smtClean="0"/>
              <a:t>Staff impact.</a:t>
            </a:r>
            <a:endParaRPr lang="en-GB" dirty="0"/>
          </a:p>
        </p:txBody>
      </p:sp>
      <p:pic>
        <p:nvPicPr>
          <p:cNvPr id="4" name="Picture 3"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9" y="0"/>
            <a:ext cx="914400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42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7416824" cy="55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7791173" cy="574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37251"/>
            <a:ext cx="8023787" cy="601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6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If patients and families read these how will they feel?</a:t>
            </a:r>
          </a:p>
          <a:p>
            <a:pPr lvl="1"/>
            <a:r>
              <a:rPr lang="en-GB" dirty="0" smtClean="0"/>
              <a:t>Lack of confidence…</a:t>
            </a:r>
          </a:p>
          <a:p>
            <a:pPr lvl="1"/>
            <a:r>
              <a:rPr lang="en-GB" dirty="0" smtClean="0"/>
              <a:t>Fear and anxiety…</a:t>
            </a:r>
          </a:p>
          <a:p>
            <a:pPr lvl="1"/>
            <a:r>
              <a:rPr lang="en-GB" dirty="0" smtClean="0"/>
              <a:t>Expecting poor care….</a:t>
            </a:r>
          </a:p>
          <a:p>
            <a:pPr lvl="1"/>
            <a:endParaRPr lang="en-GB" dirty="0"/>
          </a:p>
          <a:p>
            <a:pPr lvl="1"/>
            <a:r>
              <a:rPr lang="en-GB" dirty="0"/>
              <a:t>S</a:t>
            </a:r>
            <a:r>
              <a:rPr lang="en-GB" dirty="0" smtClean="0"/>
              <a:t>taff </a:t>
            </a:r>
            <a:r>
              <a:rPr lang="en-GB" dirty="0" smtClean="0"/>
              <a:t>impact</a:t>
            </a:r>
          </a:p>
          <a:p>
            <a:pPr lvl="1"/>
            <a:endParaRPr lang="en-GB" dirty="0"/>
          </a:p>
          <a:p>
            <a:pPr lvl="1"/>
            <a:endParaRPr lang="en-GB" dirty="0" smtClean="0"/>
          </a:p>
          <a:p>
            <a:pPr lvl="1"/>
            <a:endParaRPr lang="en-GB" dirty="0"/>
          </a:p>
        </p:txBody>
      </p:sp>
      <p:pic>
        <p:nvPicPr>
          <p:cNvPr id="4" name="Picture 5" descr="Presentation: W HCS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8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7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32" y="485853"/>
            <a:ext cx="7779376" cy="583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82960"/>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7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We weren't listening.................</a:t>
            </a:r>
          </a:p>
          <a:p>
            <a:endParaRPr lang="en-GB" dirty="0"/>
          </a:p>
          <a:p>
            <a:r>
              <a:rPr lang="en-GB" dirty="0" smtClean="0"/>
              <a:t>Imagine how patients felt when they posted their stories and saw that no-one had responded to previous ones.</a:t>
            </a:r>
          </a:p>
          <a:p>
            <a:endParaRPr lang="en-GB" dirty="0"/>
          </a:p>
          <a:p>
            <a:r>
              <a:rPr lang="en-GB" dirty="0" smtClean="0"/>
              <a:t>Poor reports about ULHT overshadow the good…….</a:t>
            </a:r>
            <a:endParaRPr lang="en-GB" dirty="0"/>
          </a:p>
        </p:txBody>
      </p:sp>
      <p:pic>
        <p:nvPicPr>
          <p:cNvPr id="4" name="Picture 3" descr="Presentation: W. Macmil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06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esentation: LincolnCountyG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idx="1"/>
          </p:nvPr>
        </p:nvSpPr>
        <p:spPr>
          <a:xfrm>
            <a:off x="457200" y="1196752"/>
            <a:ext cx="8229600" cy="5328592"/>
          </a:xfrm>
        </p:spPr>
        <p:txBody>
          <a:bodyPr/>
          <a:lstStyle/>
          <a:p>
            <a:r>
              <a:rPr lang="en-GB" dirty="0" smtClean="0"/>
              <a:t>Pockets of really good work around patient experience.</a:t>
            </a:r>
          </a:p>
          <a:p>
            <a:pPr lvl="1"/>
            <a:r>
              <a:rPr lang="en-GB" dirty="0" smtClean="0"/>
              <a:t>Real time surveys.</a:t>
            </a:r>
          </a:p>
          <a:p>
            <a:pPr lvl="1"/>
            <a:r>
              <a:rPr lang="en-GB" dirty="0" smtClean="0"/>
              <a:t>Local service studies and questionnaires.</a:t>
            </a:r>
          </a:p>
          <a:p>
            <a:pPr lvl="1"/>
            <a:r>
              <a:rPr lang="en-GB" dirty="0" smtClean="0"/>
              <a:t>Focus </a:t>
            </a:r>
            <a:r>
              <a:rPr lang="en-GB" dirty="0" smtClean="0"/>
              <a:t>groups, matron listening clinics.</a:t>
            </a:r>
            <a:endParaRPr lang="en-GB" dirty="0" smtClean="0"/>
          </a:p>
          <a:p>
            <a:pPr marL="457200" lvl="1" indent="0">
              <a:buNone/>
            </a:pPr>
            <a:endParaRPr lang="en-GB" dirty="0" smtClean="0"/>
          </a:p>
          <a:p>
            <a:r>
              <a:rPr lang="en-GB" dirty="0" smtClean="0"/>
              <a:t>April 2012:</a:t>
            </a:r>
            <a:endParaRPr lang="en-GB" dirty="0"/>
          </a:p>
          <a:p>
            <a:pPr lvl="1"/>
            <a:r>
              <a:rPr lang="en-GB" dirty="0" smtClean="0"/>
              <a:t>No overarching strategy.</a:t>
            </a:r>
          </a:p>
          <a:p>
            <a:pPr lvl="1"/>
            <a:r>
              <a:rPr lang="en-GB" dirty="0"/>
              <a:t>W</a:t>
            </a:r>
            <a:r>
              <a:rPr lang="en-GB" dirty="0" smtClean="0"/>
              <a:t>ho was leading? </a:t>
            </a:r>
          </a:p>
          <a:p>
            <a:pPr lvl="1"/>
            <a:r>
              <a:rPr lang="en-GB" dirty="0" smtClean="0"/>
              <a:t>Time, capacity, priorities…..</a:t>
            </a:r>
            <a:endParaRPr lang="en-GB" dirty="0"/>
          </a:p>
        </p:txBody>
      </p:sp>
    </p:spTree>
    <p:extLst>
      <p:ext uri="{BB962C8B-B14F-4D97-AF65-F5344CB8AC3E}">
        <p14:creationId xmlns:p14="http://schemas.microsoft.com/office/powerpoint/2010/main" val="3814292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Now:</a:t>
            </a:r>
          </a:p>
          <a:p>
            <a:pPr lvl="1"/>
            <a:r>
              <a:rPr lang="en-GB" dirty="0" smtClean="0"/>
              <a:t>Pan-Trust Lead.</a:t>
            </a:r>
          </a:p>
          <a:p>
            <a:pPr lvl="1"/>
            <a:r>
              <a:rPr lang="en-GB" dirty="0" smtClean="0"/>
              <a:t>Strategy.</a:t>
            </a:r>
          </a:p>
          <a:p>
            <a:pPr lvl="1"/>
            <a:r>
              <a:rPr lang="en-GB" dirty="0" smtClean="0"/>
              <a:t>Patient Experience Committee.</a:t>
            </a:r>
          </a:p>
          <a:p>
            <a:pPr lvl="1"/>
            <a:r>
              <a:rPr lang="en-GB" dirty="0" smtClean="0"/>
              <a:t>Action plan and workplan.</a:t>
            </a:r>
          </a:p>
          <a:p>
            <a:pPr lvl="1"/>
            <a:r>
              <a:rPr lang="en-GB" dirty="0" smtClean="0"/>
              <a:t>Patient Experience &amp; Engagement Manager.</a:t>
            </a:r>
          </a:p>
          <a:p>
            <a:pPr lvl="1"/>
            <a:r>
              <a:rPr lang="en-GB" dirty="0" smtClean="0"/>
              <a:t>‘Patient Experience </a:t>
            </a:r>
            <a:r>
              <a:rPr lang="en-GB" dirty="0" smtClean="0"/>
              <a:t>Toolbox &amp; </a:t>
            </a:r>
            <a:r>
              <a:rPr lang="en-GB" sz="1800" dirty="0" smtClean="0"/>
              <a:t>(almost a) </a:t>
            </a:r>
            <a:r>
              <a:rPr lang="en-GB" dirty="0" smtClean="0"/>
              <a:t>Toolkit’</a:t>
            </a:r>
          </a:p>
          <a:p>
            <a:pPr lvl="1"/>
            <a:r>
              <a:rPr lang="en-GB" dirty="0" smtClean="0"/>
              <a:t>Patient </a:t>
            </a:r>
            <a:r>
              <a:rPr lang="en-GB" dirty="0" smtClean="0"/>
              <a:t>Opinion is a key component.</a:t>
            </a:r>
            <a:endParaRPr lang="en-GB"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0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851</Words>
  <Application>Microsoft Office PowerPoint</Application>
  <PresentationFormat>On-screen Show (4:3)</PresentationFormat>
  <Paragraphs>209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Listening to Patient’s Opinions at ULHT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Backlog…..136 stories 01.06.10 to 12.09.12</vt:lpstr>
      <vt:lpstr>Criticality rating</vt:lpstr>
      <vt:lpstr>Most read stories</vt:lpstr>
      <vt:lpstr>PowerPoint Presentation</vt:lpstr>
      <vt:lpstr>Increase in postings, but still low</vt:lpstr>
      <vt:lpstr>PowerPoint Presentation</vt:lpstr>
      <vt:lpstr>PowerPoint Presentation</vt:lpstr>
      <vt:lpstr>PowerPoint Presentation</vt:lpstr>
      <vt:lpstr>PowerPoint Presentation</vt:lpstr>
      <vt:lpstr>PowerPoint Presentation</vt:lpstr>
      <vt:lpstr>PowerPoint Presentation</vt:lpstr>
      <vt:lpstr>Sept Board report conclusion</vt:lpstr>
      <vt:lpstr>Next steps</vt:lpstr>
      <vt:lpstr>PowerPoint Presentation</vt:lpstr>
      <vt:lpstr>PowerPoint Presentation</vt:lpstr>
      <vt:lpstr>Thank you  Any questions?</vt:lpstr>
      <vt:lpstr>PS….anyone speak French?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dc:creator>
  <cp:lastModifiedBy>Negus Jennie (ULHT)</cp:lastModifiedBy>
  <cp:revision>33</cp:revision>
  <dcterms:created xsi:type="dcterms:W3CDTF">2012-06-23T18:47:52Z</dcterms:created>
  <dcterms:modified xsi:type="dcterms:W3CDTF">2012-10-16T20:58:19Z</dcterms:modified>
</cp:coreProperties>
</file>