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handoutMasterIdLst>
    <p:handoutMasterId r:id="rId26"/>
  </p:handoutMasterIdLst>
  <p:sldIdLst>
    <p:sldId id="476" r:id="rId2"/>
    <p:sldId id="454" r:id="rId3"/>
    <p:sldId id="494" r:id="rId4"/>
    <p:sldId id="493" r:id="rId5"/>
    <p:sldId id="495" r:id="rId6"/>
    <p:sldId id="496" r:id="rId7"/>
    <p:sldId id="411" r:id="rId8"/>
    <p:sldId id="405" r:id="rId9"/>
    <p:sldId id="339" r:id="rId10"/>
    <p:sldId id="430" r:id="rId11"/>
    <p:sldId id="498" r:id="rId12"/>
    <p:sldId id="499" r:id="rId13"/>
    <p:sldId id="501" r:id="rId14"/>
    <p:sldId id="491" r:id="rId15"/>
    <p:sldId id="502" r:id="rId16"/>
    <p:sldId id="469" r:id="rId17"/>
    <p:sldId id="488" r:id="rId18"/>
    <p:sldId id="470" r:id="rId19"/>
    <p:sldId id="492" r:id="rId20"/>
    <p:sldId id="504" r:id="rId21"/>
    <p:sldId id="505" r:id="rId22"/>
    <p:sldId id="482" r:id="rId23"/>
    <p:sldId id="478" r:id="rId24"/>
    <p:sldId id="472" r:id="rId25"/>
  </p:sldIdLst>
  <p:sldSz cx="9144000" cy="6858000" type="screen4x3"/>
  <p:notesSz cx="6873875" cy="9713913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6327FE03-37D3-424C-A404-F808E3152028}">
          <p14:sldIdLst>
            <p14:sldId id="476"/>
          </p14:sldIdLst>
        </p14:section>
        <p14:section name="What is the problem?" id="{C300ACAA-1EC1-4E38-9194-3A5C6C250231}">
          <p14:sldIdLst>
            <p14:sldId id="454"/>
            <p14:sldId id="494"/>
            <p14:sldId id="493"/>
            <p14:sldId id="495"/>
            <p14:sldId id="496"/>
            <p14:sldId id="411"/>
            <p14:sldId id="405"/>
            <p14:sldId id="339"/>
            <p14:sldId id="430"/>
          </p14:sldIdLst>
        </p14:section>
        <p14:section name="How PO works" id="{2591BF6B-5827-4A1E-A251-022B9538317D}">
          <p14:sldIdLst>
            <p14:sldId id="498"/>
            <p14:sldId id="499"/>
            <p14:sldId id="501"/>
            <p14:sldId id="491"/>
            <p14:sldId id="502"/>
          </p14:sldIdLst>
        </p14:section>
        <p14:section name="What happens when listening occurs" id="{FEBE7AC7-B574-4888-A206-850D9B227847}">
          <p14:sldIdLst>
            <p14:sldId id="469"/>
            <p14:sldId id="488"/>
            <p14:sldId id="470"/>
            <p14:sldId id="492"/>
          </p14:sldIdLst>
        </p14:section>
        <p14:section name="Active citizens" id="{F0B33811-59D8-4CCB-87BD-77ED504D0B4D}">
          <p14:sldIdLst>
            <p14:sldId id="504"/>
            <p14:sldId id="505"/>
            <p14:sldId id="482"/>
            <p14:sldId id="478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00FF"/>
    <a:srgbClr val="990000"/>
    <a:srgbClr val="993300"/>
    <a:srgbClr val="CC66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47" autoAdjust="0"/>
    <p:restoredTop sz="94660"/>
  </p:normalViewPr>
  <p:slideViewPr>
    <p:cSldViewPr>
      <p:cViewPr varScale="1">
        <p:scale>
          <a:sx n="128" d="100"/>
          <a:sy n="128" d="100"/>
        </p:scale>
        <p:origin x="581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-1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521594-93F5-4A5A-8532-9DF9280FB454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 phldr="1"/>
      <dgm:spPr/>
    </dgm:pt>
    <dgm:pt modelId="{B470F4F9-B2D0-4E57-A8BA-779996E05A2D}">
      <dgm:prSet phldrT="[Text]"/>
      <dgm:spPr/>
      <dgm:t>
        <a:bodyPr/>
        <a:lstStyle/>
        <a:p>
          <a:r>
            <a:rPr lang="en-GB" dirty="0" smtClean="0"/>
            <a:t>Story</a:t>
          </a:r>
          <a:endParaRPr lang="en-GB" dirty="0"/>
        </a:p>
      </dgm:t>
    </dgm:pt>
    <dgm:pt modelId="{AF53DA9D-E08A-4CBC-BAAA-4F5B4AB922CC}" type="parTrans" cxnId="{D4D6220D-C88A-4351-B5E5-C5578B60EA07}">
      <dgm:prSet/>
      <dgm:spPr/>
      <dgm:t>
        <a:bodyPr/>
        <a:lstStyle/>
        <a:p>
          <a:endParaRPr lang="en-GB"/>
        </a:p>
      </dgm:t>
    </dgm:pt>
    <dgm:pt modelId="{D0EC1F57-B8DB-4FFD-B660-8791A23CFAF5}" type="sibTrans" cxnId="{D4D6220D-C88A-4351-B5E5-C5578B60EA07}">
      <dgm:prSet/>
      <dgm:spPr/>
      <dgm:t>
        <a:bodyPr/>
        <a:lstStyle/>
        <a:p>
          <a:endParaRPr lang="en-GB"/>
        </a:p>
      </dgm:t>
    </dgm:pt>
    <dgm:pt modelId="{2BA4B0BD-87B0-4990-8D49-377B4669D2CE}">
      <dgm:prSet phldrT="[Text]"/>
      <dgm:spPr/>
      <dgm:t>
        <a:bodyPr/>
        <a:lstStyle/>
        <a:p>
          <a:r>
            <a:rPr lang="en-GB" dirty="0" smtClean="0"/>
            <a:t>Moderation</a:t>
          </a:r>
          <a:endParaRPr lang="en-GB" dirty="0"/>
        </a:p>
      </dgm:t>
    </dgm:pt>
    <dgm:pt modelId="{6D8C4DAC-C70B-4097-B9DC-652A345D8F26}" type="parTrans" cxnId="{315DB7BD-D998-436B-AC46-ABEE3569F8A9}">
      <dgm:prSet/>
      <dgm:spPr/>
      <dgm:t>
        <a:bodyPr/>
        <a:lstStyle/>
        <a:p>
          <a:endParaRPr lang="en-GB"/>
        </a:p>
      </dgm:t>
    </dgm:pt>
    <dgm:pt modelId="{83597B9C-8172-408F-ABAB-4A226659ACDD}" type="sibTrans" cxnId="{315DB7BD-D998-436B-AC46-ABEE3569F8A9}">
      <dgm:prSet/>
      <dgm:spPr/>
      <dgm:t>
        <a:bodyPr/>
        <a:lstStyle/>
        <a:p>
          <a:endParaRPr lang="en-GB"/>
        </a:p>
      </dgm:t>
    </dgm:pt>
    <dgm:pt modelId="{0AB8AE93-5B4F-4A09-B1A9-F7FED9C0E0FD}">
      <dgm:prSet phldrT="[Text]"/>
      <dgm:spPr/>
      <dgm:t>
        <a:bodyPr/>
        <a:lstStyle/>
        <a:p>
          <a:r>
            <a:rPr lang="en-GB" dirty="0" smtClean="0"/>
            <a:t>Alerts</a:t>
          </a:r>
          <a:endParaRPr lang="en-GB" dirty="0"/>
        </a:p>
      </dgm:t>
    </dgm:pt>
    <dgm:pt modelId="{DF784597-6535-4721-866B-649AC2B4FEB7}" type="parTrans" cxnId="{5ADE9235-9C00-4548-879D-B8DE1CDAFDFD}">
      <dgm:prSet/>
      <dgm:spPr/>
      <dgm:t>
        <a:bodyPr/>
        <a:lstStyle/>
        <a:p>
          <a:endParaRPr lang="en-GB"/>
        </a:p>
      </dgm:t>
    </dgm:pt>
    <dgm:pt modelId="{B895F6CB-0939-4CE2-BDEC-2286A12BFFD0}" type="sibTrans" cxnId="{5ADE9235-9C00-4548-879D-B8DE1CDAFDFD}">
      <dgm:prSet/>
      <dgm:spPr/>
      <dgm:t>
        <a:bodyPr/>
        <a:lstStyle/>
        <a:p>
          <a:endParaRPr lang="en-GB"/>
        </a:p>
      </dgm:t>
    </dgm:pt>
    <dgm:pt modelId="{F47A07B7-A8B5-4C2D-9CC4-058D1991DD14}">
      <dgm:prSet phldrT="[Text]"/>
      <dgm:spPr/>
      <dgm:t>
        <a:bodyPr/>
        <a:lstStyle/>
        <a:p>
          <a:r>
            <a:rPr lang="en-GB" dirty="0" smtClean="0"/>
            <a:t>Responses</a:t>
          </a:r>
          <a:endParaRPr lang="en-GB" dirty="0"/>
        </a:p>
      </dgm:t>
    </dgm:pt>
    <dgm:pt modelId="{08507470-3930-429B-87E5-67027A125C0B}" type="parTrans" cxnId="{57FE5FFA-4E4A-4E15-95F9-3F14D4F14381}">
      <dgm:prSet/>
      <dgm:spPr/>
      <dgm:t>
        <a:bodyPr/>
        <a:lstStyle/>
        <a:p>
          <a:endParaRPr lang="en-GB"/>
        </a:p>
      </dgm:t>
    </dgm:pt>
    <dgm:pt modelId="{253716A0-65E0-44EC-B482-7C9DE79620C6}" type="sibTrans" cxnId="{57FE5FFA-4E4A-4E15-95F9-3F14D4F14381}">
      <dgm:prSet/>
      <dgm:spPr/>
      <dgm:t>
        <a:bodyPr/>
        <a:lstStyle/>
        <a:p>
          <a:endParaRPr lang="en-GB"/>
        </a:p>
      </dgm:t>
    </dgm:pt>
    <dgm:pt modelId="{6E541CC1-73CD-48C9-B0B0-E5AC778AC1A1}">
      <dgm:prSet phldrT="[Text]"/>
      <dgm:spPr/>
      <dgm:t>
        <a:bodyPr/>
        <a:lstStyle/>
        <a:p>
          <a:r>
            <a:rPr lang="en-GB" dirty="0" smtClean="0"/>
            <a:t>Learning + change</a:t>
          </a:r>
          <a:endParaRPr lang="en-GB" dirty="0"/>
        </a:p>
      </dgm:t>
    </dgm:pt>
    <dgm:pt modelId="{76D71CDF-A959-46B1-89AD-5E7A9362E769}" type="parTrans" cxnId="{0D398E0A-DA16-4D4A-8642-31F17C63FD38}">
      <dgm:prSet/>
      <dgm:spPr/>
      <dgm:t>
        <a:bodyPr/>
        <a:lstStyle/>
        <a:p>
          <a:endParaRPr lang="en-GB"/>
        </a:p>
      </dgm:t>
    </dgm:pt>
    <dgm:pt modelId="{9880B397-7AC4-4B2F-A156-97AAA627D4A7}" type="sibTrans" cxnId="{0D398E0A-DA16-4D4A-8642-31F17C63FD38}">
      <dgm:prSet/>
      <dgm:spPr/>
      <dgm:t>
        <a:bodyPr/>
        <a:lstStyle/>
        <a:p>
          <a:endParaRPr lang="en-GB"/>
        </a:p>
      </dgm:t>
    </dgm:pt>
    <dgm:pt modelId="{3EC0D650-195A-460A-9A5F-A740195AA346}" type="pres">
      <dgm:prSet presAssocID="{DF521594-93F5-4A5A-8532-9DF9280FB454}" presName="diagram" presStyleCnt="0">
        <dgm:presLayoutVars>
          <dgm:dir/>
          <dgm:resizeHandles/>
        </dgm:presLayoutVars>
      </dgm:prSet>
      <dgm:spPr/>
    </dgm:pt>
    <dgm:pt modelId="{CDBF8048-3E35-4915-B892-69EC45C88313}" type="pres">
      <dgm:prSet presAssocID="{B470F4F9-B2D0-4E57-A8BA-779996E05A2D}" presName="firstNode" presStyleLbl="node1" presStyleIdx="0" presStyleCnt="5">
        <dgm:presLayoutVars>
          <dgm:bulletEnabled val="1"/>
        </dgm:presLayoutVars>
      </dgm:prSet>
      <dgm:spPr/>
    </dgm:pt>
    <dgm:pt modelId="{9C513225-E96A-435C-B265-32EBC4E98243}" type="pres">
      <dgm:prSet presAssocID="{D0EC1F57-B8DB-4FFD-B660-8791A23CFAF5}" presName="sibTrans" presStyleLbl="sibTrans2D1" presStyleIdx="0" presStyleCnt="4"/>
      <dgm:spPr/>
    </dgm:pt>
    <dgm:pt modelId="{EDCCB1CF-CF89-4097-A170-4371B7B76449}" type="pres">
      <dgm:prSet presAssocID="{2BA4B0BD-87B0-4990-8D49-377B4669D2CE}" presName="middleNode" presStyleCnt="0"/>
      <dgm:spPr/>
    </dgm:pt>
    <dgm:pt modelId="{8E3F14E2-2FDB-4269-BF0A-64C8ABBDF77D}" type="pres">
      <dgm:prSet presAssocID="{2BA4B0BD-87B0-4990-8D49-377B4669D2CE}" presName="padding" presStyleLbl="node1" presStyleIdx="0" presStyleCnt="5"/>
      <dgm:spPr/>
    </dgm:pt>
    <dgm:pt modelId="{A38273BF-1239-45B5-8F05-8E5EE6B3620B}" type="pres">
      <dgm:prSet presAssocID="{2BA4B0BD-87B0-4990-8D49-377B4669D2CE}" presName="shape" presStyleLbl="node1" presStyleIdx="1" presStyleCnt="5">
        <dgm:presLayoutVars>
          <dgm:bulletEnabled val="1"/>
        </dgm:presLayoutVars>
      </dgm:prSet>
      <dgm:spPr/>
    </dgm:pt>
    <dgm:pt modelId="{343504D1-0CB4-4ED2-94F7-DDA4A92D8018}" type="pres">
      <dgm:prSet presAssocID="{83597B9C-8172-408F-ABAB-4A226659ACDD}" presName="sibTrans" presStyleLbl="sibTrans2D1" presStyleIdx="1" presStyleCnt="4"/>
      <dgm:spPr/>
    </dgm:pt>
    <dgm:pt modelId="{81FD6460-6A70-4CC6-886C-3960271B757C}" type="pres">
      <dgm:prSet presAssocID="{0AB8AE93-5B4F-4A09-B1A9-F7FED9C0E0FD}" presName="middleNode" presStyleCnt="0"/>
      <dgm:spPr/>
    </dgm:pt>
    <dgm:pt modelId="{A03C6780-0335-453F-84E8-0E9F16093BAD}" type="pres">
      <dgm:prSet presAssocID="{0AB8AE93-5B4F-4A09-B1A9-F7FED9C0E0FD}" presName="padding" presStyleLbl="node1" presStyleIdx="1" presStyleCnt="5"/>
      <dgm:spPr/>
    </dgm:pt>
    <dgm:pt modelId="{5483EF98-7035-4513-99ED-42DEF9CB0566}" type="pres">
      <dgm:prSet presAssocID="{0AB8AE93-5B4F-4A09-B1A9-F7FED9C0E0FD}" presName="shape" presStyleLbl="node1" presStyleIdx="2" presStyleCnt="5">
        <dgm:presLayoutVars>
          <dgm:bulletEnabled val="1"/>
        </dgm:presLayoutVars>
      </dgm:prSet>
      <dgm:spPr/>
    </dgm:pt>
    <dgm:pt modelId="{F0315851-C22E-404E-9898-0722B79811AB}" type="pres">
      <dgm:prSet presAssocID="{B895F6CB-0939-4CE2-BDEC-2286A12BFFD0}" presName="sibTrans" presStyleLbl="sibTrans2D1" presStyleIdx="2" presStyleCnt="4"/>
      <dgm:spPr/>
    </dgm:pt>
    <dgm:pt modelId="{541706E9-E814-4007-864A-6E9DA6D8F001}" type="pres">
      <dgm:prSet presAssocID="{F47A07B7-A8B5-4C2D-9CC4-058D1991DD14}" presName="middleNode" presStyleCnt="0"/>
      <dgm:spPr/>
    </dgm:pt>
    <dgm:pt modelId="{43C60753-797F-4AFC-A5B2-7BB2A4BFFE35}" type="pres">
      <dgm:prSet presAssocID="{F47A07B7-A8B5-4C2D-9CC4-058D1991DD14}" presName="padding" presStyleLbl="node1" presStyleIdx="2" presStyleCnt="5"/>
      <dgm:spPr/>
    </dgm:pt>
    <dgm:pt modelId="{21985C5E-1078-40EF-A809-329867CB5E17}" type="pres">
      <dgm:prSet presAssocID="{F47A07B7-A8B5-4C2D-9CC4-058D1991DD14}" presName="shape" presStyleLbl="node1" presStyleIdx="3" presStyleCnt="5">
        <dgm:presLayoutVars>
          <dgm:bulletEnabled val="1"/>
        </dgm:presLayoutVars>
      </dgm:prSet>
      <dgm:spPr/>
    </dgm:pt>
    <dgm:pt modelId="{DDAAFB0B-A533-47FB-A648-7BF45BD0C19F}" type="pres">
      <dgm:prSet presAssocID="{253716A0-65E0-44EC-B482-7C9DE79620C6}" presName="sibTrans" presStyleLbl="sibTrans2D1" presStyleIdx="3" presStyleCnt="4"/>
      <dgm:spPr/>
    </dgm:pt>
    <dgm:pt modelId="{76C98EEB-9F2E-4CDC-AEB9-3FC5CE05E565}" type="pres">
      <dgm:prSet presAssocID="{6E541CC1-73CD-48C9-B0B0-E5AC778AC1A1}" presName="lastNode" presStyleLbl="node1" presStyleIdx="4" presStyleCnt="5">
        <dgm:presLayoutVars>
          <dgm:bulletEnabled val="1"/>
        </dgm:presLayoutVars>
      </dgm:prSet>
      <dgm:spPr/>
    </dgm:pt>
  </dgm:ptLst>
  <dgm:cxnLst>
    <dgm:cxn modelId="{0E8E754F-A262-4CA0-BB34-FE6F9E30F004}" type="presOf" srcId="{B895F6CB-0939-4CE2-BDEC-2286A12BFFD0}" destId="{F0315851-C22E-404E-9898-0722B79811AB}" srcOrd="0" destOrd="0" presId="urn:microsoft.com/office/officeart/2005/8/layout/bProcess2"/>
    <dgm:cxn modelId="{57FE5FFA-4E4A-4E15-95F9-3F14D4F14381}" srcId="{DF521594-93F5-4A5A-8532-9DF9280FB454}" destId="{F47A07B7-A8B5-4C2D-9CC4-058D1991DD14}" srcOrd="3" destOrd="0" parTransId="{08507470-3930-429B-87E5-67027A125C0B}" sibTransId="{253716A0-65E0-44EC-B482-7C9DE79620C6}"/>
    <dgm:cxn modelId="{03321586-1A1D-46E8-9F9D-B896F07765B6}" type="presOf" srcId="{2BA4B0BD-87B0-4990-8D49-377B4669D2CE}" destId="{A38273BF-1239-45B5-8F05-8E5EE6B3620B}" srcOrd="0" destOrd="0" presId="urn:microsoft.com/office/officeart/2005/8/layout/bProcess2"/>
    <dgm:cxn modelId="{FAA2654A-5AF8-4371-A177-E3B9DA0B3E40}" type="presOf" srcId="{D0EC1F57-B8DB-4FFD-B660-8791A23CFAF5}" destId="{9C513225-E96A-435C-B265-32EBC4E98243}" srcOrd="0" destOrd="0" presId="urn:microsoft.com/office/officeart/2005/8/layout/bProcess2"/>
    <dgm:cxn modelId="{2EEB136A-9FEF-436B-9A85-0A68DB9E5122}" type="presOf" srcId="{B470F4F9-B2D0-4E57-A8BA-779996E05A2D}" destId="{CDBF8048-3E35-4915-B892-69EC45C88313}" srcOrd="0" destOrd="0" presId="urn:microsoft.com/office/officeart/2005/8/layout/bProcess2"/>
    <dgm:cxn modelId="{28C0667E-60AB-418D-8568-74FDF034B3F9}" type="presOf" srcId="{DF521594-93F5-4A5A-8532-9DF9280FB454}" destId="{3EC0D650-195A-460A-9A5F-A740195AA346}" srcOrd="0" destOrd="0" presId="urn:microsoft.com/office/officeart/2005/8/layout/bProcess2"/>
    <dgm:cxn modelId="{0D398E0A-DA16-4D4A-8642-31F17C63FD38}" srcId="{DF521594-93F5-4A5A-8532-9DF9280FB454}" destId="{6E541CC1-73CD-48C9-B0B0-E5AC778AC1A1}" srcOrd="4" destOrd="0" parTransId="{76D71CDF-A959-46B1-89AD-5E7A9362E769}" sibTransId="{9880B397-7AC4-4B2F-A156-97AAA627D4A7}"/>
    <dgm:cxn modelId="{63137F21-A06F-474E-B781-A2AF0C45EFDB}" type="presOf" srcId="{6E541CC1-73CD-48C9-B0B0-E5AC778AC1A1}" destId="{76C98EEB-9F2E-4CDC-AEB9-3FC5CE05E565}" srcOrd="0" destOrd="0" presId="urn:microsoft.com/office/officeart/2005/8/layout/bProcess2"/>
    <dgm:cxn modelId="{D4D6220D-C88A-4351-B5E5-C5578B60EA07}" srcId="{DF521594-93F5-4A5A-8532-9DF9280FB454}" destId="{B470F4F9-B2D0-4E57-A8BA-779996E05A2D}" srcOrd="0" destOrd="0" parTransId="{AF53DA9D-E08A-4CBC-BAAA-4F5B4AB922CC}" sibTransId="{D0EC1F57-B8DB-4FFD-B660-8791A23CFAF5}"/>
    <dgm:cxn modelId="{5ADE9235-9C00-4548-879D-B8DE1CDAFDFD}" srcId="{DF521594-93F5-4A5A-8532-9DF9280FB454}" destId="{0AB8AE93-5B4F-4A09-B1A9-F7FED9C0E0FD}" srcOrd="2" destOrd="0" parTransId="{DF784597-6535-4721-866B-649AC2B4FEB7}" sibTransId="{B895F6CB-0939-4CE2-BDEC-2286A12BFFD0}"/>
    <dgm:cxn modelId="{2DA8C3CE-DEE3-480C-AFC5-F904F58A3710}" type="presOf" srcId="{0AB8AE93-5B4F-4A09-B1A9-F7FED9C0E0FD}" destId="{5483EF98-7035-4513-99ED-42DEF9CB0566}" srcOrd="0" destOrd="0" presId="urn:microsoft.com/office/officeart/2005/8/layout/bProcess2"/>
    <dgm:cxn modelId="{315DB7BD-D998-436B-AC46-ABEE3569F8A9}" srcId="{DF521594-93F5-4A5A-8532-9DF9280FB454}" destId="{2BA4B0BD-87B0-4990-8D49-377B4669D2CE}" srcOrd="1" destOrd="0" parTransId="{6D8C4DAC-C70B-4097-B9DC-652A345D8F26}" sibTransId="{83597B9C-8172-408F-ABAB-4A226659ACDD}"/>
    <dgm:cxn modelId="{CBD39422-D9FE-45F0-AAAD-58BD2916CBD9}" type="presOf" srcId="{253716A0-65E0-44EC-B482-7C9DE79620C6}" destId="{DDAAFB0B-A533-47FB-A648-7BF45BD0C19F}" srcOrd="0" destOrd="0" presId="urn:microsoft.com/office/officeart/2005/8/layout/bProcess2"/>
    <dgm:cxn modelId="{3899AA3A-C82D-4DCF-A5B4-EA3396AAD651}" type="presOf" srcId="{F47A07B7-A8B5-4C2D-9CC4-058D1991DD14}" destId="{21985C5E-1078-40EF-A809-329867CB5E17}" srcOrd="0" destOrd="0" presId="urn:microsoft.com/office/officeart/2005/8/layout/bProcess2"/>
    <dgm:cxn modelId="{D88051A2-ED37-4DCF-AAEE-64E2B25288E3}" type="presOf" srcId="{83597B9C-8172-408F-ABAB-4A226659ACDD}" destId="{343504D1-0CB4-4ED2-94F7-DDA4A92D8018}" srcOrd="0" destOrd="0" presId="urn:microsoft.com/office/officeart/2005/8/layout/bProcess2"/>
    <dgm:cxn modelId="{F00AF405-D4F8-45A5-B02A-44BBB9197F80}" type="presParOf" srcId="{3EC0D650-195A-460A-9A5F-A740195AA346}" destId="{CDBF8048-3E35-4915-B892-69EC45C88313}" srcOrd="0" destOrd="0" presId="urn:microsoft.com/office/officeart/2005/8/layout/bProcess2"/>
    <dgm:cxn modelId="{17873D42-B22A-402D-920B-38BD4B749A17}" type="presParOf" srcId="{3EC0D650-195A-460A-9A5F-A740195AA346}" destId="{9C513225-E96A-435C-B265-32EBC4E98243}" srcOrd="1" destOrd="0" presId="urn:microsoft.com/office/officeart/2005/8/layout/bProcess2"/>
    <dgm:cxn modelId="{1A4EC721-8634-44E8-980A-FF013551F715}" type="presParOf" srcId="{3EC0D650-195A-460A-9A5F-A740195AA346}" destId="{EDCCB1CF-CF89-4097-A170-4371B7B76449}" srcOrd="2" destOrd="0" presId="urn:microsoft.com/office/officeart/2005/8/layout/bProcess2"/>
    <dgm:cxn modelId="{8D1D9038-4546-463D-A2C8-675B924A2895}" type="presParOf" srcId="{EDCCB1CF-CF89-4097-A170-4371B7B76449}" destId="{8E3F14E2-2FDB-4269-BF0A-64C8ABBDF77D}" srcOrd="0" destOrd="0" presId="urn:microsoft.com/office/officeart/2005/8/layout/bProcess2"/>
    <dgm:cxn modelId="{AA9BEBF4-1DC7-42F5-B476-51878D9B834E}" type="presParOf" srcId="{EDCCB1CF-CF89-4097-A170-4371B7B76449}" destId="{A38273BF-1239-45B5-8F05-8E5EE6B3620B}" srcOrd="1" destOrd="0" presId="urn:microsoft.com/office/officeart/2005/8/layout/bProcess2"/>
    <dgm:cxn modelId="{E7161303-952F-4C32-9E40-25C6D88915AE}" type="presParOf" srcId="{3EC0D650-195A-460A-9A5F-A740195AA346}" destId="{343504D1-0CB4-4ED2-94F7-DDA4A92D8018}" srcOrd="3" destOrd="0" presId="urn:microsoft.com/office/officeart/2005/8/layout/bProcess2"/>
    <dgm:cxn modelId="{8CE2F613-93A7-48EA-8AC5-DE64AC215D24}" type="presParOf" srcId="{3EC0D650-195A-460A-9A5F-A740195AA346}" destId="{81FD6460-6A70-4CC6-886C-3960271B757C}" srcOrd="4" destOrd="0" presId="urn:microsoft.com/office/officeart/2005/8/layout/bProcess2"/>
    <dgm:cxn modelId="{E7E8115D-7DB1-4227-B48E-DC82ECAAE493}" type="presParOf" srcId="{81FD6460-6A70-4CC6-886C-3960271B757C}" destId="{A03C6780-0335-453F-84E8-0E9F16093BAD}" srcOrd="0" destOrd="0" presId="urn:microsoft.com/office/officeart/2005/8/layout/bProcess2"/>
    <dgm:cxn modelId="{0991F7CA-14CB-4274-B097-2F85683E01D8}" type="presParOf" srcId="{81FD6460-6A70-4CC6-886C-3960271B757C}" destId="{5483EF98-7035-4513-99ED-42DEF9CB0566}" srcOrd="1" destOrd="0" presId="urn:microsoft.com/office/officeart/2005/8/layout/bProcess2"/>
    <dgm:cxn modelId="{39759B20-CA1E-44AC-8ACB-CE5FA79C3846}" type="presParOf" srcId="{3EC0D650-195A-460A-9A5F-A740195AA346}" destId="{F0315851-C22E-404E-9898-0722B79811AB}" srcOrd="5" destOrd="0" presId="urn:microsoft.com/office/officeart/2005/8/layout/bProcess2"/>
    <dgm:cxn modelId="{34F0E2B8-ECBA-4FBE-92C6-59DD4D2892E8}" type="presParOf" srcId="{3EC0D650-195A-460A-9A5F-A740195AA346}" destId="{541706E9-E814-4007-864A-6E9DA6D8F001}" srcOrd="6" destOrd="0" presId="urn:microsoft.com/office/officeart/2005/8/layout/bProcess2"/>
    <dgm:cxn modelId="{8CBD4C01-16B1-48FD-AA94-66313B5E459D}" type="presParOf" srcId="{541706E9-E814-4007-864A-6E9DA6D8F001}" destId="{43C60753-797F-4AFC-A5B2-7BB2A4BFFE35}" srcOrd="0" destOrd="0" presId="urn:microsoft.com/office/officeart/2005/8/layout/bProcess2"/>
    <dgm:cxn modelId="{9AB4664C-8E42-4102-BC4B-8BB8DC9CE493}" type="presParOf" srcId="{541706E9-E814-4007-864A-6E9DA6D8F001}" destId="{21985C5E-1078-40EF-A809-329867CB5E17}" srcOrd="1" destOrd="0" presId="urn:microsoft.com/office/officeart/2005/8/layout/bProcess2"/>
    <dgm:cxn modelId="{2F9AA109-DE35-4BE4-8F05-620660C7A4DA}" type="presParOf" srcId="{3EC0D650-195A-460A-9A5F-A740195AA346}" destId="{DDAAFB0B-A533-47FB-A648-7BF45BD0C19F}" srcOrd="7" destOrd="0" presId="urn:microsoft.com/office/officeart/2005/8/layout/bProcess2"/>
    <dgm:cxn modelId="{D061A473-6A81-4366-83DE-5734890F6DF1}" type="presParOf" srcId="{3EC0D650-195A-460A-9A5F-A740195AA346}" destId="{76C98EEB-9F2E-4CDC-AEB9-3FC5CE05E565}" srcOrd="8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F8048-3E35-4915-B892-69EC45C88313}">
      <dsp:nvSpPr>
        <dsp:cNvPr id="0" name=""/>
        <dsp:cNvSpPr/>
      </dsp:nvSpPr>
      <dsp:spPr>
        <a:xfrm>
          <a:off x="0" y="432948"/>
          <a:ext cx="2052228" cy="205222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Story</a:t>
          </a:r>
          <a:endParaRPr lang="en-GB" sz="3000" kern="1200" dirty="0"/>
        </a:p>
      </dsp:txBody>
      <dsp:txXfrm>
        <a:off x="300542" y="733490"/>
        <a:ext cx="1451144" cy="1451144"/>
      </dsp:txXfrm>
    </dsp:sp>
    <dsp:sp modelId="{9C513225-E96A-435C-B265-32EBC4E98243}">
      <dsp:nvSpPr>
        <dsp:cNvPr id="0" name=""/>
        <dsp:cNvSpPr/>
      </dsp:nvSpPr>
      <dsp:spPr>
        <a:xfrm rot="10800000">
          <a:off x="666974" y="2750170"/>
          <a:ext cx="718279" cy="56178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8273BF-1239-45B5-8F05-8E5EE6B3620B}">
      <dsp:nvSpPr>
        <dsp:cNvPr id="0" name=""/>
        <dsp:cNvSpPr/>
      </dsp:nvSpPr>
      <dsp:spPr>
        <a:xfrm>
          <a:off x="341695" y="3545151"/>
          <a:ext cx="1368836" cy="13688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Moderation</a:t>
          </a:r>
          <a:endParaRPr lang="en-GB" sz="1500" kern="1200" dirty="0"/>
        </a:p>
      </dsp:txBody>
      <dsp:txXfrm>
        <a:off x="542156" y="3745612"/>
        <a:ext cx="967914" cy="967914"/>
      </dsp:txXfrm>
    </dsp:sp>
    <dsp:sp modelId="{343504D1-0CB4-4ED2-94F7-DDA4A92D8018}">
      <dsp:nvSpPr>
        <dsp:cNvPr id="0" name=""/>
        <dsp:cNvSpPr/>
      </dsp:nvSpPr>
      <dsp:spPr>
        <a:xfrm rot="5400000">
          <a:off x="2222044" y="3948676"/>
          <a:ext cx="718279" cy="561787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3EF98-7035-4513-99ED-42DEF9CB0566}">
      <dsp:nvSpPr>
        <dsp:cNvPr id="0" name=""/>
        <dsp:cNvSpPr/>
      </dsp:nvSpPr>
      <dsp:spPr>
        <a:xfrm>
          <a:off x="3420037" y="3545151"/>
          <a:ext cx="1368836" cy="136883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Alerts</a:t>
          </a:r>
          <a:endParaRPr lang="en-GB" sz="1500" kern="1200" dirty="0"/>
        </a:p>
      </dsp:txBody>
      <dsp:txXfrm>
        <a:off x="3620498" y="3745612"/>
        <a:ext cx="967914" cy="967914"/>
      </dsp:txXfrm>
    </dsp:sp>
    <dsp:sp modelId="{F0315851-C22E-404E-9898-0722B79811AB}">
      <dsp:nvSpPr>
        <dsp:cNvPr id="0" name=""/>
        <dsp:cNvSpPr/>
      </dsp:nvSpPr>
      <dsp:spPr>
        <a:xfrm>
          <a:off x="3745316" y="2547522"/>
          <a:ext cx="718279" cy="561787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5C5E-1078-40EF-A809-329867CB5E17}">
      <dsp:nvSpPr>
        <dsp:cNvPr id="0" name=""/>
        <dsp:cNvSpPr/>
      </dsp:nvSpPr>
      <dsp:spPr>
        <a:xfrm>
          <a:off x="3420037" y="774644"/>
          <a:ext cx="1368836" cy="136883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Responses</a:t>
          </a:r>
          <a:endParaRPr lang="en-GB" sz="1500" kern="1200" dirty="0"/>
        </a:p>
      </dsp:txBody>
      <dsp:txXfrm>
        <a:off x="3620498" y="975105"/>
        <a:ext cx="967914" cy="967914"/>
      </dsp:txXfrm>
    </dsp:sp>
    <dsp:sp modelId="{DDAAFB0B-A533-47FB-A648-7BF45BD0C19F}">
      <dsp:nvSpPr>
        <dsp:cNvPr id="0" name=""/>
        <dsp:cNvSpPr/>
      </dsp:nvSpPr>
      <dsp:spPr>
        <a:xfrm rot="5400000">
          <a:off x="5129538" y="1178168"/>
          <a:ext cx="718279" cy="561787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98EEB-9F2E-4CDC-AEB9-3FC5CE05E565}">
      <dsp:nvSpPr>
        <dsp:cNvPr id="0" name=""/>
        <dsp:cNvSpPr/>
      </dsp:nvSpPr>
      <dsp:spPr>
        <a:xfrm>
          <a:off x="6156684" y="432948"/>
          <a:ext cx="2052228" cy="205222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Learning + change</a:t>
          </a:r>
          <a:endParaRPr lang="en-GB" sz="3000" kern="1200" dirty="0"/>
        </a:p>
      </dsp:txBody>
      <dsp:txXfrm>
        <a:off x="6457226" y="733490"/>
        <a:ext cx="1451144" cy="1451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4138" y="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4138" y="9226550"/>
            <a:ext cx="29781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87" tIns="47393" rIns="94787" bIns="47393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D042745-D588-4AE5-91CA-DA0BD47601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39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 b="1">
                <a:solidFill>
                  <a:srgbClr val="FF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2646A-D193-4D14-87B7-F3A5C6DB099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6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9869DF-A239-4B00-BA51-F8CB9E944D0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60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75439-2A74-40C5-9F03-A89C46AA53A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FF00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9C5AAD-9320-44E4-BEC3-247AD2E7E34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51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42AFA-2FB7-4630-8C60-F1530795552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3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41AAE-7348-4F84-8B41-A2CB1367F2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399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B4D6D-1202-4E62-BD0F-0406396618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45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EE70F-BDF1-4B42-9011-67CD47202C3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747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A33A9-0538-46A8-926E-06CFE64F311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02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BBDA2-EFB5-4246-9D3D-BADBCFA5F0E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32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004EE8-65A5-4D95-B463-6D7FBE43EB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94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20B667-6479-4648-8ECD-68D89E937B8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42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946647"/>
          </a:xfrm>
        </p:spPr>
        <p:txBody>
          <a:bodyPr/>
          <a:lstStyle/>
          <a:p>
            <a:pPr algn="l"/>
            <a:r>
              <a:rPr lang="en-GB" sz="4800" dirty="0" smtClean="0">
                <a:latin typeface="+mn-lt"/>
              </a:rPr>
              <a:t>A listening health service?</a:t>
            </a:r>
            <a:endParaRPr lang="en-GB" altLang="en-US" dirty="0" smtClean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755650" y="4797152"/>
            <a:ext cx="7016750" cy="1368152"/>
          </a:xfrm>
        </p:spPr>
        <p:txBody>
          <a:bodyPr/>
          <a:lstStyle/>
          <a:p>
            <a:pPr algn="l"/>
            <a:r>
              <a:rPr lang="en-GB" altLang="en-US" sz="2400" dirty="0" smtClean="0"/>
              <a:t>James Munro</a:t>
            </a:r>
          </a:p>
          <a:p>
            <a:pPr algn="l"/>
            <a:r>
              <a:rPr lang="en-GB" altLang="en-US" sz="2400" dirty="0" smtClean="0"/>
              <a:t>Patient Opinion</a:t>
            </a:r>
          </a:p>
          <a:p>
            <a:pPr algn="l"/>
            <a:r>
              <a:rPr lang="en-GB" altLang="en-US" sz="2000" dirty="0" smtClean="0">
                <a:solidFill>
                  <a:srgbClr val="6600FF"/>
                </a:solidFill>
              </a:rPr>
              <a:t>james.munro@patientopinion.org.uk</a:t>
            </a:r>
          </a:p>
        </p:txBody>
      </p:sp>
    </p:spTree>
    <p:extLst>
      <p:ext uri="{BB962C8B-B14F-4D97-AF65-F5344CB8AC3E}">
        <p14:creationId xmlns:p14="http://schemas.microsoft.com/office/powerpoint/2010/main" val="1736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332656"/>
            <a:ext cx="6984776" cy="609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628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1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260648"/>
            <a:ext cx="7929661" cy="5040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268760"/>
            <a:ext cx="7917929" cy="4428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0817" y="1052736"/>
            <a:ext cx="6867525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9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6467475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12776"/>
            <a:ext cx="6124575" cy="4829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7" y="2060848"/>
            <a:ext cx="8896665" cy="4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7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336704" cy="6523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42988" y="3284984"/>
            <a:ext cx="6769100" cy="20161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76640555"/>
              </p:ext>
            </p:extLst>
          </p:nvPr>
        </p:nvGraphicFramePr>
        <p:xfrm>
          <a:off x="467544" y="620688"/>
          <a:ext cx="820891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9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88913"/>
            <a:ext cx="63738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424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56889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250825"/>
            <a:ext cx="7405687" cy="634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042988" y="3357563"/>
            <a:ext cx="6769100" cy="20161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37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8680"/>
            <a:ext cx="7571269" cy="5544616"/>
          </a:xfrm>
          <a:prstGeom prst="rect">
            <a:avLst/>
          </a:prstGeom>
        </p:spPr>
      </p:pic>
      <p:sp>
        <p:nvSpPr>
          <p:cNvPr id="3" name="Rounded Rectangle 2"/>
          <p:cNvSpPr>
            <a:spLocks noChangeArrowheads="1"/>
          </p:cNvSpPr>
          <p:nvPr/>
        </p:nvSpPr>
        <p:spPr bwMode="auto">
          <a:xfrm>
            <a:off x="1043608" y="5013176"/>
            <a:ext cx="6769100" cy="647973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lr>
                <a:srgbClr val="FF0066"/>
              </a:buClr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FF0066"/>
              </a:buClr>
              <a:buChar char="o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+mn-lt"/>
              </a:rPr>
              <a:t>Keogh Report, July 2013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altLang="en-US" sz="4000" dirty="0" smtClean="0"/>
              <a:t>“Patients, carers and members of the public… should be confident that their </a:t>
            </a:r>
            <a:r>
              <a:rPr lang="en-GB" altLang="en-US" sz="4000" b="1" dirty="0" smtClean="0">
                <a:solidFill>
                  <a:srgbClr val="FF0066"/>
                </a:solidFill>
              </a:rPr>
              <a:t>feedback is being listened to </a:t>
            </a:r>
            <a:r>
              <a:rPr lang="en-GB" altLang="en-US" sz="4000" dirty="0" smtClean="0"/>
              <a:t>and see </a:t>
            </a:r>
            <a:r>
              <a:rPr lang="en-GB" altLang="en-US" sz="4000" b="1" dirty="0" smtClean="0">
                <a:solidFill>
                  <a:srgbClr val="FF0066"/>
                </a:solidFill>
              </a:rPr>
              <a:t>how this is impacting </a:t>
            </a:r>
            <a:r>
              <a:rPr lang="en-GB" altLang="en-US" sz="4000" dirty="0" smtClean="0"/>
              <a:t>on their own care and the care of others.”</a:t>
            </a:r>
          </a:p>
        </p:txBody>
      </p:sp>
    </p:spTree>
    <p:extLst>
      <p:ext uri="{BB962C8B-B14F-4D97-AF65-F5344CB8AC3E}">
        <p14:creationId xmlns:p14="http://schemas.microsoft.com/office/powerpoint/2010/main" val="33696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85975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5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4746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5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+mn-lt"/>
              </a:rPr>
              <a:t>What is “listening”?</a:t>
            </a:r>
            <a:endParaRPr lang="en-GB" dirty="0"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975465"/>
              </p:ext>
            </p:extLst>
          </p:nvPr>
        </p:nvGraphicFramePr>
        <p:xfrm>
          <a:off x="628650" y="1825625"/>
          <a:ext cx="78867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Organisational</a:t>
                      </a:r>
                      <a:endParaRPr lang="en-GB" sz="3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Relational</a:t>
                      </a:r>
                      <a:endParaRPr lang="en-GB" sz="3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One-way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Two-way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Process</a:t>
                      </a:r>
                      <a:r>
                        <a:rPr lang="en-GB" sz="3200" baseline="0" dirty="0" smtClean="0">
                          <a:solidFill>
                            <a:schemeClr val="tx1"/>
                          </a:solidFill>
                        </a:rPr>
                        <a:t> based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Empathy based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Unequal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Equal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Not empowering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Empowering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Informative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Transformative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L="87630" marR="8763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77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+mn-lt"/>
              </a:rPr>
              <a:t>The world is changing – fast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720424"/>
              </p:ext>
            </p:extLst>
          </p:nvPr>
        </p:nvGraphicFramePr>
        <p:xfrm>
          <a:off x="628650" y="1825625"/>
          <a:ext cx="7886700" cy="4637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/>
                <a:gridCol w="3943350"/>
              </a:tblGrid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Old world</a:t>
                      </a:r>
                      <a:endParaRPr lang="en-GB" sz="3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</a:rPr>
                        <a:t>New world</a:t>
                      </a:r>
                      <a:endParaRPr lang="en-GB" sz="3200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Hierarchy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Network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Broadcast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Conversation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Hiding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Sharing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Few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Many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Closed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Open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  <a:tr h="662441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Passive recipients</a:t>
                      </a:r>
                      <a:endParaRPr lang="en-GB" sz="3200" dirty="0"/>
                    </a:p>
                  </a:txBody>
                  <a:tcPr marL="87630" marR="87630" anchor="ctr"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Active participants</a:t>
                      </a:r>
                      <a:endParaRPr lang="en-GB" sz="3200" dirty="0"/>
                    </a:p>
                  </a:txBody>
                  <a:tcPr marL="87630" marR="8763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4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+mn-lt"/>
              </a:rPr>
              <a:t>Active citizens and the NHS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GB" altLang="en-US" sz="4000" dirty="0" smtClean="0"/>
              <a:t>Not collecting data, but connecting people</a:t>
            </a:r>
          </a:p>
          <a:p>
            <a:pPr>
              <a:spcAft>
                <a:spcPts val="1200"/>
              </a:spcAft>
            </a:pPr>
            <a:r>
              <a:rPr lang="en-GB" altLang="en-US" sz="4000" dirty="0" smtClean="0"/>
              <a:t>Not making a comment, but making a difference</a:t>
            </a:r>
          </a:p>
          <a:p>
            <a:pPr>
              <a:spcAft>
                <a:spcPts val="1200"/>
              </a:spcAft>
            </a:pPr>
            <a:r>
              <a:rPr lang="en-GB" altLang="en-US" sz="4000" dirty="0" smtClean="0"/>
              <a:t>Not </a:t>
            </a:r>
            <a:r>
              <a:rPr lang="en-GB" altLang="en-US" sz="4000" dirty="0" smtClean="0"/>
              <a:t>choosing, but </a:t>
            </a:r>
            <a:r>
              <a:rPr lang="en-GB" altLang="en-US" sz="4000" dirty="0" smtClean="0"/>
              <a:t>changing</a:t>
            </a:r>
            <a:endParaRPr lang="en-GB" alt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426171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02"/>
          <a:stretch/>
        </p:blipFill>
        <p:spPr>
          <a:xfrm>
            <a:off x="-108520" y="0"/>
            <a:ext cx="92662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4502730"/>
            <a:ext cx="4608512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400" dirty="0">
                <a:solidFill>
                  <a:srgbClr val="FF0066"/>
                </a:solidFill>
                <a:latin typeface="+mn-lt"/>
                <a:ea typeface="+mj-ea"/>
                <a:cs typeface="+mj-cs"/>
              </a:rPr>
              <a:t>I will be seen as a troublemaker</a:t>
            </a:r>
          </a:p>
        </p:txBody>
      </p:sp>
    </p:spTree>
    <p:extLst>
      <p:ext uri="{BB962C8B-B14F-4D97-AF65-F5344CB8AC3E}">
        <p14:creationId xmlns:p14="http://schemas.microsoft.com/office/powerpoint/2010/main" val="34524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-1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80528" y="4149080"/>
            <a:ext cx="3312368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4400" dirty="0" smtClean="0">
                <a:solidFill>
                  <a:srgbClr val="FF0066"/>
                </a:solidFill>
                <a:latin typeface="+mn-lt"/>
                <a:ea typeface="+mj-ea"/>
                <a:cs typeface="+mj-cs"/>
              </a:rPr>
              <a:t>Nothing will be done</a:t>
            </a:r>
            <a:endParaRPr lang="en-GB" sz="4400" dirty="0">
              <a:solidFill>
                <a:srgbClr val="FF0066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874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02"/>
          <a:stretch/>
        </p:blipFill>
        <p:spPr>
          <a:xfrm>
            <a:off x="-108520" y="0"/>
            <a:ext cx="9266215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0032" y="4502730"/>
            <a:ext cx="4464496" cy="18466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GB" sz="2400" b="0" dirty="0">
                <a:solidFill>
                  <a:srgbClr val="6600FF"/>
                </a:solidFill>
              </a:rPr>
              <a:t>“More than half of those who had voiced a concern about poor care felt that their feedback wasn’t welcomed”</a:t>
            </a:r>
          </a:p>
          <a:p>
            <a:pPr marL="0" indent="0" algn="l">
              <a:buNone/>
            </a:pPr>
            <a:r>
              <a:rPr lang="en-GB" sz="1600" b="0" i="1" dirty="0">
                <a:solidFill>
                  <a:srgbClr val="FF0066"/>
                </a:solidFill>
              </a:rPr>
              <a:t>CQC, 2013</a:t>
            </a:r>
            <a:endParaRPr lang="en-GB" sz="2800" b="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3" r="-1"/>
          <a:stretch/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08520" y="4149080"/>
            <a:ext cx="417646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indent="0" algn="r">
              <a:buNone/>
            </a:pPr>
            <a:r>
              <a:rPr lang="en-GB" sz="2000" b="0" dirty="0">
                <a:solidFill>
                  <a:srgbClr val="6600FF"/>
                </a:solidFill>
              </a:rPr>
              <a:t>“There is a lack of learning from complaints, and providers are not making clear to users that services are being improved as result.”</a:t>
            </a:r>
          </a:p>
          <a:p>
            <a:pPr marL="0" indent="0" algn="r">
              <a:buNone/>
            </a:pPr>
            <a:r>
              <a:rPr lang="en-GB" sz="1800" b="0" i="1" dirty="0">
                <a:solidFill>
                  <a:srgbClr val="FF0066"/>
                </a:solidFill>
              </a:rPr>
              <a:t>NAO, 2008</a:t>
            </a:r>
          </a:p>
        </p:txBody>
      </p:sp>
    </p:spTree>
    <p:extLst>
      <p:ext uri="{BB962C8B-B14F-4D97-AF65-F5344CB8AC3E}">
        <p14:creationId xmlns:p14="http://schemas.microsoft.com/office/powerpoint/2010/main" val="32340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/>
              <a:t>Berwick on Mid Staffs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“Warning </a:t>
            </a:r>
            <a:r>
              <a:rPr lang="en-GB" sz="3600" dirty="0"/>
              <a:t>signals abounded and were not </a:t>
            </a:r>
            <a:r>
              <a:rPr lang="en-GB" sz="3600" dirty="0" smtClean="0"/>
              <a:t>heeded…</a:t>
            </a:r>
          </a:p>
          <a:p>
            <a:pPr marL="0" indent="0">
              <a:buNone/>
            </a:pPr>
            <a:r>
              <a:rPr lang="en-GB" sz="3600" b="1" dirty="0" smtClean="0">
                <a:solidFill>
                  <a:srgbClr val="FF0066"/>
                </a:solidFill>
              </a:rPr>
              <a:t>Especially costly </a:t>
            </a:r>
            <a:r>
              <a:rPr lang="en-GB" sz="3600" b="1" dirty="0">
                <a:solidFill>
                  <a:srgbClr val="FF0066"/>
                </a:solidFill>
              </a:rPr>
              <a:t>was the muffling of the voices of patients and carers </a:t>
            </a:r>
            <a:r>
              <a:rPr lang="en-GB" sz="3600" dirty="0"/>
              <a:t>who took the trouble to complain but whose </a:t>
            </a:r>
            <a:r>
              <a:rPr lang="en-GB" sz="3600" dirty="0" smtClean="0"/>
              <a:t>complaints </a:t>
            </a:r>
            <a:r>
              <a:rPr lang="en-GB" sz="3600" dirty="0"/>
              <a:t>were too often </a:t>
            </a:r>
            <a:r>
              <a:rPr lang="en-GB" sz="3600" dirty="0" smtClean="0"/>
              <a:t>ignored.”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0199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7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29"/>
          <a:stretch/>
        </p:blipFill>
        <p:spPr bwMode="auto">
          <a:xfrm>
            <a:off x="-828601" y="0"/>
            <a:ext cx="101746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51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4606</TotalTime>
  <Words>231</Words>
  <Application>Microsoft Office PowerPoint</Application>
  <PresentationFormat>On-screen Show (4:3)</PresentationFormat>
  <Paragraphs>52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A listening health service?</vt:lpstr>
      <vt:lpstr>Keogh Report, July 2013</vt:lpstr>
      <vt:lpstr>PowerPoint Presentation</vt:lpstr>
      <vt:lpstr>PowerPoint Presentation</vt:lpstr>
      <vt:lpstr>PowerPoint Presentation</vt:lpstr>
      <vt:lpstr>PowerPoint Presentation</vt:lpstr>
      <vt:lpstr>Berwick on Mid Staffs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“listening”?</vt:lpstr>
      <vt:lpstr>The world is changing – fast</vt:lpstr>
      <vt:lpstr>Active citizens and the NHS</vt:lpstr>
    </vt:vector>
  </TitlesOfParts>
  <Company>healthmatters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Munro</dc:creator>
  <cp:lastModifiedBy>James Munro</cp:lastModifiedBy>
  <cp:revision>351</cp:revision>
  <dcterms:created xsi:type="dcterms:W3CDTF">2009-01-20T20:54:59Z</dcterms:created>
  <dcterms:modified xsi:type="dcterms:W3CDTF">2014-11-05T09:35:48Z</dcterms:modified>
</cp:coreProperties>
</file>