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1"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537C7A-EC8F-4A33-B9DC-9C37A0D1DDE0}">
          <p14:sldIdLst>
            <p14:sldId id="257"/>
            <p14:sldId id="258"/>
          </p14:sldIdLst>
        </p14:section>
        <p14:section name="Untitled Section" id="{6088207C-6252-4B96-A1BA-0F30C6ECD4ED}">
          <p14:sldIdLst>
            <p14:sldId id="259"/>
            <p14:sldId id="260"/>
            <p14:sldId id="262"/>
            <p14:sldId id="261"/>
            <p14:sldId id="263"/>
            <p14:sldId id="264"/>
            <p14:sldId id="26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F2E0AAC-42C2-4229-92BB-20DBD94EA4EF}" type="datetimeFigureOut">
              <a:rPr lang="en-GB" smtClean="0"/>
              <a:t>06/12/2017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55AE2-E964-4862-A9E2-6D2EF45F6AAB}" type="slidenum">
              <a:rPr lang="en-GB" smtClean="0"/>
              <a:t>‹#›</a:t>
            </a:fld>
            <a:endParaRPr lang="en-GB"/>
          </a:p>
        </p:txBody>
      </p:sp>
    </p:spTree>
    <p:extLst>
      <p:ext uri="{BB962C8B-B14F-4D97-AF65-F5344CB8AC3E}">
        <p14:creationId xmlns:p14="http://schemas.microsoft.com/office/powerpoint/2010/main" val="235157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2E0AAC-42C2-4229-92BB-20DBD94EA4EF}" type="datetimeFigureOut">
              <a:rPr lang="en-GB" smtClean="0"/>
              <a:t>06/12/2017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55AE2-E964-4862-A9E2-6D2EF45F6AAB}" type="slidenum">
              <a:rPr lang="en-GB" smtClean="0"/>
              <a:t>‹#›</a:t>
            </a:fld>
            <a:endParaRPr lang="en-GB"/>
          </a:p>
        </p:txBody>
      </p:sp>
    </p:spTree>
    <p:extLst>
      <p:ext uri="{BB962C8B-B14F-4D97-AF65-F5344CB8AC3E}">
        <p14:creationId xmlns:p14="http://schemas.microsoft.com/office/powerpoint/2010/main" val="304061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2E0AAC-42C2-4229-92BB-20DBD94EA4EF}" type="datetimeFigureOut">
              <a:rPr lang="en-GB" smtClean="0"/>
              <a:t>06/12/2017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55AE2-E964-4862-A9E2-6D2EF45F6AAB}" type="slidenum">
              <a:rPr lang="en-GB" smtClean="0"/>
              <a:t>‹#›</a:t>
            </a:fld>
            <a:endParaRPr lang="en-GB"/>
          </a:p>
        </p:txBody>
      </p:sp>
    </p:spTree>
    <p:extLst>
      <p:ext uri="{BB962C8B-B14F-4D97-AF65-F5344CB8AC3E}">
        <p14:creationId xmlns:p14="http://schemas.microsoft.com/office/powerpoint/2010/main" val="4042326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2E0AAC-42C2-4229-92BB-20DBD94EA4EF}" type="datetimeFigureOut">
              <a:rPr lang="en-GB" smtClean="0"/>
              <a:t>06/12/2017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55AE2-E964-4862-A9E2-6D2EF45F6AAB}" type="slidenum">
              <a:rPr lang="en-GB" smtClean="0"/>
              <a:t>‹#›</a:t>
            </a:fld>
            <a:endParaRPr lang="en-GB"/>
          </a:p>
        </p:txBody>
      </p:sp>
    </p:spTree>
    <p:extLst>
      <p:ext uri="{BB962C8B-B14F-4D97-AF65-F5344CB8AC3E}">
        <p14:creationId xmlns:p14="http://schemas.microsoft.com/office/powerpoint/2010/main" val="880304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2E0AAC-42C2-4229-92BB-20DBD94EA4EF}" type="datetimeFigureOut">
              <a:rPr lang="en-GB" smtClean="0"/>
              <a:t>06/12/2017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55AE2-E964-4862-A9E2-6D2EF45F6AAB}" type="slidenum">
              <a:rPr lang="en-GB" smtClean="0"/>
              <a:t>‹#›</a:t>
            </a:fld>
            <a:endParaRPr lang="en-GB"/>
          </a:p>
        </p:txBody>
      </p:sp>
    </p:spTree>
    <p:extLst>
      <p:ext uri="{BB962C8B-B14F-4D97-AF65-F5344CB8AC3E}">
        <p14:creationId xmlns:p14="http://schemas.microsoft.com/office/powerpoint/2010/main" val="221379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F2E0AAC-42C2-4229-92BB-20DBD94EA4EF}" type="datetimeFigureOut">
              <a:rPr lang="en-GB" smtClean="0"/>
              <a:t>06/12/2017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55AE2-E964-4862-A9E2-6D2EF45F6AAB}" type="slidenum">
              <a:rPr lang="en-GB" smtClean="0"/>
              <a:t>‹#›</a:t>
            </a:fld>
            <a:endParaRPr lang="en-GB"/>
          </a:p>
        </p:txBody>
      </p:sp>
    </p:spTree>
    <p:extLst>
      <p:ext uri="{BB962C8B-B14F-4D97-AF65-F5344CB8AC3E}">
        <p14:creationId xmlns:p14="http://schemas.microsoft.com/office/powerpoint/2010/main" val="228770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F2E0AAC-42C2-4229-92BB-20DBD94EA4EF}" type="datetimeFigureOut">
              <a:rPr lang="en-GB" smtClean="0"/>
              <a:t>06/12/2017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955AE2-E964-4862-A9E2-6D2EF45F6AAB}" type="slidenum">
              <a:rPr lang="en-GB" smtClean="0"/>
              <a:t>‹#›</a:t>
            </a:fld>
            <a:endParaRPr lang="en-GB"/>
          </a:p>
        </p:txBody>
      </p:sp>
    </p:spTree>
    <p:extLst>
      <p:ext uri="{BB962C8B-B14F-4D97-AF65-F5344CB8AC3E}">
        <p14:creationId xmlns:p14="http://schemas.microsoft.com/office/powerpoint/2010/main" val="248491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F2E0AAC-42C2-4229-92BB-20DBD94EA4EF}" type="datetimeFigureOut">
              <a:rPr lang="en-GB" smtClean="0"/>
              <a:t>06/12/2017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955AE2-E964-4862-A9E2-6D2EF45F6AAB}" type="slidenum">
              <a:rPr lang="en-GB" smtClean="0"/>
              <a:t>‹#›</a:t>
            </a:fld>
            <a:endParaRPr lang="en-GB"/>
          </a:p>
        </p:txBody>
      </p:sp>
    </p:spTree>
    <p:extLst>
      <p:ext uri="{BB962C8B-B14F-4D97-AF65-F5344CB8AC3E}">
        <p14:creationId xmlns:p14="http://schemas.microsoft.com/office/powerpoint/2010/main" val="77566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E0AAC-42C2-4229-92BB-20DBD94EA4EF}" type="datetimeFigureOut">
              <a:rPr lang="en-GB" smtClean="0"/>
              <a:t>06/12/2017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955AE2-E964-4862-A9E2-6D2EF45F6AAB}" type="slidenum">
              <a:rPr lang="en-GB" smtClean="0"/>
              <a:t>‹#›</a:t>
            </a:fld>
            <a:endParaRPr lang="en-GB"/>
          </a:p>
        </p:txBody>
      </p:sp>
    </p:spTree>
    <p:extLst>
      <p:ext uri="{BB962C8B-B14F-4D97-AF65-F5344CB8AC3E}">
        <p14:creationId xmlns:p14="http://schemas.microsoft.com/office/powerpoint/2010/main" val="27542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2E0AAC-42C2-4229-92BB-20DBD94EA4EF}" type="datetimeFigureOut">
              <a:rPr lang="en-GB" smtClean="0"/>
              <a:t>06/12/2017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55AE2-E964-4862-A9E2-6D2EF45F6AAB}" type="slidenum">
              <a:rPr lang="en-GB" smtClean="0"/>
              <a:t>‹#›</a:t>
            </a:fld>
            <a:endParaRPr lang="en-GB"/>
          </a:p>
        </p:txBody>
      </p:sp>
    </p:spTree>
    <p:extLst>
      <p:ext uri="{BB962C8B-B14F-4D97-AF65-F5344CB8AC3E}">
        <p14:creationId xmlns:p14="http://schemas.microsoft.com/office/powerpoint/2010/main" val="117049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2E0AAC-42C2-4229-92BB-20DBD94EA4EF}" type="datetimeFigureOut">
              <a:rPr lang="en-GB" smtClean="0"/>
              <a:t>06/12/2017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55AE2-E964-4862-A9E2-6D2EF45F6AAB}" type="slidenum">
              <a:rPr lang="en-GB" smtClean="0"/>
              <a:t>‹#›</a:t>
            </a:fld>
            <a:endParaRPr lang="en-GB"/>
          </a:p>
        </p:txBody>
      </p:sp>
    </p:spTree>
    <p:extLst>
      <p:ext uri="{BB962C8B-B14F-4D97-AF65-F5344CB8AC3E}">
        <p14:creationId xmlns:p14="http://schemas.microsoft.com/office/powerpoint/2010/main" val="225103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E0AAC-42C2-4229-92BB-20DBD94EA4EF}" type="datetimeFigureOut">
              <a:rPr lang="en-GB" smtClean="0"/>
              <a:t>06/12/2017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55AE2-E964-4862-A9E2-6D2EF45F6AAB}" type="slidenum">
              <a:rPr lang="en-GB" smtClean="0"/>
              <a:t>‹#›</a:t>
            </a:fld>
            <a:endParaRPr lang="en-GB"/>
          </a:p>
        </p:txBody>
      </p:sp>
    </p:spTree>
    <p:extLst>
      <p:ext uri="{BB962C8B-B14F-4D97-AF65-F5344CB8AC3E}">
        <p14:creationId xmlns:p14="http://schemas.microsoft.com/office/powerpoint/2010/main" val="2959761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12.png"/><Relationship Id="rId7" Type="http://schemas.openxmlformats.org/officeDocument/2006/relationships/image" Target="../media/image16.tiff"/><Relationship Id="rId12" Type="http://schemas.openxmlformats.org/officeDocument/2006/relationships/image" Target="../media/image21.tiff"/><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tiff"/><Relationship Id="rId11" Type="http://schemas.openxmlformats.org/officeDocument/2006/relationships/image" Target="../media/image20.tiff"/><Relationship Id="rId5" Type="http://schemas.openxmlformats.org/officeDocument/2006/relationships/image" Target="../media/image14.tiff"/><Relationship Id="rId10" Type="http://schemas.openxmlformats.org/officeDocument/2006/relationships/image" Target="../media/image19.tiff"/><Relationship Id="rId4" Type="http://schemas.openxmlformats.org/officeDocument/2006/relationships/image" Target="../media/image13.tiff"/><Relationship Id="rId9" Type="http://schemas.openxmlformats.org/officeDocument/2006/relationships/image" Target="../media/image18.tiff"/></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tiff"/><Relationship Id="rId7" Type="http://schemas.openxmlformats.org/officeDocument/2006/relationships/image" Target="../media/image28.png"/><Relationship Id="rId2" Type="http://schemas.openxmlformats.org/officeDocument/2006/relationships/image" Target="../media/image23.tiff"/><Relationship Id="rId1" Type="http://schemas.openxmlformats.org/officeDocument/2006/relationships/slideLayout" Target="../slideLayouts/slideLayout4.xml"/><Relationship Id="rId6" Type="http://schemas.openxmlformats.org/officeDocument/2006/relationships/image" Target="../media/image27.tiff"/><Relationship Id="rId5" Type="http://schemas.openxmlformats.org/officeDocument/2006/relationships/image" Target="../media/image26.tiff"/><Relationship Id="rId4" Type="http://schemas.openxmlformats.org/officeDocument/2006/relationships/image" Target="../media/image25.tiff"/></Relationships>
</file>

<file path=ppt/slides/_rels/slide9.xml.rels><?xml version="1.0" encoding="UTF-8" standalone="yes"?>
<Relationships xmlns="http://schemas.openxmlformats.org/package/2006/relationships"><Relationship Id="rId3" Type="http://schemas.openxmlformats.org/officeDocument/2006/relationships/hyperlink" Target="file:///\\BA-23741C\Data\Hub\Attachments\publications\reports\Dementia\Dementia%20and%20Effectiveness%20of%20Talking%20Mats%20short%20Findings%20(1).pdf" TargetMode="External"/><Relationship Id="rId2" Type="http://schemas.openxmlformats.org/officeDocument/2006/relationships/hyperlink" Target="http://www.talkingmats.com/" TargetMode="External"/><Relationship Id="rId1" Type="http://schemas.openxmlformats.org/officeDocument/2006/relationships/slideLayout" Target="../slideLayouts/slideLayout4.xml"/><Relationship Id="rId4" Type="http://schemas.openxmlformats.org/officeDocument/2006/relationships/image" Target="../media/image2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6016" y="260648"/>
            <a:ext cx="4341071" cy="593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3068960"/>
            <a:ext cx="4032448" cy="2246769"/>
          </a:xfrm>
          <a:prstGeom prst="rect">
            <a:avLst/>
          </a:prstGeom>
          <a:noFill/>
        </p:spPr>
        <p:txBody>
          <a:bodyPr wrap="square" rtlCol="0">
            <a:spAutoFit/>
          </a:bodyPr>
          <a:lstStyle/>
          <a:p>
            <a:pPr algn="ctr"/>
            <a:r>
              <a:rPr lang="en-GB" sz="3200" dirty="0">
                <a:latin typeface="+mj-lt"/>
                <a:cs typeface="Arial" panose="020B0604020202020204" pitchFamily="34" charset="0"/>
              </a:rPr>
              <a:t>Notes </a:t>
            </a:r>
            <a:r>
              <a:rPr lang="en-GB" sz="3200" dirty="0" smtClean="0">
                <a:latin typeface="+mj-lt"/>
                <a:cs typeface="Arial" panose="020B0604020202020204" pitchFamily="34" charset="0"/>
              </a:rPr>
              <a:t>for helpers</a:t>
            </a:r>
            <a:endParaRPr lang="en-GB" dirty="0">
              <a:latin typeface="+mj-lt"/>
            </a:endParaRPr>
          </a:p>
          <a:p>
            <a:r>
              <a:rPr lang="en-GB" dirty="0">
                <a:latin typeface="+mj-lt"/>
              </a:rPr>
              <a:t>Supporting everyone to tell their story </a:t>
            </a:r>
          </a:p>
          <a:p>
            <a:endParaRPr lang="en-GB" dirty="0">
              <a:latin typeface="+mj-lt"/>
            </a:endParaRPr>
          </a:p>
          <a:p>
            <a:r>
              <a:rPr lang="en-GB" dirty="0">
                <a:latin typeface="+mj-lt"/>
              </a:rPr>
              <a:t>These notes help you think how can you assist someone with dementia to give feedback using the picture story feature on care opinion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32656"/>
            <a:ext cx="3567520" cy="2520280"/>
          </a:xfrm>
          <a:prstGeom prst="rect">
            <a:avLst/>
          </a:prstGeom>
        </p:spPr>
      </p:pic>
    </p:spTree>
    <p:extLst>
      <p:ext uri="{BB962C8B-B14F-4D97-AF65-F5344CB8AC3E}">
        <p14:creationId xmlns:p14="http://schemas.microsoft.com/office/powerpoint/2010/main" val="58001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little bit of background </a:t>
            </a:r>
          </a:p>
        </p:txBody>
      </p:sp>
      <p:sp>
        <p:nvSpPr>
          <p:cNvPr id="3" name="Content Placeholder 2"/>
          <p:cNvSpPr>
            <a:spLocks noGrp="1"/>
          </p:cNvSpPr>
          <p:nvPr>
            <p:ph idx="1"/>
          </p:nvPr>
        </p:nvSpPr>
        <p:spPr>
          <a:xfrm>
            <a:off x="395536" y="1285081"/>
            <a:ext cx="4186808" cy="4525963"/>
          </a:xfrm>
        </p:spPr>
        <p:txBody>
          <a:bodyPr>
            <a:normAutofit fontScale="62500" lnSpcReduction="20000"/>
          </a:bodyPr>
          <a:lstStyle/>
          <a:p>
            <a:pPr marL="0" indent="0">
              <a:buNone/>
            </a:pPr>
            <a:r>
              <a:rPr lang="en-GB" dirty="0"/>
              <a:t>At Care Opinion we believe it is important that everyone can tell the story of their experience of using health and care services. </a:t>
            </a:r>
          </a:p>
          <a:p>
            <a:pPr marL="0" indent="0">
              <a:buNone/>
            </a:pPr>
            <a:r>
              <a:rPr lang="en-GB" dirty="0"/>
              <a:t>This  can be hard as there can be barriers to telling a first-hand account of an experience. These barriers can include </a:t>
            </a:r>
          </a:p>
          <a:p>
            <a:r>
              <a:rPr lang="en-GB" dirty="0"/>
              <a:t>difficulties with expression and finding the correct words</a:t>
            </a:r>
          </a:p>
          <a:p>
            <a:pPr marL="0" indent="0">
              <a:buNone/>
            </a:pPr>
            <a:r>
              <a:rPr lang="en-GB" dirty="0"/>
              <a:t> 	</a:t>
            </a:r>
          </a:p>
          <a:p>
            <a:r>
              <a:rPr lang="en-GB" dirty="0"/>
              <a:t>difficulties with memory</a:t>
            </a:r>
          </a:p>
          <a:p>
            <a:pPr marL="0" indent="0">
              <a:buNone/>
            </a:pPr>
            <a:r>
              <a:rPr lang="en-GB" dirty="0"/>
              <a:t> 	</a:t>
            </a:r>
          </a:p>
          <a:p>
            <a:pPr marL="0" indent="0">
              <a:buNone/>
            </a:pPr>
            <a:endParaRPr lang="en-GB" dirty="0"/>
          </a:p>
          <a:p>
            <a:r>
              <a:rPr lang="en-GB" dirty="0"/>
              <a:t>difficulties with writing or typing on a computer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5" name="TextBox 4"/>
          <p:cNvSpPr txBox="1"/>
          <p:nvPr/>
        </p:nvSpPr>
        <p:spPr>
          <a:xfrm>
            <a:off x="4788024" y="1369799"/>
            <a:ext cx="3816424" cy="2800767"/>
          </a:xfrm>
          <a:prstGeom prst="rect">
            <a:avLst/>
          </a:prstGeom>
          <a:noFill/>
        </p:spPr>
        <p:txBody>
          <a:bodyPr wrap="square" rtlCol="0">
            <a:spAutoFit/>
          </a:bodyPr>
          <a:lstStyle/>
          <a:p>
            <a:r>
              <a:rPr lang="en-GB" sz="2000" dirty="0"/>
              <a:t>To enable a wider range of people to tell their story we have partnered with Talking Mats. Talking Mats is a social enterprise that works to improve the lives of people with communication difficulties.</a:t>
            </a:r>
          </a:p>
          <a:p>
            <a:endParaRPr lang="en-GB" dirty="0"/>
          </a:p>
          <a:p>
            <a:r>
              <a:rPr lang="en-GB" dirty="0"/>
              <a:t> </a:t>
            </a:r>
          </a:p>
        </p:txBody>
      </p:sp>
      <p:sp>
        <p:nvSpPr>
          <p:cNvPr id="10" name="Rectangle 9"/>
          <p:cNvSpPr>
            <a:spLocks noChangeArrowheads="1"/>
          </p:cNvSpPr>
          <p:nvPr/>
        </p:nvSpPr>
        <p:spPr bwMode="auto">
          <a:xfrm>
            <a:off x="1836738" y="3548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4"/>
          <p:cNvSpPr>
            <a:spLocks noChangeArrowheads="1"/>
          </p:cNvSpPr>
          <p:nvPr/>
        </p:nvSpPr>
        <p:spPr bwMode="auto">
          <a:xfrm>
            <a:off x="1836738" y="3548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318" y="3645024"/>
            <a:ext cx="1008112" cy="1008112"/>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4509120"/>
            <a:ext cx="637912" cy="637912"/>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5696" y="5517232"/>
            <a:ext cx="961610" cy="96161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3003" y="3586546"/>
            <a:ext cx="3215640" cy="688848"/>
          </a:xfrm>
          <a:prstGeom prst="rect">
            <a:avLst/>
          </a:prstGeom>
        </p:spPr>
      </p:pic>
      <p:sp>
        <p:nvSpPr>
          <p:cNvPr id="21" name="TextBox 20"/>
          <p:cNvSpPr txBox="1"/>
          <p:nvPr/>
        </p:nvSpPr>
        <p:spPr>
          <a:xfrm>
            <a:off x="4932040" y="4547736"/>
            <a:ext cx="3816424" cy="1938992"/>
          </a:xfrm>
          <a:prstGeom prst="rect">
            <a:avLst/>
          </a:prstGeom>
          <a:noFill/>
        </p:spPr>
        <p:txBody>
          <a:bodyPr wrap="square" rtlCol="0">
            <a:spAutoFit/>
          </a:bodyPr>
          <a:lstStyle/>
          <a:p>
            <a:r>
              <a:rPr lang="en-GB" sz="2000" dirty="0"/>
              <a:t>This joint work was funded through </a:t>
            </a:r>
            <a:r>
              <a:rPr lang="en-GB" sz="2000" dirty="0">
                <a:solidFill>
                  <a:srgbClr val="FF0000"/>
                </a:solidFill>
              </a:rPr>
              <a:t>Life Changes Trust </a:t>
            </a:r>
            <a:r>
              <a:rPr lang="en-GB" sz="2000" dirty="0"/>
              <a:t>and has been developed in partnership with people with dementia, their families and staff who work with them</a:t>
            </a:r>
            <a:r>
              <a:rPr lang="en-GB" dirty="0"/>
              <a:t>. </a:t>
            </a:r>
          </a:p>
        </p:txBody>
      </p:sp>
    </p:spTree>
    <p:extLst>
      <p:ext uri="{BB962C8B-B14F-4D97-AF65-F5344CB8AC3E}">
        <p14:creationId xmlns:p14="http://schemas.microsoft.com/office/powerpoint/2010/main" val="76407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Picture Story Space </a:t>
            </a:r>
          </a:p>
        </p:txBody>
      </p:sp>
      <p:sp>
        <p:nvSpPr>
          <p:cNvPr id="5" name="Content Placeholder 4"/>
          <p:cNvSpPr>
            <a:spLocks noGrp="1"/>
          </p:cNvSpPr>
          <p:nvPr>
            <p:ph sz="half" idx="1"/>
          </p:nvPr>
        </p:nvSpPr>
        <p:spPr/>
        <p:txBody>
          <a:bodyPr>
            <a:normAutofit/>
          </a:bodyPr>
          <a:lstStyle/>
          <a:p>
            <a:pPr marL="0" indent="0">
              <a:buNone/>
            </a:pPr>
            <a:r>
              <a:rPr lang="en-GB" sz="2000" dirty="0"/>
              <a:t>Our aim was to create a way where people are enabled to tell their story by creating an alternative story space on the Care Opinion website that is adapted from the work of Talking Mats</a:t>
            </a:r>
          </a:p>
          <a:p>
            <a:pPr marL="0" indent="0">
              <a:buNone/>
            </a:pPr>
            <a:r>
              <a:rPr lang="en-GB" sz="2000" dirty="0"/>
              <a:t>To do this we developed</a:t>
            </a:r>
          </a:p>
          <a:p>
            <a:pPr marL="0" indent="0">
              <a:buNone/>
            </a:pPr>
            <a:r>
              <a:rPr lang="en-GB" sz="2000" dirty="0"/>
              <a:t>1. Picture sets  with different options </a:t>
            </a:r>
          </a:p>
          <a:p>
            <a:pPr marL="0" indent="0">
              <a:buNone/>
            </a:pPr>
            <a:endParaRPr lang="en-GB" dirty="0"/>
          </a:p>
        </p:txBody>
      </p:sp>
      <p:sp>
        <p:nvSpPr>
          <p:cNvPr id="6" name="Content Placeholder 5"/>
          <p:cNvSpPr>
            <a:spLocks noGrp="1"/>
          </p:cNvSpPr>
          <p:nvPr>
            <p:ph sz="half" idx="2"/>
          </p:nvPr>
        </p:nvSpPr>
        <p:spPr/>
        <p:txBody>
          <a:bodyPr>
            <a:normAutofit/>
          </a:bodyPr>
          <a:lstStyle/>
          <a:p>
            <a:pPr marL="0" indent="0">
              <a:buNone/>
            </a:pPr>
            <a:r>
              <a:rPr lang="en-GB" sz="2000" dirty="0"/>
              <a:t>2. A scale that enables you to reflect whether you were happy or unhappy with the a particular option </a:t>
            </a:r>
          </a:p>
          <a:p>
            <a:pPr marL="0" indent="0">
              <a:buNone/>
            </a:pPr>
            <a:r>
              <a:rPr lang="en-GB" sz="2000" dirty="0"/>
              <a:t>3. A way that you can add to your story using words </a:t>
            </a:r>
          </a:p>
          <a:p>
            <a:pPr marL="0" indent="0">
              <a:buNone/>
            </a:pPr>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464713"/>
            <a:ext cx="1656494"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4464713"/>
            <a:ext cx="1728192" cy="130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27" y="153546"/>
            <a:ext cx="1017985" cy="13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284984"/>
            <a:ext cx="3877806" cy="3274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49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picture story sets </a:t>
            </a:r>
          </a:p>
        </p:txBody>
      </p:sp>
      <p:sp>
        <p:nvSpPr>
          <p:cNvPr id="3" name="Content Placeholder 2"/>
          <p:cNvSpPr>
            <a:spLocks noGrp="1"/>
          </p:cNvSpPr>
          <p:nvPr>
            <p:ph sz="half" idx="1"/>
          </p:nvPr>
        </p:nvSpPr>
        <p:spPr>
          <a:xfrm>
            <a:off x="73766" y="1501066"/>
            <a:ext cx="4038600" cy="4525963"/>
          </a:xfrm>
        </p:spPr>
        <p:txBody>
          <a:bodyPr>
            <a:normAutofit fontScale="77500" lnSpcReduction="20000"/>
          </a:bodyPr>
          <a:lstStyle/>
          <a:p>
            <a:pPr marL="0" indent="0">
              <a:buNone/>
            </a:pPr>
            <a:r>
              <a:rPr lang="en-GB" sz="2900" dirty="0"/>
              <a:t>The picture story sets were made up after thinking about the topics that arose on the care opinion website .Then we worked  with our expert advisor groups which included </a:t>
            </a:r>
          </a:p>
          <a:p>
            <a:r>
              <a:rPr lang="en-GB" sz="2900" dirty="0"/>
              <a:t>people with dementia,</a:t>
            </a:r>
          </a:p>
          <a:p>
            <a:r>
              <a:rPr lang="en-GB" sz="2900" dirty="0"/>
              <a:t>their carers  </a:t>
            </a:r>
          </a:p>
          <a:p>
            <a:r>
              <a:rPr lang="en-GB" sz="2900" dirty="0"/>
              <a:t>staff</a:t>
            </a:r>
          </a:p>
          <a:p>
            <a:pPr marL="0" indent="0">
              <a:buNone/>
            </a:pPr>
            <a:r>
              <a:rPr lang="en-GB" sz="2900" dirty="0"/>
              <a:t>Our aim was to find a structure that would be comprehensive but keeping thing simple and not  overwhelming . </a:t>
            </a:r>
          </a:p>
          <a:p>
            <a:pPr marL="0" indent="0">
              <a:buNone/>
            </a:pPr>
            <a:endParaRPr lang="en-GB" dirty="0"/>
          </a:p>
        </p:txBody>
      </p:sp>
      <p:sp>
        <p:nvSpPr>
          <p:cNvPr id="4" name="Content Placeholder 3"/>
          <p:cNvSpPr>
            <a:spLocks noGrp="1"/>
          </p:cNvSpPr>
          <p:nvPr>
            <p:ph sz="half" idx="2"/>
          </p:nvPr>
        </p:nvSpPr>
        <p:spPr>
          <a:xfrm>
            <a:off x="4127078" y="1669023"/>
            <a:ext cx="4803726" cy="2504120"/>
          </a:xfrm>
        </p:spPr>
        <p:txBody>
          <a:bodyPr>
            <a:normAutofit fontScale="77500" lnSpcReduction="20000"/>
          </a:bodyPr>
          <a:lstStyle/>
          <a:p>
            <a:pPr marL="0" indent="0">
              <a:buNone/>
            </a:pPr>
            <a:r>
              <a:rPr lang="en-GB" dirty="0"/>
              <a:t>There are two sets </a:t>
            </a:r>
          </a:p>
          <a:p>
            <a:pPr marL="0" indent="0">
              <a:buNone/>
            </a:pPr>
            <a:r>
              <a:rPr lang="en-GB" dirty="0"/>
              <a:t>1</a:t>
            </a:r>
            <a:r>
              <a:rPr lang="en-GB" b="1" dirty="0"/>
              <a:t>. Environment </a:t>
            </a:r>
            <a:r>
              <a:rPr lang="en-GB" dirty="0"/>
              <a:t>This set is focused on the physical aspects  of health and care e.g. cleanliness , temperature, outside space ,privacy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50636"/>
            <a:ext cx="165893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50636"/>
            <a:ext cx="1838524" cy="139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3205496"/>
            <a:ext cx="603312" cy="60331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0236" y="3277504"/>
            <a:ext cx="486544" cy="48654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5147" y="3232744"/>
            <a:ext cx="576064" cy="57606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0609" y="3277504"/>
            <a:ext cx="531304" cy="531304"/>
          </a:xfrm>
          <a:prstGeom prst="rect">
            <a:avLst/>
          </a:prstGeom>
        </p:spPr>
      </p:pic>
      <p:sp>
        <p:nvSpPr>
          <p:cNvPr id="9" name="TextBox 8"/>
          <p:cNvSpPr txBox="1"/>
          <p:nvPr/>
        </p:nvSpPr>
        <p:spPr>
          <a:xfrm>
            <a:off x="4227733" y="3933056"/>
            <a:ext cx="4574828" cy="1323439"/>
          </a:xfrm>
          <a:prstGeom prst="rect">
            <a:avLst/>
          </a:prstGeom>
          <a:noFill/>
        </p:spPr>
        <p:txBody>
          <a:bodyPr wrap="square" rtlCol="0">
            <a:spAutoFit/>
          </a:bodyPr>
          <a:lstStyle/>
          <a:p>
            <a:r>
              <a:rPr lang="en-GB" sz="2000" b="1" dirty="0"/>
              <a:t>2. Care </a:t>
            </a:r>
            <a:r>
              <a:rPr lang="en-GB" sz="2000" dirty="0"/>
              <a:t>This set  is focused on the care aspects of health and care e.g. staff skills, team work ,pain relief , being involved in decisions </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98912" y="5256495"/>
            <a:ext cx="734596" cy="73459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00192" y="5218397"/>
            <a:ext cx="702568" cy="702568"/>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50034" y="5157192"/>
            <a:ext cx="721149" cy="721149"/>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27129" y="5076185"/>
            <a:ext cx="754822" cy="754822"/>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71871" y="5680370"/>
            <a:ext cx="812771" cy="812771"/>
          </a:xfrm>
          <a:prstGeom prst="rect">
            <a:avLst/>
          </a:prstGeom>
        </p:spPr>
      </p:pic>
      <p:sp>
        <p:nvSpPr>
          <p:cNvPr id="14" name="Rectangle 13"/>
          <p:cNvSpPr/>
          <p:nvPr/>
        </p:nvSpPr>
        <p:spPr>
          <a:xfrm>
            <a:off x="89023" y="5338750"/>
            <a:ext cx="3829157" cy="14960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An example of keeping things simple is   we have not included  a different  picture for all the possible health and care staff. We have a picture for most used roles and  an ‘other staff’ picture  that can be used with words to describe the wide  range of roles that exist </a:t>
            </a:r>
          </a:p>
        </p:txBody>
      </p:sp>
    </p:spTree>
    <p:extLst>
      <p:ext uri="{BB962C8B-B14F-4D97-AF65-F5344CB8AC3E}">
        <p14:creationId xmlns:p14="http://schemas.microsoft.com/office/powerpoint/2010/main" val="2705291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Why will  picture help people tell their stories  </a:t>
            </a:r>
          </a:p>
        </p:txBody>
      </p:sp>
      <p:sp>
        <p:nvSpPr>
          <p:cNvPr id="3" name="Content Placeholder 2"/>
          <p:cNvSpPr>
            <a:spLocks noGrp="1"/>
          </p:cNvSpPr>
          <p:nvPr>
            <p:ph sz="half" idx="1"/>
          </p:nvPr>
        </p:nvSpPr>
        <p:spPr>
          <a:xfrm>
            <a:off x="457200" y="1600200"/>
            <a:ext cx="4258816" cy="4525963"/>
          </a:xfrm>
        </p:spPr>
        <p:txBody>
          <a:bodyPr>
            <a:noAutofit/>
          </a:bodyPr>
          <a:lstStyle/>
          <a:p>
            <a:pPr marL="0" indent="0">
              <a:buNone/>
            </a:pPr>
            <a:r>
              <a:rPr lang="en-GB" sz="2400" dirty="0"/>
              <a:t>Why will pictures help ? </a:t>
            </a:r>
          </a:p>
          <a:p>
            <a:r>
              <a:rPr lang="en-GB" sz="2400" dirty="0"/>
              <a:t>The pictures in the sets  are the common issues that occur in feedback to health and care. This  structure will provide a scaffold to thinking </a:t>
            </a:r>
          </a:p>
          <a:p>
            <a:r>
              <a:rPr lang="en-GB" sz="2400" dirty="0"/>
              <a:t>The pictures can help work out what are the important things about the story and support sequencing of ideas </a:t>
            </a:r>
          </a:p>
          <a:p>
            <a:r>
              <a:rPr lang="en-GB" sz="2400" dirty="0"/>
              <a:t>The pictures can support story telling  and enable  memories to be triggered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790" y="2420888"/>
            <a:ext cx="3682202"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68790" y="1772816"/>
            <a:ext cx="3923690" cy="369332"/>
          </a:xfrm>
          <a:prstGeom prst="rect">
            <a:avLst/>
          </a:prstGeom>
          <a:noFill/>
        </p:spPr>
        <p:txBody>
          <a:bodyPr wrap="square" rtlCol="0">
            <a:spAutoFit/>
          </a:bodyPr>
          <a:lstStyle/>
          <a:p>
            <a:r>
              <a:rPr lang="en-GB" dirty="0"/>
              <a:t>An example Story from the Pilot project </a:t>
            </a:r>
          </a:p>
        </p:txBody>
      </p:sp>
    </p:spTree>
    <p:extLst>
      <p:ext uri="{BB962C8B-B14F-4D97-AF65-F5344CB8AC3E}">
        <p14:creationId xmlns:p14="http://schemas.microsoft.com/office/powerpoint/2010/main" val="347512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en-GB" dirty="0"/>
              <a:t>Levels of support required to use the Picture Stories on care Opinion </a:t>
            </a:r>
            <a:br>
              <a:rPr lang="en-GB" dirty="0"/>
            </a:br>
            <a:endParaRPr lang="en-GB" dirty="0"/>
          </a:p>
        </p:txBody>
      </p:sp>
      <p:sp>
        <p:nvSpPr>
          <p:cNvPr id="3" name="Content Placeholder 2"/>
          <p:cNvSpPr>
            <a:spLocks noGrp="1"/>
          </p:cNvSpPr>
          <p:nvPr>
            <p:ph sz="half" idx="1"/>
          </p:nvPr>
        </p:nvSpPr>
        <p:spPr>
          <a:xfrm>
            <a:off x="0" y="1124744"/>
            <a:ext cx="4644008" cy="4525963"/>
          </a:xfrm>
        </p:spPr>
        <p:txBody>
          <a:bodyPr>
            <a:normAutofit fontScale="25000" lnSpcReduction="20000"/>
          </a:bodyPr>
          <a:lstStyle/>
          <a:p>
            <a:pPr marL="0" indent="0">
              <a:buNone/>
            </a:pPr>
            <a:r>
              <a:rPr lang="en-GB" sz="9600" dirty="0"/>
              <a:t>Ask someone what support they would like </a:t>
            </a:r>
          </a:p>
          <a:p>
            <a:pPr marL="0" indent="0">
              <a:buNone/>
            </a:pPr>
            <a:r>
              <a:rPr lang="en-GB" sz="9600" dirty="0"/>
              <a:t>Some will  need </a:t>
            </a:r>
          </a:p>
          <a:p>
            <a:pPr marL="0" indent="0">
              <a:buNone/>
            </a:pPr>
            <a:r>
              <a:rPr lang="en-GB" sz="9600" dirty="0"/>
              <a:t>•    No additional support </a:t>
            </a:r>
          </a:p>
          <a:p>
            <a:r>
              <a:rPr lang="en-GB" sz="9600" dirty="0"/>
              <a:t>Some support on the more technical aspects of finding the website , coordinating the mouse and picture </a:t>
            </a:r>
            <a:r>
              <a:rPr lang="en-GB" sz="9600" dirty="0" err="1"/>
              <a:t>etc</a:t>
            </a:r>
            <a:r>
              <a:rPr lang="en-GB" sz="9600" dirty="0"/>
              <a:t> </a:t>
            </a:r>
          </a:p>
          <a:p>
            <a:r>
              <a:rPr lang="en-GB" sz="9600" dirty="0"/>
              <a:t>Some will need a scribe to add the additional spoken  information </a:t>
            </a:r>
          </a:p>
          <a:p>
            <a:r>
              <a:rPr lang="en-GB" sz="9600" dirty="0"/>
              <a:t>The number of symbols available can be changed from 1 at a time to 4 at a time depending on what is most help. </a:t>
            </a:r>
          </a:p>
          <a:p>
            <a:r>
              <a:rPr lang="en-GB" sz="9600" dirty="0"/>
              <a:t>You can tell a story using as few or as many pictures as you want </a:t>
            </a:r>
          </a:p>
          <a:p>
            <a:endParaRPr lang="en-GB" dirty="0"/>
          </a:p>
        </p:txBody>
      </p:sp>
      <p:sp>
        <p:nvSpPr>
          <p:cNvPr id="4" name="Content Placeholder 3"/>
          <p:cNvSpPr>
            <a:spLocks noGrp="1"/>
          </p:cNvSpPr>
          <p:nvPr>
            <p:ph sz="half" idx="2"/>
          </p:nvPr>
        </p:nvSpPr>
        <p:spPr>
          <a:xfrm>
            <a:off x="4355976" y="1124744"/>
            <a:ext cx="4680520" cy="4525963"/>
          </a:xfrm>
        </p:spPr>
        <p:txBody>
          <a:bodyPr>
            <a:normAutofit fontScale="25000" lnSpcReduction="20000"/>
          </a:bodyPr>
          <a:lstStyle/>
          <a:p>
            <a:r>
              <a:rPr lang="en-GB" sz="9600" dirty="0"/>
              <a:t>Some may find it helpful to do some pre preparation of their story using a paper version</a:t>
            </a:r>
          </a:p>
          <a:p>
            <a:r>
              <a:rPr lang="en-GB" sz="9600" dirty="0"/>
              <a:t>Click here to access and print pictures to help with pre preparation</a:t>
            </a:r>
            <a:endParaRPr lang="en-GB" sz="9600" dirty="0">
              <a:solidFill>
                <a:srgbClr val="FF0000"/>
              </a:solidFill>
            </a:endParaRPr>
          </a:p>
          <a:p>
            <a:r>
              <a:rPr lang="en-GB" sz="9600" dirty="0">
                <a:solidFill>
                  <a:srgbClr val="FF0000"/>
                </a:solidFill>
              </a:rPr>
              <a:t>Some will not be able to use it even with support</a:t>
            </a:r>
          </a:p>
          <a:p>
            <a:r>
              <a:rPr lang="en-GB" sz="9600" dirty="0"/>
              <a:t>Additional guidelines about how to support people with dementia to have a conversation</a:t>
            </a:r>
          </a:p>
          <a:p>
            <a:pPr lvl="1"/>
            <a:r>
              <a:rPr lang="en-GB" sz="6800" dirty="0">
                <a:solidFill>
                  <a:srgbClr val="FF0000"/>
                </a:solidFill>
              </a:rPr>
              <a:t>https://www.scie.org.uk/dementia/after-diagnosis/communication/conversation.asp</a:t>
            </a:r>
          </a:p>
          <a:p>
            <a:pPr lvl="1"/>
            <a:r>
              <a:rPr lang="en-GB" sz="6800" dirty="0">
                <a:solidFill>
                  <a:srgbClr val="FF0000"/>
                </a:solidFill>
              </a:rPr>
              <a:t>https://www.alzheimers.org.uk/info/20064/symptoms/90/communicating_and_language/3</a:t>
            </a:r>
          </a:p>
          <a:p>
            <a:r>
              <a:rPr lang="en-GB" sz="9600" dirty="0">
                <a:solidFill>
                  <a:srgbClr val="FF0000"/>
                </a:solidFill>
              </a:rPr>
              <a:t> </a:t>
            </a:r>
          </a:p>
          <a:p>
            <a:endParaRPr lang="en-GB" sz="9600" dirty="0">
              <a:solidFill>
                <a:srgbClr val="FF0000"/>
              </a:solidFill>
            </a:endParaRPr>
          </a:p>
          <a:p>
            <a:endParaRPr lang="en-GB" sz="9600" dirty="0"/>
          </a:p>
          <a:p>
            <a:endParaRPr lang="en-GB" dirty="0"/>
          </a:p>
        </p:txBody>
      </p:sp>
    </p:spTree>
    <p:extLst>
      <p:ext uri="{BB962C8B-B14F-4D97-AF65-F5344CB8AC3E}">
        <p14:creationId xmlns:p14="http://schemas.microsoft.com/office/powerpoint/2010/main" val="375974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txBody>
          <a:bodyPr>
            <a:normAutofit fontScale="90000"/>
          </a:bodyPr>
          <a:lstStyle/>
          <a:p>
            <a:r>
              <a:rPr lang="en-GB" dirty="0"/>
              <a:t>Top tips When you use the paper pictures</a:t>
            </a:r>
          </a:p>
        </p:txBody>
      </p:sp>
      <p:sp>
        <p:nvSpPr>
          <p:cNvPr id="3" name="Content Placeholder 2"/>
          <p:cNvSpPr>
            <a:spLocks noGrp="1"/>
          </p:cNvSpPr>
          <p:nvPr>
            <p:ph sz="half" idx="1"/>
          </p:nvPr>
        </p:nvSpPr>
        <p:spPr>
          <a:xfrm>
            <a:off x="107504" y="1268760"/>
            <a:ext cx="4176464" cy="4857403"/>
          </a:xfrm>
        </p:spPr>
        <p:txBody>
          <a:bodyPr>
            <a:noAutofit/>
          </a:bodyPr>
          <a:lstStyle/>
          <a:p>
            <a:pPr marL="0" indent="0">
              <a:buNone/>
            </a:pPr>
            <a:r>
              <a:rPr lang="en-GB" sz="2000" b="1" dirty="0">
                <a:cs typeface="Arial" panose="020B0604020202020204" pitchFamily="34" charset="0"/>
              </a:rPr>
              <a:t>Above all think about the way you communicate </a:t>
            </a:r>
            <a:r>
              <a:rPr lang="en-GB" sz="2000" dirty="0">
                <a:cs typeface="Arial" panose="020B0604020202020204" pitchFamily="34" charset="0"/>
              </a:rPr>
              <a:t>. </a:t>
            </a:r>
          </a:p>
          <a:p>
            <a:pPr marL="0" indent="0">
              <a:buNone/>
            </a:pPr>
            <a:r>
              <a:rPr lang="en-GB" sz="2000" dirty="0">
                <a:cs typeface="Arial" panose="020B0604020202020204" pitchFamily="34" charset="0"/>
              </a:rPr>
              <a:t>You can change the way you interact and that can support the other person to communicate more </a:t>
            </a:r>
          </a:p>
          <a:p>
            <a:r>
              <a:rPr lang="en-GB" sz="2000" b="1" dirty="0"/>
              <a:t>Give Time </a:t>
            </a:r>
            <a:r>
              <a:rPr lang="en-GB" sz="2000" dirty="0"/>
              <a:t>– let the conversation go at the other persons pace and take care with the amount and type of language you use </a:t>
            </a:r>
          </a:p>
          <a:p>
            <a:r>
              <a:rPr lang="en-GB" sz="2000" dirty="0"/>
              <a:t>Remember </a:t>
            </a:r>
            <a:r>
              <a:rPr lang="en-GB" sz="2000" b="1" dirty="0"/>
              <a:t>making comments </a:t>
            </a:r>
            <a:r>
              <a:rPr lang="en-GB" sz="2000" dirty="0"/>
              <a:t>is usually  more helpful than asking lots of  questions </a:t>
            </a:r>
          </a:p>
          <a:p>
            <a:r>
              <a:rPr lang="en-GB" sz="2000" dirty="0"/>
              <a:t>Communication is often easier for people with communication difficulties when there is a </a:t>
            </a:r>
            <a:r>
              <a:rPr lang="en-GB" sz="2000" b="1" dirty="0"/>
              <a:t>shared focus of attention</a:t>
            </a:r>
            <a:r>
              <a:rPr lang="en-GB" sz="2000" dirty="0"/>
              <a:t> and the pictures can provide that focus </a:t>
            </a:r>
          </a:p>
          <a:p>
            <a:endParaRPr lang="en-GB" sz="2000" dirty="0"/>
          </a:p>
          <a:p>
            <a:endParaRPr lang="en-GB" sz="2000" dirty="0"/>
          </a:p>
          <a:p>
            <a:endParaRPr lang="en-GB" sz="2400" dirty="0"/>
          </a:p>
          <a:p>
            <a:endParaRPr lang="en-GB" sz="2400" dirty="0"/>
          </a:p>
        </p:txBody>
      </p:sp>
      <p:sp>
        <p:nvSpPr>
          <p:cNvPr id="4" name="Content Placeholder 3"/>
          <p:cNvSpPr>
            <a:spLocks noGrp="1"/>
          </p:cNvSpPr>
          <p:nvPr>
            <p:ph sz="half" idx="2"/>
          </p:nvPr>
        </p:nvSpPr>
        <p:spPr>
          <a:xfrm>
            <a:off x="4283968" y="1600200"/>
            <a:ext cx="4402832" cy="4525963"/>
          </a:xfrm>
        </p:spPr>
        <p:txBody>
          <a:bodyPr>
            <a:noAutofit/>
          </a:bodyPr>
          <a:lstStyle/>
          <a:p>
            <a:r>
              <a:rPr lang="en-GB" sz="2000" b="1" dirty="0">
                <a:latin typeface="+mj-lt"/>
              </a:rPr>
              <a:t>Less is sometimes more .</a:t>
            </a:r>
            <a:r>
              <a:rPr lang="en-GB" sz="2000" dirty="0">
                <a:latin typeface="+mj-lt"/>
              </a:rPr>
              <a:t>Getting the flavour of the story is more important than every detail </a:t>
            </a:r>
          </a:p>
          <a:p>
            <a:r>
              <a:rPr lang="en-GB" sz="2000" dirty="0">
                <a:latin typeface="+mj-lt"/>
              </a:rPr>
              <a:t>Sometimes an old memory will trigger and may get mixed up in the new story if that happens try to </a:t>
            </a:r>
            <a:r>
              <a:rPr lang="en-GB" sz="2000" b="1" dirty="0">
                <a:latin typeface="+mj-lt"/>
              </a:rPr>
              <a:t>go with the flow</a:t>
            </a:r>
            <a:r>
              <a:rPr lang="en-GB" sz="2000" dirty="0">
                <a:latin typeface="+mj-lt"/>
              </a:rPr>
              <a:t> and </a:t>
            </a:r>
            <a:r>
              <a:rPr lang="en-GB" sz="2000" b="1" dirty="0">
                <a:latin typeface="+mj-lt"/>
              </a:rPr>
              <a:t>don’t contradict </a:t>
            </a:r>
            <a:r>
              <a:rPr lang="en-GB" sz="2000" dirty="0">
                <a:latin typeface="+mj-lt"/>
              </a:rPr>
              <a:t>The pictures can be a non confrontational  and helpful way of keeping the conversation on track</a:t>
            </a:r>
          </a:p>
          <a:p>
            <a:r>
              <a:rPr lang="en-GB" sz="2000" b="1" dirty="0">
                <a:latin typeface="+mj-lt"/>
              </a:rPr>
              <a:t>Practice with the scale</a:t>
            </a:r>
            <a:r>
              <a:rPr lang="en-GB" sz="2000" dirty="0">
                <a:latin typeface="+mj-lt"/>
              </a:rPr>
              <a:t> get people to place the pictures on whether they were happy or not happy  as you do this keep your questions open </a:t>
            </a:r>
          </a:p>
          <a:p>
            <a:pPr marL="400050" lvl="1" indent="0">
              <a:buNone/>
            </a:pPr>
            <a:r>
              <a:rPr lang="en-GB" sz="1600" dirty="0" err="1">
                <a:latin typeface="+mj-lt"/>
              </a:rPr>
              <a:t>e.g</a:t>
            </a:r>
            <a:r>
              <a:rPr lang="en-GB" sz="1600" dirty="0">
                <a:latin typeface="+mj-lt"/>
              </a:rPr>
              <a:t>  What did you feel about the nurses </a:t>
            </a:r>
          </a:p>
          <a:p>
            <a:pPr marL="400050" lvl="1" indent="0">
              <a:buNone/>
            </a:pPr>
            <a:r>
              <a:rPr lang="en-GB" sz="1600" b="1" dirty="0">
                <a:latin typeface="+mj-lt"/>
              </a:rPr>
              <a:t>Not</a:t>
            </a:r>
            <a:r>
              <a:rPr lang="en-GB" sz="1600" dirty="0">
                <a:latin typeface="+mj-lt"/>
              </a:rPr>
              <a:t> closed Did you like the nurses ? </a:t>
            </a:r>
          </a:p>
          <a:p>
            <a:endParaRPr lang="en-GB" sz="2000" dirty="0">
              <a:latin typeface="+mj-lt"/>
            </a:endParaRPr>
          </a:p>
        </p:txBody>
      </p:sp>
    </p:spTree>
    <p:extLst>
      <p:ext uri="{BB962C8B-B14F-4D97-AF65-F5344CB8AC3E}">
        <p14:creationId xmlns:p14="http://schemas.microsoft.com/office/powerpoint/2010/main" val="535835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marL="0" indent="0">
              <a:buNone/>
            </a:pPr>
            <a:r>
              <a:rPr lang="en-GB" sz="2400" dirty="0"/>
              <a:t>This relates to the cognitive demand of the options so for example options such as food , ambulance staff  , medication  are easy to visualise</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Some people will only be able to give feedback on these more ‘concrete’ ideas</a:t>
            </a:r>
          </a:p>
        </p:txBody>
      </p:sp>
      <p:sp>
        <p:nvSpPr>
          <p:cNvPr id="4" name="Content Placeholder 3"/>
          <p:cNvSpPr>
            <a:spLocks noGrp="1"/>
          </p:cNvSpPr>
          <p:nvPr>
            <p:ph sz="half" idx="2"/>
          </p:nvPr>
        </p:nvSpPr>
        <p:spPr>
          <a:xfrm>
            <a:off x="4554488" y="1700808"/>
            <a:ext cx="4344144" cy="4968552"/>
          </a:xfrm>
        </p:spPr>
        <p:txBody>
          <a:bodyPr>
            <a:normAutofit fontScale="92500" lnSpcReduction="20000"/>
          </a:bodyPr>
          <a:lstStyle/>
          <a:p>
            <a:pPr marL="0" indent="0">
              <a:buNone/>
            </a:pPr>
            <a:r>
              <a:rPr lang="en-GB" sz="2400" dirty="0"/>
              <a:t> Options such as ‘seeing the whole me’, ‘involved in decisions’, privacy are more abstract and may not be accessible to everyone even with explanations</a:t>
            </a:r>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Although always be prepared to be surprised. When we were testing out the resource one lady with late stage dementia who did not appear to be engaging in conversation  said about 5 minutes after we had talked about privacy – </a:t>
            </a:r>
            <a:r>
              <a:rPr lang="en-GB" sz="2400" i="1" dirty="0"/>
              <a:t>‘they barged in you know they did not knock on my door’  </a:t>
            </a:r>
          </a:p>
          <a:p>
            <a:pPr marL="0" indent="0">
              <a:buNone/>
            </a:pPr>
            <a:endParaRPr lang="en-GB" dirty="0"/>
          </a:p>
        </p:txBody>
      </p:sp>
      <p:sp>
        <p:nvSpPr>
          <p:cNvPr id="5" name="Title 4"/>
          <p:cNvSpPr>
            <a:spLocks noGrp="1"/>
          </p:cNvSpPr>
          <p:nvPr>
            <p:ph type="title"/>
          </p:nvPr>
        </p:nvSpPr>
        <p:spPr/>
        <p:txBody>
          <a:bodyPr>
            <a:normAutofit fontScale="90000"/>
          </a:bodyPr>
          <a:lstStyle/>
          <a:p>
            <a:r>
              <a:rPr lang="en-GB" dirty="0"/>
              <a:t>Some of the options are easier for some people to understand than others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825044"/>
            <a:ext cx="1368152" cy="136815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595" y="3446511"/>
            <a:ext cx="1080121" cy="108012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3914564"/>
            <a:ext cx="1278632" cy="127863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3032064"/>
            <a:ext cx="936104" cy="93610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4328" y="3030410"/>
            <a:ext cx="936104" cy="936104"/>
          </a:xfrm>
          <a:prstGeom prst="rect">
            <a:avLst/>
          </a:prstGeom>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3062133"/>
            <a:ext cx="948781" cy="94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33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Developing further </a:t>
            </a:r>
          </a:p>
        </p:txBody>
      </p:sp>
      <p:sp>
        <p:nvSpPr>
          <p:cNvPr id="3" name="Content Placeholder 2"/>
          <p:cNvSpPr>
            <a:spLocks noGrp="1"/>
          </p:cNvSpPr>
          <p:nvPr>
            <p:ph sz="half" idx="1"/>
          </p:nvPr>
        </p:nvSpPr>
        <p:spPr/>
        <p:txBody>
          <a:bodyPr>
            <a:normAutofit fontScale="77500" lnSpcReduction="20000"/>
          </a:bodyPr>
          <a:lstStyle/>
          <a:p>
            <a:pPr marL="0" indent="0">
              <a:buNone/>
            </a:pPr>
            <a:r>
              <a:rPr lang="en-GB" dirty="0"/>
              <a:t>This work is based on research by  Talking Mats but it is adapted and if you want to use the paper  sets according to the Talking Mats principles then we recommend attending a Talking Mats foundation course see </a:t>
            </a:r>
            <a:r>
              <a:rPr lang="en-GB" dirty="0">
                <a:hlinkClick r:id="rId2"/>
              </a:rPr>
              <a:t>www.talkingmats.com</a:t>
            </a:r>
            <a:r>
              <a:rPr lang="en-GB" dirty="0"/>
              <a:t> </a:t>
            </a:r>
          </a:p>
          <a:p>
            <a:pPr marL="0" indent="0">
              <a:buNone/>
            </a:pPr>
            <a:endParaRPr lang="en-GB" dirty="0"/>
          </a:p>
          <a:p>
            <a:pPr marL="0" indent="0">
              <a:buNone/>
            </a:pPr>
            <a:r>
              <a:rPr lang="en-GB" dirty="0"/>
              <a:t>Research references are </a:t>
            </a:r>
          </a:p>
          <a:p>
            <a:pPr marL="0" indent="0">
              <a:buNone/>
            </a:pPr>
            <a:r>
              <a:rPr lang="en-GB" dirty="0">
                <a:hlinkClick r:id="rId3" action="ppaction://hlinkfile"/>
              </a:rPr>
              <a:t>file:///Z:/Attachments/publications/reports/Dementia/Dementia%20and%20Effectiveness%20of%20Talking%20Mats%20short%20Findings%20(1).pdf</a:t>
            </a:r>
            <a:endParaRPr lang="en-GB" dirty="0"/>
          </a:p>
          <a:p>
            <a:pPr marL="0" indent="0">
              <a:buNone/>
            </a:pPr>
            <a:endParaRPr lang="en-GB" dirty="0"/>
          </a:p>
        </p:txBody>
      </p:sp>
      <p:sp>
        <p:nvSpPr>
          <p:cNvPr id="5" name="Content Placeholder 4"/>
          <p:cNvSpPr>
            <a:spLocks noGrp="1"/>
          </p:cNvSpPr>
          <p:nvPr>
            <p:ph sz="half" idx="2"/>
          </p:nvPr>
        </p:nvSpPr>
        <p:spPr/>
        <p:txBody>
          <a:bodyPr>
            <a:normAutofit fontScale="77500" lnSpcReduction="20000"/>
          </a:bodyPr>
          <a:lstStyle/>
          <a:p>
            <a:pPr marL="0" indent="0">
              <a:buNone/>
            </a:pPr>
            <a:r>
              <a:rPr lang="en-GB" dirty="0"/>
              <a:t>Although this was developed with and for people with dementia . </a:t>
            </a:r>
          </a:p>
          <a:p>
            <a:pPr marL="0" indent="0">
              <a:buNone/>
            </a:pPr>
            <a:r>
              <a:rPr lang="en-GB" dirty="0"/>
              <a:t>It is designed to support communication difficulties and therefore we think it will have a much wider application .</a:t>
            </a:r>
          </a:p>
          <a:p>
            <a:pPr marL="0" indent="0">
              <a:buNone/>
            </a:pPr>
            <a:r>
              <a:rPr lang="en-GB" dirty="0"/>
              <a:t>We also think it important that we all become familiar with visual communication supports  to help us move towards a more inclusive society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2924944"/>
            <a:ext cx="1189112" cy="1189112"/>
          </a:xfrm>
          <a:prstGeom prst="rect">
            <a:avLst/>
          </a:prstGeom>
        </p:spPr>
      </p:pic>
    </p:spTree>
    <p:extLst>
      <p:ext uri="{BB962C8B-B14F-4D97-AF65-F5344CB8AC3E}">
        <p14:creationId xmlns:p14="http://schemas.microsoft.com/office/powerpoint/2010/main" val="4214687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1076</Words>
  <Application>Microsoft Office PowerPoint</Application>
  <PresentationFormat>On-screen Show (4:3)</PresentationFormat>
  <Paragraphs>90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A  little bit of background </vt:lpstr>
      <vt:lpstr>The Picture Story Space </vt:lpstr>
      <vt:lpstr>The  picture story sets </vt:lpstr>
      <vt:lpstr> Why will  picture help people tell their stories  </vt:lpstr>
      <vt:lpstr>Levels of support required to use the Picture Stories on care Opinion  </vt:lpstr>
      <vt:lpstr>Top tips When you use the paper pictures</vt:lpstr>
      <vt:lpstr>Some of the options are easier for some people to understand than others </vt:lpstr>
      <vt:lpstr>Developing further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Lois Cameron</dc:creator>
  <cp:lastModifiedBy>Lois Cameron</cp:lastModifiedBy>
  <cp:revision>30</cp:revision>
  <dcterms:created xsi:type="dcterms:W3CDTF">2017-10-11T10:09:31Z</dcterms:created>
  <dcterms:modified xsi:type="dcterms:W3CDTF">2017-12-06T11:11:51Z</dcterms:modified>
</cp:coreProperties>
</file>