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29"/>
  </p:notesMasterIdLst>
  <p:handoutMasterIdLst>
    <p:handoutMasterId r:id="rId30"/>
  </p:handoutMasterIdLst>
  <p:sldIdLst>
    <p:sldId id="256" r:id="rId5"/>
    <p:sldId id="258" r:id="rId6"/>
    <p:sldId id="767" r:id="rId7"/>
    <p:sldId id="798" r:id="rId8"/>
    <p:sldId id="779" r:id="rId9"/>
    <p:sldId id="270" r:id="rId10"/>
    <p:sldId id="827" r:id="rId11"/>
    <p:sldId id="306" r:id="rId12"/>
    <p:sldId id="834" r:id="rId13"/>
    <p:sldId id="268" r:id="rId14"/>
    <p:sldId id="835" r:id="rId15"/>
    <p:sldId id="836" r:id="rId16"/>
    <p:sldId id="838" r:id="rId17"/>
    <p:sldId id="839" r:id="rId18"/>
    <p:sldId id="845" r:id="rId19"/>
    <p:sldId id="846" r:id="rId20"/>
    <p:sldId id="847" r:id="rId21"/>
    <p:sldId id="848" r:id="rId22"/>
    <p:sldId id="276" r:id="rId23"/>
    <p:sldId id="849" r:id="rId24"/>
    <p:sldId id="850" r:id="rId25"/>
    <p:sldId id="851" r:id="rId26"/>
    <p:sldId id="852" r:id="rId27"/>
    <p:sldId id="825" r:id="rId28"/>
  </p:sldIdLst>
  <p:sldSz cx="9144000" cy="6858000" type="screen4x3"/>
  <p:notesSz cx="6669088" cy="9926638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EF9B290-A34D-4FCC-BE57-384B85A7E246}">
          <p14:sldIdLst>
            <p14:sldId id="256"/>
            <p14:sldId id="258"/>
            <p14:sldId id="767"/>
            <p14:sldId id="798"/>
            <p14:sldId id="779"/>
            <p14:sldId id="270"/>
            <p14:sldId id="827"/>
            <p14:sldId id="306"/>
            <p14:sldId id="834"/>
            <p14:sldId id="268"/>
            <p14:sldId id="835"/>
            <p14:sldId id="836"/>
            <p14:sldId id="838"/>
            <p14:sldId id="839"/>
            <p14:sldId id="845"/>
            <p14:sldId id="846"/>
            <p14:sldId id="847"/>
            <p14:sldId id="848"/>
            <p14:sldId id="276"/>
            <p14:sldId id="849"/>
            <p14:sldId id="850"/>
            <p14:sldId id="851"/>
            <p14:sldId id="852"/>
            <p14:sldId id="8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5B1E45"/>
    <a:srgbClr val="990000"/>
    <a:srgbClr val="6600FF"/>
    <a:srgbClr val="993300"/>
    <a:srgbClr val="CC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C1848E-4439-49F8-8CAA-EB8504B76D57}" v="54" dt="2020-05-18T14:24:58.2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1" autoAdjust="0"/>
    <p:restoredTop sz="94660"/>
  </p:normalViewPr>
  <p:slideViewPr>
    <p:cSldViewPr>
      <p:cViewPr varScale="1">
        <p:scale>
          <a:sx n="81" d="100"/>
          <a:sy n="81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6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89425" cy="49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123" y="1"/>
            <a:ext cx="2889425" cy="49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603"/>
            <a:ext cx="2889425" cy="49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123" y="9428603"/>
            <a:ext cx="2889425" cy="49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042745-D588-4AE5-91CA-DA0BD47601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39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425" cy="4980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123" y="0"/>
            <a:ext cx="2889425" cy="4980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A13B5-7E37-4096-AE04-5DFDC5567C8F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570"/>
            <a:ext cx="5335270" cy="39080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603"/>
            <a:ext cx="2889425" cy="4980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123" y="9428603"/>
            <a:ext cx="2889425" cy="4980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F76E8-0FC3-4C54-B9CA-3F19A6801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5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Screenshot from stories in summary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680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2646A-D193-4D14-87B7-F3A5C6DB09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03614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869DF-A239-4B00-BA51-F8CB9E944D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30744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75439-2A74-40C5-9F03-A89C46AA53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24291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C5AAD-9320-44E4-BEC3-247AD2E7E3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54913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42AFA-2FB7-4630-8C60-F153079555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70002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41AAE-7348-4F84-8B41-A2CB1367F2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09378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B4D6D-1202-4E62-BD0F-0406396618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24715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EE70F-BDF1-4B42-9011-67CD47202C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83090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A33A9-0538-46A8-926E-06CFE64F31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18789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BBDA2-EFB5-4246-9D3D-BADBCFA5F0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970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4EE8-65A5-4D95-B463-6D7FBE43EB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39873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220B667-6479-4648-8ECD-68D89E937B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>
    <p:push dir="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o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C43524A-3BDB-4332-9F33-90F3EFBDBD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690" y="4099868"/>
            <a:ext cx="6858000" cy="1241822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GB" altLang="en-US" sz="3525" dirty="0">
                <a:solidFill>
                  <a:srgbClr val="B10059"/>
                </a:solidFill>
              </a:rPr>
              <a:t>Healthwatch Subscription with Care Opinion</a:t>
            </a:r>
          </a:p>
          <a:p>
            <a:pPr algn="l"/>
            <a:br>
              <a:rPr lang="en-GB" altLang="en-US" sz="3525" dirty="0">
                <a:solidFill>
                  <a:srgbClr val="B10059"/>
                </a:solidFill>
              </a:rPr>
            </a:br>
            <a:r>
              <a:rPr lang="en-GB" altLang="en-US" sz="3525" dirty="0">
                <a:solidFill>
                  <a:srgbClr val="B10059"/>
                </a:solidFill>
              </a:rPr>
              <a:t>Tim Hunt and Tracy Molloy</a:t>
            </a:r>
            <a:r>
              <a:rPr lang="en-GB" altLang="en-US" sz="2700" dirty="0">
                <a:solidFill>
                  <a:srgbClr val="B10059"/>
                </a:solidFill>
              </a:rPr>
              <a:t> </a:t>
            </a:r>
            <a:br>
              <a:rPr lang="en-GB" altLang="en-US" sz="2700" dirty="0">
                <a:solidFill>
                  <a:srgbClr val="B10059"/>
                </a:solidFill>
              </a:rPr>
            </a:br>
            <a:r>
              <a:rPr lang="en-GB" altLang="en-US" sz="2700" dirty="0">
                <a:solidFill>
                  <a:srgbClr val="B10059"/>
                </a:solidFill>
              </a:rPr>
              <a:t> </a:t>
            </a:r>
            <a:endParaRPr lang="en-GB" sz="27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0755316-85C3-4E82-9539-51DEC0D8F4C0}"/>
              </a:ext>
            </a:extLst>
          </p:cNvPr>
          <p:cNvSpPr/>
          <p:nvPr/>
        </p:nvSpPr>
        <p:spPr>
          <a:xfrm>
            <a:off x="226504" y="1083753"/>
            <a:ext cx="8707772" cy="4699932"/>
          </a:xfrm>
          <a:prstGeom prst="roundRect">
            <a:avLst>
              <a:gd name="adj" fmla="val 2656"/>
            </a:avLst>
          </a:prstGeom>
          <a:noFill/>
          <a:ln w="28575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D9B027-E953-48A8-9445-429A9E2452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4845" y="1656747"/>
            <a:ext cx="3971310" cy="12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7190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52D9172-ACEA-4B70-AD9A-64253585E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2" y="620688"/>
            <a:ext cx="3956333" cy="2344127"/>
          </a:xfrm>
          <a:prstGeom prst="rect">
            <a:avLst/>
          </a:prstGeom>
        </p:spPr>
      </p:pic>
      <p:pic>
        <p:nvPicPr>
          <p:cNvPr id="5" name="Picture 4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ECCA3FEB-3AF1-4C02-BDD6-3F30C51085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37" y="764705"/>
            <a:ext cx="4317111" cy="1953492"/>
          </a:xfrm>
          <a:prstGeom prst="rect">
            <a:avLst/>
          </a:prstGeom>
        </p:spPr>
      </p:pic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CC12472-20B6-4D72-90BA-4E5FD971F4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0" y="3429000"/>
            <a:ext cx="4040736" cy="2808312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D249D5A-8F6E-4EC7-8F21-84593F6667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6403" y="3429000"/>
            <a:ext cx="3888045" cy="287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1574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89EE-72A9-44A7-B1EB-98BF02F93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706090"/>
          </a:xfrm>
        </p:spPr>
        <p:txBody>
          <a:bodyPr/>
          <a:lstStyle/>
          <a:p>
            <a:r>
              <a:rPr lang="en-GB" sz="3200" dirty="0"/>
              <a:t>Story listing in a table report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75B4AB-DB6A-484A-BAEC-5285CA094A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08" y="1844824"/>
            <a:ext cx="8856984" cy="325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4108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35E74-D0BD-493D-A84A-6AAC63683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All reports: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4B83D-7E95-4CEF-91DF-3279FB15A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be saved for later</a:t>
            </a:r>
          </a:p>
          <a:p>
            <a:r>
              <a:rPr lang="en-GB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Downloaded in different formats</a:t>
            </a:r>
          </a:p>
          <a:p>
            <a:r>
              <a:rPr lang="en-GB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tailored to specific services</a:t>
            </a:r>
          </a:p>
          <a:p>
            <a:r>
              <a:rPr lang="en-GB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set on a schedule (weekly, monthly etc)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04525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2551C-643C-4CD2-B656-DA1EEC53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/>
              <a:t>All stories from SHSC  – Tag bubbles</a:t>
            </a:r>
            <a:endParaRPr lang="en-GB" sz="36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149587-36A8-414C-B26B-255F3103C7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968" y="1857889"/>
            <a:ext cx="8164064" cy="40105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A55D93-A551-496B-B102-072F349EDB3B}"/>
              </a:ext>
            </a:extLst>
          </p:cNvPr>
          <p:cNvSpPr/>
          <p:nvPr/>
        </p:nvSpPr>
        <p:spPr>
          <a:xfrm>
            <a:off x="215516" y="5891790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0" dirty="0">
                <a:solidFill>
                  <a:srgbClr val="444444"/>
                </a:solidFill>
                <a:latin typeface="MuseoSans500"/>
              </a:rPr>
              <a:t>Your visualisation is now available here: </a:t>
            </a:r>
            <a:r>
              <a:rPr lang="en-GB" sz="2000" b="0" dirty="0">
                <a:solidFill>
                  <a:srgbClr val="D04E7C"/>
                </a:solidFill>
                <a:latin typeface="MuseoSans500"/>
                <a:hlinkClick r:id="rId3"/>
              </a:rPr>
              <a:t>https://www.careopinion.org.uk/vis/bnvaw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5273312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B6386-5EFA-47E9-A766-A2A62B072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Tag word cloud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E736E6A-9DC2-4462-8638-4F8F283B3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6731" y="1672125"/>
            <a:ext cx="7430537" cy="43821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85C41E6-F951-467C-850C-C1FDD45D8876}"/>
              </a:ext>
            </a:extLst>
          </p:cNvPr>
          <p:cNvSpPr/>
          <p:nvPr/>
        </p:nvSpPr>
        <p:spPr>
          <a:xfrm>
            <a:off x="683568" y="6027375"/>
            <a:ext cx="8003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0" dirty="0">
                <a:solidFill>
                  <a:srgbClr val="444444"/>
                </a:solidFill>
                <a:latin typeface="MuseoSans500"/>
              </a:rPr>
              <a:t>Your visualisation is now available here: </a:t>
            </a:r>
            <a:r>
              <a:rPr lang="en-GB" sz="2000" b="0" dirty="0">
                <a:solidFill>
                  <a:srgbClr val="D04E7C"/>
                </a:solidFill>
                <a:latin typeface="MuseoSans500"/>
                <a:hlinkClick r:id="rId3"/>
              </a:rPr>
              <a:t>https://www.careopinion.org.uk/vis/nedrv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4256693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B6386-5EFA-47E9-A766-A2A62B072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Weekly Digest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811C8D-47C1-43A4-BAAB-B23790896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1760" y="1317183"/>
            <a:ext cx="4357947" cy="513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0064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B6386-5EFA-47E9-A766-A2A62B072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Widgets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302F82-6A96-4050-B1BC-5C39042CD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9" y="1244989"/>
            <a:ext cx="6215634" cy="513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8228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B6386-5EFA-47E9-A766-A2A62B072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On-line promotion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5D5DFA-9EDA-49E1-A0FA-3B2F10C22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>
            <a:normAutofit/>
          </a:bodyPr>
          <a:lstStyle/>
          <a:p>
            <a:r>
              <a:rPr lang="en-GB" sz="2400" dirty="0"/>
              <a:t>Latest stories Widget on front page  - Stays up to date with most recent stories</a:t>
            </a:r>
          </a:p>
          <a:p>
            <a:r>
              <a:rPr lang="en-GB" sz="2400" dirty="0"/>
              <a:t>Story telling widget – people can share feedback with Care Opinion about your service without leaving your site</a:t>
            </a:r>
          </a:p>
          <a:p>
            <a:r>
              <a:rPr lang="en-GB" sz="2400" dirty="0"/>
              <a:t>Embed the Care Opinion </a:t>
            </a:r>
            <a:r>
              <a:rPr lang="en-GB" sz="2400" dirty="0">
                <a:hlinkClick r:id="rId2"/>
              </a:rPr>
              <a:t>video</a:t>
            </a:r>
            <a:r>
              <a:rPr lang="en-GB" sz="2400" dirty="0"/>
              <a:t> so people can watch how Care Opinion works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120690-6E76-48FC-808D-2F7F724B2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3789039"/>
            <a:ext cx="4077832" cy="304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5367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B6386-5EFA-47E9-A766-A2A62B072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Kiosk Mode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5193DFA-8B99-49AE-A635-5DEF86AA54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65" r="8193"/>
          <a:stretch/>
        </p:blipFill>
        <p:spPr>
          <a:xfrm>
            <a:off x="457200" y="1389078"/>
            <a:ext cx="5058333" cy="45259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F862B1-EEDE-423E-BF09-93FF6242F0EE}"/>
              </a:ext>
            </a:extLst>
          </p:cNvPr>
          <p:cNvSpPr txBox="1"/>
          <p:nvPr/>
        </p:nvSpPr>
        <p:spPr>
          <a:xfrm>
            <a:off x="298161" y="6295950"/>
            <a:ext cx="8547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hlinkClick r:id="rId3"/>
              </a:rPr>
              <a:t>Blog: How to collect stories via kiosk mode</a:t>
            </a:r>
            <a:r>
              <a:rPr lang="en-GB" sz="1200" dirty="0"/>
              <a:t>                                  </a:t>
            </a:r>
            <a:r>
              <a:rPr lang="en-GB" sz="1200" dirty="0">
                <a:hlinkClick r:id="rId3"/>
              </a:rPr>
              <a:t>How to locate Kiosk mode on a service page</a:t>
            </a:r>
            <a:endParaRPr lang="en-GB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46578D-3788-4958-AC02-656A7B00E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0552" y="2204864"/>
            <a:ext cx="3133381" cy="279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0664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232ED3-E16B-46EA-B0E1-696601012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3354741"/>
            <a:ext cx="3305175" cy="23431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CBDA4A1-ABDB-4636-A743-455B25AE7CDF}"/>
              </a:ext>
            </a:extLst>
          </p:cNvPr>
          <p:cNvSpPr/>
          <p:nvPr/>
        </p:nvSpPr>
        <p:spPr>
          <a:xfrm>
            <a:off x="321749" y="361414"/>
            <a:ext cx="5908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66"/>
                </a:solidFill>
              </a:rPr>
              <a:t>Other use for Kiosk Mode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189674-B011-4796-B83E-A693289B9CE3}"/>
              </a:ext>
            </a:extLst>
          </p:cNvPr>
          <p:cNvSpPr/>
          <p:nvPr/>
        </p:nvSpPr>
        <p:spPr>
          <a:xfrm>
            <a:off x="321749" y="2890391"/>
            <a:ext cx="82826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hlinkClick r:id="rId3"/>
              </a:rPr>
              <a:t>https://www.careopinion.org.uk/kiosk/f84096</a:t>
            </a:r>
            <a:endParaRPr lang="en-GB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22B29F-A877-4098-AFE2-FC71195CEE70}"/>
              </a:ext>
            </a:extLst>
          </p:cNvPr>
          <p:cNvSpPr/>
          <p:nvPr/>
        </p:nvSpPr>
        <p:spPr>
          <a:xfrm>
            <a:off x="683568" y="1413064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“We’d love to hear your story of using our service,  </a:t>
            </a:r>
          </a:p>
          <a:p>
            <a:r>
              <a:rPr lang="en-GB" sz="2400" b="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Tell us what was good or what could be improved at Care Opinion using the link below”: </a:t>
            </a:r>
            <a:endParaRPr lang="en-GB" sz="2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B3BBD7-6DDA-4B69-924C-C733C1132BB4}"/>
              </a:ext>
            </a:extLst>
          </p:cNvPr>
          <p:cNvSpPr/>
          <p:nvPr/>
        </p:nvSpPr>
        <p:spPr>
          <a:xfrm>
            <a:off x="966947" y="6204198"/>
            <a:ext cx="76375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hlinkClick r:id="rId3"/>
              </a:rPr>
              <a:t>https://www.careopinion.org.uk/blogposts/831/how-can-i-invite-rapid-online-feedback-about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89192077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12AA5-C500-4EBC-A90E-21F62B4AF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B10059"/>
                </a:solidFill>
              </a:rPr>
              <a:t> Agenda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C973D-F668-4AE2-8318-964EA1A20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25267"/>
            <a:ext cx="7886700" cy="3364706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endParaRPr lang="en-GB" sz="3000" dirty="0"/>
          </a:p>
          <a:p>
            <a:pPr>
              <a:buFont typeface="+mj-lt"/>
              <a:buAutoNum type="arabicPeriod"/>
            </a:pPr>
            <a:r>
              <a:rPr lang="en-GB" sz="3000" dirty="0"/>
              <a:t>Intro and Update on Care Opinion</a:t>
            </a:r>
          </a:p>
          <a:p>
            <a:pPr>
              <a:buFont typeface="+mj-lt"/>
              <a:buAutoNum type="arabicPeriod"/>
            </a:pPr>
            <a:r>
              <a:rPr lang="en-GB" sz="3000" dirty="0"/>
              <a:t>Value and Aims of the Subscription</a:t>
            </a:r>
          </a:p>
          <a:p>
            <a:pPr>
              <a:buFont typeface="+mj-lt"/>
              <a:buAutoNum type="arabicPeriod"/>
            </a:pPr>
            <a:r>
              <a:rPr lang="en-GB" sz="3000" dirty="0"/>
              <a:t>Overview of Care Opinion Functionality</a:t>
            </a:r>
          </a:p>
          <a:p>
            <a:pPr>
              <a:buFont typeface="+mj-lt"/>
              <a:buAutoNum type="arabicPeriod"/>
            </a:pPr>
            <a:r>
              <a:rPr lang="en-GB" sz="3000" dirty="0"/>
              <a:t>Questions and Discussion</a:t>
            </a:r>
          </a:p>
          <a:p>
            <a:pPr>
              <a:buFont typeface="+mj-lt"/>
              <a:buAutoNum type="arabicPeriod"/>
            </a:pPr>
            <a:endParaRPr lang="en-GB" sz="3000" dirty="0"/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endParaRPr lang="en-GB" sz="3000" dirty="0"/>
          </a:p>
          <a:p>
            <a:pPr>
              <a:buFont typeface="+mj-lt"/>
              <a:buAutoNum type="arabicPeriod"/>
            </a:pPr>
            <a:endParaRPr lang="en-GB" sz="1500" dirty="0">
              <a:solidFill>
                <a:srgbClr val="5B1E45"/>
              </a:solidFill>
            </a:endParaRPr>
          </a:p>
          <a:p>
            <a:pPr marL="0" indent="0">
              <a:buNone/>
            </a:pPr>
            <a:endParaRPr lang="en-GB" sz="1500" dirty="0">
              <a:solidFill>
                <a:srgbClr val="5B1E45"/>
              </a:solidFill>
            </a:endParaRPr>
          </a:p>
          <a:p>
            <a:pPr marL="0" indent="0">
              <a:buNone/>
            </a:pPr>
            <a:endParaRPr lang="en-GB" sz="1500" dirty="0">
              <a:solidFill>
                <a:srgbClr val="5B1E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6338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CBDA4A1-ABDB-4636-A743-455B25AE7CDF}"/>
              </a:ext>
            </a:extLst>
          </p:cNvPr>
          <p:cNvSpPr/>
          <p:nvPr/>
        </p:nvSpPr>
        <p:spPr>
          <a:xfrm>
            <a:off x="-180528" y="332656"/>
            <a:ext cx="46822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66"/>
                </a:solidFill>
              </a:rPr>
              <a:t>Campaign Link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3E1A9A-7C57-437E-866A-5B1773187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124744"/>
            <a:ext cx="4310931" cy="527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99188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CBDA4A1-ABDB-4636-A743-455B25AE7CDF}"/>
              </a:ext>
            </a:extLst>
          </p:cNvPr>
          <p:cNvSpPr/>
          <p:nvPr/>
        </p:nvSpPr>
        <p:spPr>
          <a:xfrm>
            <a:off x="323528" y="232568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66"/>
                </a:solidFill>
              </a:rPr>
              <a:t>Support from Care Opinion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DDFA1A-2507-4870-A82F-C9C011F247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631"/>
          <a:stretch/>
        </p:blipFill>
        <p:spPr>
          <a:xfrm>
            <a:off x="188752" y="4077072"/>
            <a:ext cx="8766495" cy="17281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E023B5-258B-4E69-9DB1-BAC01AB0C2A6}"/>
              </a:ext>
            </a:extLst>
          </p:cNvPr>
          <p:cNvSpPr txBox="1"/>
          <p:nvPr/>
        </p:nvSpPr>
        <p:spPr>
          <a:xfrm>
            <a:off x="323528" y="6194545"/>
            <a:ext cx="32403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Info@careopinion.org.uk</a:t>
            </a: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1DBC0B-1179-4310-A6AC-E7ADD6F08F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569"/>
          <a:stretch/>
        </p:blipFill>
        <p:spPr>
          <a:xfrm>
            <a:off x="1115616" y="1269891"/>
            <a:ext cx="6624737" cy="18281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0814EB-5330-4E15-AAEF-77750E718F51}"/>
              </a:ext>
            </a:extLst>
          </p:cNvPr>
          <p:cNvSpPr txBox="1"/>
          <p:nvPr/>
        </p:nvSpPr>
        <p:spPr>
          <a:xfrm>
            <a:off x="4649248" y="6194545"/>
            <a:ext cx="32403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0114 281 6256</a:t>
            </a:r>
          </a:p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D2E8B3-7FD8-4A0F-8F48-2392C16279D5}"/>
              </a:ext>
            </a:extLst>
          </p:cNvPr>
          <p:cNvSpPr/>
          <p:nvPr/>
        </p:nvSpPr>
        <p:spPr>
          <a:xfrm>
            <a:off x="575555" y="3326167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hlinkClick r:id="rId3"/>
              </a:rPr>
              <a:t>https://www.careopinion.org.uk/info/how-to-sessions</a:t>
            </a:r>
            <a:endParaRPr lang="en-GB" sz="18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7898BC1-3900-4659-AED6-35048E6D96D2}"/>
              </a:ext>
            </a:extLst>
          </p:cNvPr>
          <p:cNvSpPr/>
          <p:nvPr/>
        </p:nvSpPr>
        <p:spPr bwMode="auto">
          <a:xfrm>
            <a:off x="323528" y="5661248"/>
            <a:ext cx="432048" cy="144015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897818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4D778-E6AA-4CDF-98C0-C34E29AE7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kern="1200" dirty="0">
                <a:latin typeface="Arial" charset="0"/>
                <a:ea typeface="+mn-ea"/>
                <a:cs typeface="+mn-cs"/>
              </a:rPr>
              <a:t>HW Generating Postings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0E913-8AB9-49AD-A1C6-E01A59144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Different Ways for Staff/Volunteers to generate postings</a:t>
            </a:r>
          </a:p>
          <a:p>
            <a:r>
              <a:rPr lang="en-GB" dirty="0"/>
              <a:t>With a subscription you will see all feedback</a:t>
            </a:r>
          </a:p>
          <a:p>
            <a:r>
              <a:rPr lang="en-GB" dirty="0"/>
              <a:t>Ways to track postings that you help to generate</a:t>
            </a:r>
          </a:p>
          <a:p>
            <a:r>
              <a:rPr lang="en-GB" dirty="0"/>
              <a:t>You can focus on a service area or theme</a:t>
            </a:r>
          </a:p>
          <a:p>
            <a:r>
              <a:rPr lang="en-GB" dirty="0"/>
              <a:t>Fits integrated care agenda</a:t>
            </a:r>
          </a:p>
        </p:txBody>
      </p:sp>
    </p:spTree>
    <p:extLst>
      <p:ext uri="{BB962C8B-B14F-4D97-AF65-F5344CB8AC3E}">
        <p14:creationId xmlns:p14="http://schemas.microsoft.com/office/powerpoint/2010/main" val="3388192294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8E8EA-88F2-411B-9563-2634D3D17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1EFA7-A08B-49BF-8B49-C9446E399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Make sure all the team including volunteers are on the Subscription</a:t>
            </a:r>
          </a:p>
          <a:p>
            <a:r>
              <a:rPr lang="en-GB" dirty="0"/>
              <a:t>Discuss appropriate access to postings for each team member</a:t>
            </a:r>
          </a:p>
          <a:p>
            <a:r>
              <a:rPr lang="en-GB" dirty="0"/>
              <a:t>Align access and posting generation to strategic objectives</a:t>
            </a:r>
          </a:p>
          <a:p>
            <a:r>
              <a:rPr lang="en-GB" dirty="0"/>
              <a:t>Ensure staff sign up to Webinars, access support pages etc</a:t>
            </a:r>
          </a:p>
        </p:txBody>
      </p:sp>
    </p:spTree>
    <p:extLst>
      <p:ext uri="{BB962C8B-B14F-4D97-AF65-F5344CB8AC3E}">
        <p14:creationId xmlns:p14="http://schemas.microsoft.com/office/powerpoint/2010/main" val="417741235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3D13B-9062-4728-96DB-6189C5BCC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FD6E3-5826-4499-9200-AF7884460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might you use this Subscription to increase partnership working with local providers/commissioners?</a:t>
            </a:r>
          </a:p>
          <a:p>
            <a:r>
              <a:rPr lang="en-GB" dirty="0"/>
              <a:t>How does the feedback coming in sit alongside other data/feedback you collect?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07B327-D99F-4959-9BA4-8F8A49B6112E}"/>
              </a:ext>
            </a:extLst>
          </p:cNvPr>
          <p:cNvSpPr/>
          <p:nvPr/>
        </p:nvSpPr>
        <p:spPr>
          <a:xfrm>
            <a:off x="462389" y="4653957"/>
            <a:ext cx="82244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>
              <a:solidFill>
                <a:srgbClr val="5B1E45"/>
              </a:solidFill>
            </a:endParaRPr>
          </a:p>
          <a:p>
            <a:pPr marL="400050" lvl="1" indent="0" algn="l">
              <a:buNone/>
            </a:pPr>
            <a:r>
              <a:rPr lang="en-GB" sz="1600" dirty="0">
                <a:solidFill>
                  <a:srgbClr val="5B1E45"/>
                </a:solidFill>
              </a:rPr>
              <a:t>Tim Hunt, Integration Manager</a:t>
            </a:r>
            <a:r>
              <a:rPr lang="en-GB" sz="1600" dirty="0"/>
              <a:t>, </a:t>
            </a:r>
            <a:r>
              <a:rPr lang="en-GB" sz="1600" dirty="0">
                <a:solidFill>
                  <a:schemeClr val="accent2"/>
                </a:solidFill>
                <a:hlinkClick r:id="rId2"/>
              </a:rPr>
              <a:t>tim.hunt@careopinion.org.uk</a:t>
            </a:r>
            <a:endParaRPr lang="en-GB" sz="1600" dirty="0">
              <a:solidFill>
                <a:schemeClr val="accent2"/>
              </a:solidFill>
            </a:endParaRPr>
          </a:p>
          <a:p>
            <a:pPr marL="400050" lvl="1" indent="0" algn="l">
              <a:buNone/>
            </a:pPr>
            <a:endParaRPr lang="en-GB" sz="1600" dirty="0">
              <a:solidFill>
                <a:schemeClr val="accent2"/>
              </a:solidFill>
            </a:endParaRPr>
          </a:p>
          <a:p>
            <a:pPr marL="400050" lvl="1" indent="0" algn="l">
              <a:buNone/>
            </a:pPr>
            <a:r>
              <a:rPr lang="en-US" sz="1600" dirty="0">
                <a:solidFill>
                  <a:srgbClr val="5B1E45"/>
                </a:solidFill>
              </a:rPr>
              <a:t>Tracy Molloy, Engagement &amp; Support Officer, </a:t>
            </a:r>
            <a:r>
              <a:rPr lang="en-US" sz="1600" dirty="0">
                <a:solidFill>
                  <a:schemeClr val="accent2"/>
                </a:solidFill>
                <a:hlinkClick r:id="rId2"/>
              </a:rPr>
              <a:t>tracy.molloy@careopinion.org.uk</a:t>
            </a:r>
            <a:endParaRPr lang="en-US" sz="1600" dirty="0">
              <a:solidFill>
                <a:schemeClr val="accent2"/>
              </a:solidFill>
            </a:endParaRPr>
          </a:p>
          <a:p>
            <a:pPr marL="400050" lvl="1" indent="0">
              <a:buNone/>
            </a:pPr>
            <a:endParaRPr lang="en-US" sz="1600" dirty="0">
              <a:solidFill>
                <a:schemeClr val="accent2"/>
              </a:solidFill>
            </a:endParaRPr>
          </a:p>
          <a:p>
            <a:pPr marL="400050" lvl="1" indent="0">
              <a:buNone/>
            </a:pPr>
            <a:r>
              <a:rPr lang="en-US" sz="1600" dirty="0">
                <a:solidFill>
                  <a:schemeClr val="accent2"/>
                </a:solidFill>
              </a:rPr>
              <a:t>  </a:t>
            </a:r>
            <a:endParaRPr lang="en-GB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0149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500" b="1" dirty="0">
                <a:solidFill>
                  <a:srgbClr val="B10059"/>
                </a:solidFill>
              </a:rPr>
              <a:t>Vision</a:t>
            </a:r>
            <a:endParaRPr lang="en-GB" sz="45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700" dirty="0"/>
          </a:p>
          <a:p>
            <a:pPr marL="0" indent="0">
              <a:buNone/>
            </a:pPr>
            <a:endParaRPr lang="en-GB" sz="2700" dirty="0"/>
          </a:p>
          <a:p>
            <a:pPr marL="0" indent="0">
              <a:buNone/>
            </a:pPr>
            <a:r>
              <a:rPr lang="en-GB" sz="3600" dirty="0"/>
              <a:t>We want people to be able to share their experiences of health and care in ways which are </a:t>
            </a:r>
            <a:r>
              <a:rPr lang="en-GB" sz="3600" b="1" dirty="0">
                <a:solidFill>
                  <a:srgbClr val="FF0066"/>
                </a:solidFill>
              </a:rPr>
              <a:t>safe</a:t>
            </a:r>
            <a:r>
              <a:rPr lang="en-GB" sz="3600" dirty="0"/>
              <a:t>, </a:t>
            </a:r>
            <a:r>
              <a:rPr lang="en-GB" sz="3600" b="1" dirty="0">
                <a:solidFill>
                  <a:srgbClr val="FF0066"/>
                </a:solidFill>
              </a:rPr>
              <a:t>simple</a:t>
            </a:r>
            <a:r>
              <a:rPr lang="en-GB" sz="3600" dirty="0"/>
              <a:t>, and lead to </a:t>
            </a:r>
            <a:r>
              <a:rPr lang="en-GB" sz="3600" b="1" dirty="0">
                <a:solidFill>
                  <a:srgbClr val="FF0066"/>
                </a:solidFill>
              </a:rPr>
              <a:t>learning</a:t>
            </a:r>
            <a:r>
              <a:rPr lang="en-GB" sz="3600" dirty="0"/>
              <a:t> and </a:t>
            </a:r>
            <a:r>
              <a:rPr lang="en-GB" sz="3600" b="1" dirty="0">
                <a:solidFill>
                  <a:srgbClr val="FF0066"/>
                </a:solidFill>
              </a:rPr>
              <a:t>change</a:t>
            </a:r>
            <a:r>
              <a:rPr lang="en-GB" sz="27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66097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89F56-C4EC-4CB7-BE37-F3E04B3EA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Integrated Feedback with Responses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7380D1-53C2-4B6A-A7E9-F464344789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8869" y="2338264"/>
            <a:ext cx="4386263" cy="2793206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6FA101-9F39-4983-914C-AE872C66E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114" y="1106742"/>
            <a:ext cx="6129835" cy="30189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143517-FE84-41E5-8DC7-E7CC630CB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819" y="1749793"/>
            <a:ext cx="6598122" cy="34510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67DABF-4F37-4C40-8801-B86ACB7CC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9230" y="2096768"/>
            <a:ext cx="6282473" cy="37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07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D46C4-FC0A-4047-9374-3B3DF5907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B10059"/>
                </a:solidFill>
              </a:rPr>
              <a:t>Value of Care Opinion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A99CB-864B-42BC-AD23-4D143990D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All Postings are independently moderated includes Safeguarding etc</a:t>
            </a:r>
          </a:p>
          <a:p>
            <a:r>
              <a:rPr lang="en-GB" dirty="0"/>
              <a:t>Includes all NHS.uk Postings</a:t>
            </a:r>
          </a:p>
          <a:p>
            <a:r>
              <a:rPr lang="en-GB" dirty="0"/>
              <a:t>Care Opinion covers all Health and Social Care Providers including Care Homes, domiciliary care etc</a:t>
            </a:r>
          </a:p>
          <a:p>
            <a:r>
              <a:rPr lang="en-GB" dirty="0"/>
              <a:t>Data filtered by provider, geographical area, themes, treatment functions etc</a:t>
            </a:r>
          </a:p>
          <a:p>
            <a:r>
              <a:rPr lang="en-GB" dirty="0"/>
              <a:t>Public able to post about multiple providers in one posting </a:t>
            </a:r>
          </a:p>
          <a:p>
            <a:r>
              <a:rPr lang="en-GB" dirty="0"/>
              <a:t>Public, transparent, encourages learning and improvements</a:t>
            </a:r>
          </a:p>
          <a:p>
            <a:r>
              <a:rPr lang="en-GB" dirty="0"/>
              <a:t>Social Media Friendly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627462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C6949-BAEF-4639-819E-D267EA2ED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B10059"/>
                </a:solidFill>
              </a:rPr>
              <a:t>How is the Subscription structured?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56616-1A4F-4200-8ADF-BFAA17741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Each HW has access to all Care Opinion and NHS.uk postings, scoped to their own areas</a:t>
            </a:r>
          </a:p>
          <a:p>
            <a:r>
              <a:rPr lang="en-GB" sz="2400" dirty="0"/>
              <a:t>2 standard reports set up for subscription members</a:t>
            </a:r>
          </a:p>
          <a:p>
            <a:r>
              <a:rPr lang="en-GB" sz="2400" dirty="0"/>
              <a:t>Training to generate reports, visualisations, digests, alerts</a:t>
            </a:r>
          </a:p>
          <a:p>
            <a:r>
              <a:rPr lang="en-GB" sz="2400" dirty="0"/>
              <a:t>Training to help Staff/Volunteers to generate postings</a:t>
            </a:r>
          </a:p>
          <a:p>
            <a:r>
              <a:rPr lang="en-GB" sz="2400" dirty="0"/>
              <a:t>Access to Widgets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726342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8DC282-31F4-47DC-BE32-ED677B9A6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00" y="764702"/>
            <a:ext cx="7866833" cy="525658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158F80F-F253-41E8-BBB9-8A4DE8D01C8D}"/>
              </a:ext>
            </a:extLst>
          </p:cNvPr>
          <p:cNvCxnSpPr>
            <a:cxnSpLocks/>
          </p:cNvCxnSpPr>
          <p:nvPr/>
        </p:nvCxnSpPr>
        <p:spPr>
          <a:xfrm flipH="1">
            <a:off x="6588224" y="1867526"/>
            <a:ext cx="1656184" cy="100811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2E69D9C-62FD-4AAC-8002-DACE9D43BC5D}"/>
              </a:ext>
            </a:extLst>
          </p:cNvPr>
          <p:cNvCxnSpPr>
            <a:cxnSpLocks/>
          </p:cNvCxnSpPr>
          <p:nvPr/>
        </p:nvCxnSpPr>
        <p:spPr>
          <a:xfrm>
            <a:off x="3995936" y="5445224"/>
            <a:ext cx="170303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5EFE92D-23C2-4B06-9BEE-A89844C00183}"/>
              </a:ext>
            </a:extLst>
          </p:cNvPr>
          <p:cNvCxnSpPr>
            <a:cxnSpLocks/>
          </p:cNvCxnSpPr>
          <p:nvPr/>
        </p:nvCxnSpPr>
        <p:spPr>
          <a:xfrm>
            <a:off x="395536" y="1772816"/>
            <a:ext cx="1080120" cy="43204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A686487-5D59-41D8-8E98-32769B926432}"/>
              </a:ext>
            </a:extLst>
          </p:cNvPr>
          <p:cNvCxnSpPr>
            <a:cxnSpLocks/>
          </p:cNvCxnSpPr>
          <p:nvPr/>
        </p:nvCxnSpPr>
        <p:spPr>
          <a:xfrm>
            <a:off x="342415" y="2276872"/>
            <a:ext cx="1080120" cy="43204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10601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AE383B-4B3F-435E-B274-5C9ABA117FB2}"/>
              </a:ext>
            </a:extLst>
          </p:cNvPr>
          <p:cNvSpPr txBox="1"/>
          <p:nvPr/>
        </p:nvSpPr>
        <p:spPr>
          <a:xfrm>
            <a:off x="221525" y="548680"/>
            <a:ext cx="2232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Stories and responses </a:t>
            </a:r>
            <a:endParaRPr lang="en-GB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B92CB1-7105-4C51-B590-D1A2CAB51308}"/>
              </a:ext>
            </a:extLst>
          </p:cNvPr>
          <p:cNvSpPr/>
          <p:nvPr/>
        </p:nvSpPr>
        <p:spPr>
          <a:xfrm>
            <a:off x="407555" y="4963706"/>
            <a:ext cx="1860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849E1D-C8B9-4458-9E39-919BD37C08D6}"/>
              </a:ext>
            </a:extLst>
          </p:cNvPr>
          <p:cNvSpPr/>
          <p:nvPr/>
        </p:nvSpPr>
        <p:spPr>
          <a:xfrm>
            <a:off x="6876256" y="919752"/>
            <a:ext cx="17171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Smart </a:t>
            </a:r>
          </a:p>
          <a:p>
            <a:pPr algn="ctr"/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Alerting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052C1E-0B12-4A63-85BD-D5006C9BF192}"/>
              </a:ext>
            </a:extLst>
          </p:cNvPr>
          <p:cNvSpPr/>
          <p:nvPr/>
        </p:nvSpPr>
        <p:spPr>
          <a:xfrm>
            <a:off x="6660232" y="4726286"/>
            <a:ext cx="22786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Subscriber tagging</a:t>
            </a:r>
            <a:endParaRPr lang="en-GB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17A6AA-4F6F-4B2F-883C-896DB4E44CF6}"/>
              </a:ext>
            </a:extLst>
          </p:cNvPr>
          <p:cNvSpPr txBox="1"/>
          <p:nvPr/>
        </p:nvSpPr>
        <p:spPr>
          <a:xfrm>
            <a:off x="3449610" y="119675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Searching</a:t>
            </a:r>
            <a:endParaRPr lang="en-GB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95901E-2BAA-4ED0-9D4A-E1B0F6248ECE}"/>
              </a:ext>
            </a:extLst>
          </p:cNvPr>
          <p:cNvSpPr txBox="1"/>
          <p:nvPr/>
        </p:nvSpPr>
        <p:spPr>
          <a:xfrm>
            <a:off x="3197582" y="4940623"/>
            <a:ext cx="273630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Visualisations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00DAE8F-D7B8-4F45-B1BF-F54ABF3F72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416" b="51120"/>
          <a:stretch/>
        </p:blipFill>
        <p:spPr>
          <a:xfrm>
            <a:off x="237303" y="369913"/>
            <a:ext cx="3015933" cy="32403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34A8DA3-DAC7-469B-8BEE-E21745B9831F}"/>
              </a:ext>
            </a:extLst>
          </p:cNvPr>
          <p:cNvSpPr/>
          <p:nvPr/>
        </p:nvSpPr>
        <p:spPr>
          <a:xfrm>
            <a:off x="683568" y="981750"/>
            <a:ext cx="2016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GB" sz="2400" dirty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Searching on Care Opinion - the start of everything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90E641-C06E-4F3C-BB9E-F803CA6E27E0}"/>
              </a:ext>
            </a:extLst>
          </p:cNvPr>
          <p:cNvSpPr/>
          <p:nvPr/>
        </p:nvSpPr>
        <p:spPr>
          <a:xfrm>
            <a:off x="2877107" y="692696"/>
            <a:ext cx="626689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Care Opinion search options to…</a:t>
            </a:r>
          </a:p>
          <a:p>
            <a:endParaRPr lang="en-GB" sz="4000" dirty="0">
              <a:solidFill>
                <a:srgbClr val="B100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stories about your service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Save searches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alerts/weekly digests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and schedule reports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 visualisations</a:t>
            </a:r>
          </a:p>
        </p:txBody>
      </p:sp>
    </p:spTree>
    <p:extLst>
      <p:ext uri="{BB962C8B-B14F-4D97-AF65-F5344CB8AC3E}">
        <p14:creationId xmlns:p14="http://schemas.microsoft.com/office/powerpoint/2010/main" val="14633736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E1646-0CB3-4A23-A8CA-9F4971A5C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sz="3600" dirty="0"/>
              <a:t>Available reports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1F2272-820D-4629-9388-35DC0AE787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964178"/>
            <a:ext cx="5899840" cy="584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60304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2525de18-5557-4605-919d-1390bc8da796&quot;,&quot;TimeStamp&quot;:&quot;2018-12-06T21:49:10.9969405+00:00&quot;}"/>
</p:tagLst>
</file>

<file path=ppt/theme/theme1.xml><?xml version="1.0" encoding="utf-8"?>
<a:theme xmlns:a="http://schemas.openxmlformats.org/drawingml/2006/main" name="PO-for-the-board">
  <a:themeElements>
    <a:clrScheme name="PO-for-the-bo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-for-the-board">
      <a:majorFont>
        <a:latin typeface="Veto Com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-for-the-bo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03EE9F9D4584D9F8D952715690C56" ma:contentTypeVersion="12" ma:contentTypeDescription="Create a new document." ma:contentTypeScope="" ma:versionID="594ddb81a91e423d5cef516fc1752f4f">
  <xsd:schema xmlns:xsd="http://www.w3.org/2001/XMLSchema" xmlns:xs="http://www.w3.org/2001/XMLSchema" xmlns:p="http://schemas.microsoft.com/office/2006/metadata/properties" xmlns:ns2="f47fa861-369f-4035-a868-dd727a8f1ebe" xmlns:ns3="db480776-5128-43a3-b677-12ebb2d77427" targetNamespace="http://schemas.microsoft.com/office/2006/metadata/properties" ma:root="true" ma:fieldsID="84736f3b0db54620d9383c2729c132be" ns2:_="" ns3:_="">
    <xsd:import namespace="f47fa861-369f-4035-a868-dd727a8f1ebe"/>
    <xsd:import namespace="db480776-5128-43a3-b677-12ebb2d774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fa861-369f-4035-a868-dd727a8f1e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80776-5128-43a3-b677-12ebb2d7742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B61D44-485E-433F-945D-2A0F2D8D50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0781BD-A69C-42B2-85A8-FE4BFA64465A}">
  <ds:schemaRefs>
    <ds:schemaRef ds:uri="f47fa861-369f-4035-a868-dd727a8f1ebe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db480776-5128-43a3-b677-12ebb2d77427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CDBB885-8EEF-40F9-A959-E20FDF3E68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7fa861-369f-4035-a868-dd727a8f1ebe"/>
    <ds:schemaRef ds:uri="db480776-5128-43a3-b677-12ebb2d774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PO-for-the-board</Template>
  <TotalTime>0</TotalTime>
  <Words>640</Words>
  <Application>Microsoft Office PowerPoint</Application>
  <PresentationFormat>On-screen Show (4:3)</PresentationFormat>
  <Paragraphs>99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MuseoSans500</vt:lpstr>
      <vt:lpstr>Veto Com</vt:lpstr>
      <vt:lpstr>PO-for-the-board</vt:lpstr>
      <vt:lpstr>PowerPoint Presentation</vt:lpstr>
      <vt:lpstr> Agenda</vt:lpstr>
      <vt:lpstr>Vision</vt:lpstr>
      <vt:lpstr>Integrated Feedback with Responses</vt:lpstr>
      <vt:lpstr>Value of Care Opinion</vt:lpstr>
      <vt:lpstr>How is the Subscription structured?</vt:lpstr>
      <vt:lpstr>PowerPoint Presentation</vt:lpstr>
      <vt:lpstr>PowerPoint Presentation</vt:lpstr>
      <vt:lpstr>Available reports</vt:lpstr>
      <vt:lpstr>PowerPoint Presentation</vt:lpstr>
      <vt:lpstr>Story listing in a table report</vt:lpstr>
      <vt:lpstr>All reports:</vt:lpstr>
      <vt:lpstr>All stories from SHSC  – Tag bubbles</vt:lpstr>
      <vt:lpstr>Tag word cloud</vt:lpstr>
      <vt:lpstr>Weekly Digest</vt:lpstr>
      <vt:lpstr>Widgets</vt:lpstr>
      <vt:lpstr>On-line promotion</vt:lpstr>
      <vt:lpstr>Kiosk Mode</vt:lpstr>
      <vt:lpstr>PowerPoint Presentation</vt:lpstr>
      <vt:lpstr>PowerPoint Presentation</vt:lpstr>
      <vt:lpstr>PowerPoint Presentation</vt:lpstr>
      <vt:lpstr>HW Generating Postings</vt:lpstr>
      <vt:lpstr>Getting Started</vt:lpstr>
      <vt:lpstr>Discussion </vt:lpstr>
    </vt:vector>
  </TitlesOfParts>
  <Company>healthmatters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Munro</dc:creator>
  <cp:lastModifiedBy>Tracy Molloy</cp:lastModifiedBy>
  <cp:revision>441</cp:revision>
  <cp:lastPrinted>2020-02-05T15:39:27Z</cp:lastPrinted>
  <dcterms:created xsi:type="dcterms:W3CDTF">2009-01-20T20:54:59Z</dcterms:created>
  <dcterms:modified xsi:type="dcterms:W3CDTF">2020-10-19T12:53:51Z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0x01010070F03EE9F9D4584D9F8D952715690C56</vt:lpwstr>
  </property>
</Properties>
</file>