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5" r:id="rId4"/>
    <p:sldId id="268" r:id="rId5"/>
    <p:sldId id="263" r:id="rId6"/>
    <p:sldId id="262" r:id="rId7"/>
    <p:sldId id="269" r:id="rId8"/>
    <p:sldId id="257" r:id="rId9"/>
    <p:sldId id="267" r:id="rId10"/>
    <p:sldId id="270"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99"/>
    <a:srgbClr val="33CC33"/>
    <a:srgbClr val="99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autoAdjust="0"/>
  </p:normalViewPr>
  <p:slideViewPr>
    <p:cSldViewPr snapToGrid="0">
      <p:cViewPr varScale="1">
        <p:scale>
          <a:sx n="102" d="100"/>
          <a:sy n="102" d="100"/>
        </p:scale>
        <p:origin x="-84"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87291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191416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84875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423373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178719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2004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340186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267947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84329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237752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48A508-2C29-4B15-828E-694EB6CA81AD}" type="datetimeFigureOut">
              <a:rPr lang="en-GB" smtClean="0"/>
              <a:pPr/>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239085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8A508-2C29-4B15-828E-694EB6CA81AD}" type="datetimeFigureOut">
              <a:rPr lang="en-GB" smtClean="0"/>
              <a:pPr/>
              <a:t>25/10/2016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7C1A5-D0C2-4A32-ACAC-F3965502FE01}" type="slidenum">
              <a:rPr lang="en-GB" smtClean="0"/>
              <a:pPr/>
              <a:t>‹#›</a:t>
            </a:fld>
            <a:endParaRPr lang="en-GB"/>
          </a:p>
        </p:txBody>
      </p:sp>
    </p:spTree>
    <p:extLst>
      <p:ext uri="{BB962C8B-B14F-4D97-AF65-F5344CB8AC3E}">
        <p14:creationId xmlns="" xmlns:p14="http://schemas.microsoft.com/office/powerpoint/2010/main" val="379289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tranet.fife.scot.nhs.uk/index.cf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bing.com/images/search?q=nhs+fife+logo&amp;id=DE7936DCC1434D75B5A051F92A370B0EAF8E3696&amp;FORM=IQFRB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bing.com/images/search?q=nhs+fife+logo&amp;id=DE7936DCC1434D75B5A051F92A370B0EAF8E3696&amp;FORM=IQFRBA"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nhs+fife+logo&amp;id=DE7936DCC1434D75B5A051F92A370B0EAF8E3696&amp;FORM=IQFRBA"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nhs+fife+logo&amp;id=DE7936DCC1434D75B5A051F92A370B0EAF8E3696&amp;FORM=IQFRB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ng.com/images/search?q=nhs+fife+logo&amp;id=DE7936DCC1434D75B5A051F92A370B0EAF8E3696&amp;FORM=IQFRBA"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nhs+fife+logo&amp;id=DE7936DCC1434D75B5A051F92A370B0EAF8E3696&amp;FORM=IQFRB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bing.com/images/search?q=nhs+fife+logo&amp;id=DE7936DCC1434D75B5A051F92A370B0EAF8E3696&amp;FORM=IQFRBA"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images/search?q=nhs+fife+logo&amp;id=DE7936DCC1434D75B5A051F92A370B0EAF8E3696&amp;FORM=IQFRBA"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nhs+fife+logo&amp;id=DE7936DCC1434D75B5A051F92A370B0EAF8E3696&amp;FORM=IQFRB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083" y="1122363"/>
            <a:ext cx="11563815" cy="2387600"/>
          </a:xfrm>
        </p:spPr>
        <p:txBody>
          <a:bodyPr>
            <a:normAutofit/>
          </a:bodyPr>
          <a:lstStyle/>
          <a:p>
            <a:r>
              <a:rPr lang="en-GB" sz="7200" dirty="0" smtClean="0">
                <a:solidFill>
                  <a:srgbClr val="990033"/>
                </a:solidFill>
              </a:rPr>
              <a:t>      </a:t>
            </a:r>
            <a:r>
              <a:rPr lang="en-GB" sz="9600" b="1" dirty="0" smtClean="0">
                <a:solidFill>
                  <a:srgbClr val="A50021"/>
                </a:solidFill>
              </a:rPr>
              <a:t>OUR</a:t>
            </a:r>
            <a:r>
              <a:rPr lang="en-GB" sz="9600" b="1" dirty="0" smtClean="0">
                <a:solidFill>
                  <a:srgbClr val="990033"/>
                </a:solidFill>
              </a:rPr>
              <a:t>	</a:t>
            </a:r>
            <a:r>
              <a:rPr lang="en-GB" dirty="0" smtClean="0"/>
              <a:t>			</a:t>
            </a:r>
            <a:r>
              <a:rPr lang="en-GB" sz="9600" b="1" dirty="0" smtClean="0">
                <a:solidFill>
                  <a:srgbClr val="A50021"/>
                </a:solidFill>
              </a:rPr>
              <a:t>JOURNEY</a:t>
            </a:r>
            <a:endParaRPr lang="en-GB" sz="9600" b="1" dirty="0">
              <a:solidFill>
                <a:srgbClr val="A50021"/>
              </a:solidFill>
            </a:endParaRPr>
          </a:p>
        </p:txBody>
      </p:sp>
      <p:sp>
        <p:nvSpPr>
          <p:cNvPr id="3" name="Subtitle 2"/>
          <p:cNvSpPr>
            <a:spLocks noGrp="1"/>
          </p:cNvSpPr>
          <p:nvPr>
            <p:ph type="subTitle" idx="1"/>
          </p:nvPr>
        </p:nvSpPr>
        <p:spPr>
          <a:xfrm>
            <a:off x="1434789" y="3501482"/>
            <a:ext cx="9144000" cy="2865863"/>
          </a:xfrm>
        </p:spPr>
        <p:txBody>
          <a:bodyPr>
            <a:normAutofit fontScale="92500" lnSpcReduction="10000"/>
          </a:bodyPr>
          <a:lstStyle/>
          <a:p>
            <a:endParaRPr lang="en-GB" dirty="0" smtClean="0">
              <a:solidFill>
                <a:srgbClr val="A50021"/>
              </a:solidFill>
            </a:endParaRPr>
          </a:p>
          <a:p>
            <a:r>
              <a:rPr lang="en-GB" sz="9600" dirty="0" smtClean="0">
                <a:solidFill>
                  <a:srgbClr val="A50021"/>
                </a:solidFill>
              </a:rPr>
              <a:t>IN ENDOSCOPY</a:t>
            </a:r>
          </a:p>
          <a:p>
            <a:endParaRPr lang="en-GB" dirty="0" smtClean="0">
              <a:solidFill>
                <a:srgbClr val="A50021"/>
              </a:solidFill>
            </a:endParaRPr>
          </a:p>
          <a:p>
            <a:r>
              <a:rPr lang="en-GB" dirty="0" smtClean="0">
                <a:solidFill>
                  <a:srgbClr val="A50021"/>
                </a:solidFill>
              </a:rPr>
              <a:t>Gill Ogden, Clinical Nurse Manager</a:t>
            </a:r>
          </a:p>
          <a:p>
            <a:r>
              <a:rPr lang="en-GB" dirty="0" smtClean="0">
                <a:solidFill>
                  <a:srgbClr val="A50021"/>
                </a:solidFill>
              </a:rPr>
              <a:t>Neil Cruickshank, Clinical Lead, Endoscopy</a:t>
            </a:r>
            <a:endParaRPr lang="en-GB" dirty="0">
              <a:solidFill>
                <a:srgbClr val="A50021"/>
              </a:solidFill>
            </a:endParaRPr>
          </a:p>
        </p:txBody>
      </p:sp>
      <p:pic>
        <p:nvPicPr>
          <p:cNvPr id="22532" name="Picture 4"/>
          <p:cNvPicPr>
            <a:picLocks noChangeAspect="1" noChangeArrowheads="1"/>
          </p:cNvPicPr>
          <p:nvPr/>
        </p:nvPicPr>
        <p:blipFill>
          <a:blip r:embed="rId2" cstate="print"/>
          <a:srcRect/>
          <a:stretch>
            <a:fillRect/>
          </a:stretch>
        </p:blipFill>
        <p:spPr bwMode="auto">
          <a:xfrm>
            <a:off x="4646341" y="1780477"/>
            <a:ext cx="2219325" cy="1733550"/>
          </a:xfrm>
          <a:prstGeom prst="rect">
            <a:avLst/>
          </a:prstGeom>
          <a:noFill/>
          <a:ln w="9525">
            <a:noFill/>
            <a:miter lim="800000"/>
            <a:headEnd/>
            <a:tailEnd/>
          </a:ln>
          <a:effectLst/>
        </p:spPr>
      </p:pic>
      <p:pic>
        <p:nvPicPr>
          <p:cNvPr id="22534" name="Picture 6" descr="NHS Fife Logo">
            <a:hlinkClick r:id="rId3" tooltip="NHS Fife Intranet"/>
          </p:cNvPr>
          <p:cNvPicPr>
            <a:picLocks noChangeAspect="1" noChangeArrowheads="1"/>
          </p:cNvPicPr>
          <p:nvPr/>
        </p:nvPicPr>
        <p:blipFill>
          <a:blip r:embed="rId4" cstate="print"/>
          <a:srcRect/>
          <a:stretch>
            <a:fillRect/>
          </a:stretch>
        </p:blipFill>
        <p:spPr bwMode="auto">
          <a:xfrm>
            <a:off x="155575" y="-258763"/>
            <a:ext cx="800100" cy="542926"/>
          </a:xfrm>
          <a:prstGeom prst="rect">
            <a:avLst/>
          </a:prstGeom>
          <a:noFill/>
        </p:spPr>
      </p:pic>
      <p:pic>
        <p:nvPicPr>
          <p:cNvPr id="22536" name="Picture 8" descr="NHS Fife Logo">
            <a:hlinkClick r:id="rId3" tooltip="NHS Fife Intranet"/>
          </p:cNvPr>
          <p:cNvPicPr>
            <a:picLocks noChangeAspect="1" noChangeArrowheads="1"/>
          </p:cNvPicPr>
          <p:nvPr/>
        </p:nvPicPr>
        <p:blipFill>
          <a:blip r:embed="rId4" cstate="print"/>
          <a:srcRect/>
          <a:stretch>
            <a:fillRect/>
          </a:stretch>
        </p:blipFill>
        <p:spPr bwMode="auto">
          <a:xfrm>
            <a:off x="155575" y="-258763"/>
            <a:ext cx="800100" cy="542926"/>
          </a:xfrm>
          <a:prstGeom prst="rect">
            <a:avLst/>
          </a:prstGeom>
          <a:noFill/>
        </p:spPr>
      </p:pic>
      <p:pic>
        <p:nvPicPr>
          <p:cNvPr id="10" name="Picture 10" descr="Image result for nhs fife logo">
            <a:hlinkClick r:id="rId5" tooltip="Search images of nhs fife logo"/>
          </p:cNvPr>
          <p:cNvPicPr>
            <a:picLocks noChangeAspect="1" noChangeArrowheads="1"/>
          </p:cNvPicPr>
          <p:nvPr/>
        </p:nvPicPr>
        <p:blipFill>
          <a:blip r:embed="rId6" cstate="print"/>
          <a:srcRect/>
          <a:stretch>
            <a:fillRect/>
          </a:stretch>
        </p:blipFill>
        <p:spPr bwMode="auto">
          <a:xfrm>
            <a:off x="10631834" y="145429"/>
            <a:ext cx="1057275" cy="10477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A50021"/>
                </a:solidFill>
                <a:latin typeface="Arial" pitchFamily="34" charset="0"/>
                <a:cs typeface="Arial" pitchFamily="34" charset="0"/>
              </a:rPr>
              <a:t>Next Steps....</a:t>
            </a:r>
            <a:endParaRPr lang="en-GB" sz="5400" b="1" dirty="0">
              <a:solidFill>
                <a:srgbClr val="A50021"/>
              </a:solidFill>
              <a:latin typeface="Arial" pitchFamily="34" charset="0"/>
              <a:cs typeface="Arial" pitchFamily="34" charset="0"/>
            </a:endParaRPr>
          </a:p>
        </p:txBody>
      </p:sp>
      <p:sp>
        <p:nvSpPr>
          <p:cNvPr id="4" name="Content Placeholder 3"/>
          <p:cNvSpPr>
            <a:spLocks noGrp="1"/>
          </p:cNvSpPr>
          <p:nvPr>
            <p:ph sz="half" idx="2"/>
          </p:nvPr>
        </p:nvSpPr>
        <p:spPr>
          <a:xfrm>
            <a:off x="6172200" y="1583473"/>
            <a:ext cx="5181600" cy="4593490"/>
          </a:xfrm>
        </p:spPr>
        <p:txBody>
          <a:bodyPr/>
          <a:lstStyle/>
          <a:p>
            <a:r>
              <a:rPr lang="en-GB" dirty="0" smtClean="0">
                <a:solidFill>
                  <a:srgbClr val="A50021"/>
                </a:solidFill>
              </a:rPr>
              <a:t>Get better at closing the loop</a:t>
            </a:r>
          </a:p>
          <a:p>
            <a:r>
              <a:rPr lang="en-GB" dirty="0" smtClean="0">
                <a:solidFill>
                  <a:srgbClr val="A50021"/>
                </a:solidFill>
              </a:rPr>
              <a:t>Specific feedback?</a:t>
            </a:r>
          </a:p>
          <a:p>
            <a:r>
              <a:rPr lang="en-GB" dirty="0" smtClean="0">
                <a:solidFill>
                  <a:srgbClr val="A50021"/>
                </a:solidFill>
              </a:rPr>
              <a:t>Patient Opinion action plan?</a:t>
            </a:r>
          </a:p>
          <a:p>
            <a:r>
              <a:rPr lang="en-GB" dirty="0" smtClean="0">
                <a:solidFill>
                  <a:srgbClr val="A50021"/>
                </a:solidFill>
              </a:rPr>
              <a:t>Devolve responding responsibility  to SCN’s</a:t>
            </a:r>
          </a:p>
          <a:p>
            <a:r>
              <a:rPr lang="en-GB" dirty="0" smtClean="0">
                <a:solidFill>
                  <a:srgbClr val="A50021"/>
                </a:solidFill>
              </a:rPr>
              <a:t>Support to other NHS Fife colleagues</a:t>
            </a:r>
          </a:p>
          <a:p>
            <a:r>
              <a:rPr lang="en-GB" dirty="0" smtClean="0">
                <a:solidFill>
                  <a:srgbClr val="A50021"/>
                </a:solidFill>
              </a:rPr>
              <a:t>Spread the word</a:t>
            </a:r>
            <a:endParaRPr lang="en-GB" dirty="0">
              <a:solidFill>
                <a:srgbClr val="A50021"/>
              </a:solidFill>
            </a:endParaRPr>
          </a:p>
        </p:txBody>
      </p:sp>
      <p:pic>
        <p:nvPicPr>
          <p:cNvPr id="6" name="Content Placeholder 5"/>
          <p:cNvPicPr>
            <a:picLocks noGrp="1" noChangeAspect="1"/>
          </p:cNvPicPr>
          <p:nvPr>
            <p:ph sz="half" idx="1"/>
          </p:nvPr>
        </p:nvPicPr>
        <p:blipFill>
          <a:blip r:embed="rId2" cstate="print"/>
          <a:stretch>
            <a:fillRect/>
          </a:stretch>
        </p:blipFill>
        <p:spPr>
          <a:xfrm>
            <a:off x="592873" y="1628079"/>
            <a:ext cx="5181600" cy="4672360"/>
          </a:xfrm>
          <a:prstGeom prst="rect">
            <a:avLst/>
          </a:prstGeom>
        </p:spPr>
      </p:pic>
      <p:pic>
        <p:nvPicPr>
          <p:cNvPr id="7" name="Picture 10" descr="Image result for nhs fife logo">
            <a:hlinkClick r:id="rId3" tooltip="Search images of nhs fife logo"/>
          </p:cNvPr>
          <p:cNvPicPr>
            <a:picLocks noChangeAspect="1" noChangeArrowheads="1"/>
          </p:cNvPicPr>
          <p:nvPr/>
        </p:nvPicPr>
        <p:blipFill>
          <a:blip r:embed="rId4" cstate="print"/>
          <a:srcRect/>
          <a:stretch>
            <a:fillRect/>
          </a:stretch>
        </p:blipFill>
        <p:spPr bwMode="auto">
          <a:xfrm>
            <a:off x="10631834" y="145429"/>
            <a:ext cx="1057275" cy="10477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8888" y="1672683"/>
            <a:ext cx="6701883" cy="1323439"/>
          </a:xfrm>
          <a:prstGeom prst="rect">
            <a:avLst/>
          </a:prstGeom>
        </p:spPr>
        <p:txBody>
          <a:bodyPr wrap="square">
            <a:spAutoFit/>
          </a:bodyPr>
          <a:lstStyle/>
          <a:p>
            <a:pPr algn="ctr"/>
            <a:r>
              <a:rPr lang="en-GB" sz="8000" b="1" dirty="0" smtClean="0">
                <a:solidFill>
                  <a:srgbClr val="A50021"/>
                </a:solidFill>
              </a:rPr>
              <a:t>"7 star review"</a:t>
            </a:r>
            <a:endParaRPr lang="en-GB" sz="8000" dirty="0">
              <a:solidFill>
                <a:srgbClr val="A50021"/>
              </a:solidFill>
            </a:endParaRPr>
          </a:p>
        </p:txBody>
      </p:sp>
      <p:pic>
        <p:nvPicPr>
          <p:cNvPr id="7" name="Picture 10" descr="Image result for nhs fife logo">
            <a:hlinkClick r:id="rId2" tooltip="Search images of nhs fife logo"/>
          </p:cNvPr>
          <p:cNvPicPr>
            <a:picLocks noChangeAspect="1" noChangeArrowheads="1"/>
          </p:cNvPicPr>
          <p:nvPr/>
        </p:nvPicPr>
        <p:blipFill>
          <a:blip r:embed="rId3" cstate="print"/>
          <a:srcRect/>
          <a:stretch>
            <a:fillRect/>
          </a:stretch>
        </p:blipFill>
        <p:spPr bwMode="auto">
          <a:xfrm>
            <a:off x="10631834" y="145429"/>
            <a:ext cx="1057275" cy="1047751"/>
          </a:xfrm>
          <a:prstGeom prst="rect">
            <a:avLst/>
          </a:prstGeom>
          <a:noFill/>
        </p:spPr>
      </p:pic>
      <p:pic>
        <p:nvPicPr>
          <p:cNvPr id="26628" name="Picture 4" descr="http://judyjernuddblog.com/wp-content/uploads/2010/11/JUDY-GOLD-STAR-04-ON-WHITE.jpg"/>
          <p:cNvPicPr>
            <a:picLocks noChangeAspect="1" noChangeArrowheads="1"/>
          </p:cNvPicPr>
          <p:nvPr/>
        </p:nvPicPr>
        <p:blipFill>
          <a:blip r:embed="rId4" cstate="print"/>
          <a:srcRect/>
          <a:stretch>
            <a:fillRect/>
          </a:stretch>
        </p:blipFill>
        <p:spPr bwMode="auto">
          <a:xfrm>
            <a:off x="0" y="2219092"/>
            <a:ext cx="2166744" cy="2051902"/>
          </a:xfrm>
          <a:prstGeom prst="rect">
            <a:avLst/>
          </a:prstGeom>
          <a:noFill/>
        </p:spPr>
      </p:pic>
      <p:pic>
        <p:nvPicPr>
          <p:cNvPr id="10" name="Picture 4" descr="http://judyjernuddblog.com/wp-content/uploads/2010/11/JUDY-GOLD-STAR-04-ON-WHITE.jpg"/>
          <p:cNvPicPr>
            <a:picLocks noChangeAspect="1" noChangeArrowheads="1"/>
          </p:cNvPicPr>
          <p:nvPr/>
        </p:nvPicPr>
        <p:blipFill>
          <a:blip r:embed="rId5" cstate="print"/>
          <a:srcRect/>
          <a:stretch>
            <a:fillRect/>
          </a:stretch>
        </p:blipFill>
        <p:spPr bwMode="auto">
          <a:xfrm>
            <a:off x="1360449" y="4122235"/>
            <a:ext cx="2174179" cy="2051902"/>
          </a:xfrm>
          <a:prstGeom prst="rect">
            <a:avLst/>
          </a:prstGeom>
          <a:noFill/>
        </p:spPr>
      </p:pic>
      <p:pic>
        <p:nvPicPr>
          <p:cNvPr id="11" name="Picture 4" descr="http://judyjernuddblog.com/wp-content/uploads/2010/11/JUDY-GOLD-STAR-04-ON-WHITE.jpg"/>
          <p:cNvPicPr>
            <a:picLocks noChangeAspect="1" noChangeArrowheads="1"/>
          </p:cNvPicPr>
          <p:nvPr/>
        </p:nvPicPr>
        <p:blipFill>
          <a:blip r:embed="rId4" cstate="print"/>
          <a:srcRect/>
          <a:stretch>
            <a:fillRect/>
          </a:stretch>
        </p:blipFill>
        <p:spPr bwMode="auto">
          <a:xfrm>
            <a:off x="3174380" y="4635189"/>
            <a:ext cx="2166744" cy="2051902"/>
          </a:xfrm>
          <a:prstGeom prst="rect">
            <a:avLst/>
          </a:prstGeom>
          <a:noFill/>
        </p:spPr>
      </p:pic>
      <p:pic>
        <p:nvPicPr>
          <p:cNvPr id="12" name="Picture 4" descr="http://judyjernuddblog.com/wp-content/uploads/2010/11/JUDY-GOLD-STAR-04-ON-WHITE.jpg"/>
          <p:cNvPicPr>
            <a:picLocks noChangeAspect="1" noChangeArrowheads="1"/>
          </p:cNvPicPr>
          <p:nvPr/>
        </p:nvPicPr>
        <p:blipFill>
          <a:blip r:embed="rId4" cstate="print"/>
          <a:srcRect/>
          <a:stretch>
            <a:fillRect/>
          </a:stretch>
        </p:blipFill>
        <p:spPr bwMode="auto">
          <a:xfrm>
            <a:off x="5092390" y="4657492"/>
            <a:ext cx="2166744" cy="2051902"/>
          </a:xfrm>
          <a:prstGeom prst="rect">
            <a:avLst/>
          </a:prstGeom>
          <a:noFill/>
        </p:spPr>
      </p:pic>
      <p:pic>
        <p:nvPicPr>
          <p:cNvPr id="13" name="Picture 4" descr="http://judyjernuddblog.com/wp-content/uploads/2010/11/JUDY-GOLD-STAR-04-ON-WHITE.jpg"/>
          <p:cNvPicPr>
            <a:picLocks noChangeAspect="1" noChangeArrowheads="1"/>
          </p:cNvPicPr>
          <p:nvPr/>
        </p:nvPicPr>
        <p:blipFill>
          <a:blip r:embed="rId4" cstate="print"/>
          <a:srcRect/>
          <a:stretch>
            <a:fillRect/>
          </a:stretch>
        </p:blipFill>
        <p:spPr bwMode="auto">
          <a:xfrm>
            <a:off x="6999249" y="4657493"/>
            <a:ext cx="2166744" cy="2051902"/>
          </a:xfrm>
          <a:prstGeom prst="rect">
            <a:avLst/>
          </a:prstGeom>
          <a:noFill/>
        </p:spPr>
      </p:pic>
      <p:pic>
        <p:nvPicPr>
          <p:cNvPr id="14" name="Picture 4" descr="http://judyjernuddblog.com/wp-content/uploads/2010/11/JUDY-GOLD-STAR-04-ON-WHITE.jpg"/>
          <p:cNvPicPr>
            <a:picLocks noChangeAspect="1" noChangeArrowheads="1"/>
          </p:cNvPicPr>
          <p:nvPr/>
        </p:nvPicPr>
        <p:blipFill>
          <a:blip r:embed="rId4" cstate="print"/>
          <a:srcRect/>
          <a:stretch>
            <a:fillRect/>
          </a:stretch>
        </p:blipFill>
        <p:spPr bwMode="auto">
          <a:xfrm>
            <a:off x="10025256" y="2371493"/>
            <a:ext cx="2166744" cy="2051902"/>
          </a:xfrm>
          <a:prstGeom prst="rect">
            <a:avLst/>
          </a:prstGeom>
          <a:noFill/>
        </p:spPr>
      </p:pic>
      <p:pic>
        <p:nvPicPr>
          <p:cNvPr id="15" name="Picture 4" descr="http://judyjernuddblog.com/wp-content/uploads/2010/11/JUDY-GOLD-STAR-04-ON-WHITE.jpg"/>
          <p:cNvPicPr>
            <a:picLocks noChangeAspect="1" noChangeArrowheads="1"/>
          </p:cNvPicPr>
          <p:nvPr/>
        </p:nvPicPr>
        <p:blipFill>
          <a:blip r:embed="rId4" cstate="print"/>
          <a:srcRect/>
          <a:stretch>
            <a:fillRect/>
          </a:stretch>
        </p:blipFill>
        <p:spPr bwMode="auto">
          <a:xfrm>
            <a:off x="8839200" y="4244898"/>
            <a:ext cx="2166744" cy="20519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A50021"/>
                </a:solidFill>
              </a:rPr>
              <a:t>Clinical Lead Perspective</a:t>
            </a:r>
            <a:endParaRPr lang="en-GB" b="1" dirty="0">
              <a:solidFill>
                <a:srgbClr val="A5002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A50021"/>
                </a:solidFill>
              </a:rPr>
              <a:t>JAG accreditation</a:t>
            </a:r>
          </a:p>
          <a:p>
            <a:endParaRPr lang="en-GB" dirty="0" smtClean="0"/>
          </a:p>
          <a:p>
            <a:r>
              <a:rPr lang="en-GB" dirty="0" smtClean="0">
                <a:solidFill>
                  <a:srgbClr val="A50021"/>
                </a:solidFill>
              </a:rPr>
              <a:t>Clinical changes – require staff involvement and moral</a:t>
            </a:r>
          </a:p>
          <a:p>
            <a:r>
              <a:rPr lang="en-GB" dirty="0" smtClean="0">
                <a:solidFill>
                  <a:srgbClr val="A50021"/>
                </a:solidFill>
              </a:rPr>
              <a:t>Patient feedback allows us to make relevant changes</a:t>
            </a:r>
          </a:p>
          <a:p>
            <a:r>
              <a:rPr lang="en-GB" dirty="0" smtClean="0">
                <a:solidFill>
                  <a:srgbClr val="A50021"/>
                </a:solidFill>
              </a:rPr>
              <a:t>Need to be proactive in asking for feedback</a:t>
            </a:r>
          </a:p>
          <a:p>
            <a:endParaRPr lang="en-GB" dirty="0" smtClean="0">
              <a:solidFill>
                <a:srgbClr val="A50021"/>
              </a:solidFill>
            </a:endParaRPr>
          </a:p>
          <a:p>
            <a:r>
              <a:rPr lang="en-GB" dirty="0" smtClean="0">
                <a:solidFill>
                  <a:srgbClr val="A50021"/>
                </a:solidFill>
              </a:rPr>
              <a:t>Need to analyse our feedback better and focus on themes</a:t>
            </a:r>
          </a:p>
          <a:p>
            <a:pPr lvl="1"/>
            <a:r>
              <a:rPr lang="en-GB" dirty="0" smtClean="0">
                <a:solidFill>
                  <a:srgbClr val="A50021"/>
                </a:solidFill>
              </a:rPr>
              <a:t>Endoscopy</a:t>
            </a:r>
          </a:p>
          <a:p>
            <a:pPr lvl="2"/>
            <a:r>
              <a:rPr lang="en-GB" dirty="0" smtClean="0">
                <a:solidFill>
                  <a:srgbClr val="A50021"/>
                </a:solidFill>
              </a:rPr>
              <a:t>Timeliness and scheduling</a:t>
            </a:r>
          </a:p>
          <a:p>
            <a:pPr lvl="2"/>
            <a:r>
              <a:rPr lang="en-GB" dirty="0" smtClean="0">
                <a:solidFill>
                  <a:srgbClr val="A50021"/>
                </a:solidFill>
              </a:rPr>
              <a:t>Patient information</a:t>
            </a:r>
          </a:p>
          <a:p>
            <a:pPr lvl="2"/>
            <a:r>
              <a:rPr lang="en-GB" dirty="0" smtClean="0">
                <a:solidFill>
                  <a:srgbClr val="A50021"/>
                </a:solidFill>
              </a:rPr>
              <a:t>Patient comfort – person centred care/approach (needle phobia etc)</a:t>
            </a:r>
          </a:p>
          <a:p>
            <a:pPr lvl="2"/>
            <a:r>
              <a:rPr lang="en-GB" dirty="0" smtClean="0">
                <a:solidFill>
                  <a:srgbClr val="A50021"/>
                </a:solidFill>
              </a:rPr>
              <a:t>Explanation of procedure, findings and next steps</a:t>
            </a:r>
          </a:p>
          <a:p>
            <a:pPr lvl="2"/>
            <a:endParaRPr lang="en-GB" dirty="0" smtClean="0"/>
          </a:p>
          <a:p>
            <a:pPr lvl="2"/>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b="1" dirty="0" smtClean="0">
                <a:solidFill>
                  <a:srgbClr val="A50021"/>
                </a:solidFill>
              </a:rPr>
              <a:t>WHY?</a:t>
            </a:r>
            <a:endParaRPr lang="en-GB" sz="6600" b="1" dirty="0">
              <a:solidFill>
                <a:srgbClr val="A50021"/>
              </a:solidFill>
            </a:endParaRPr>
          </a:p>
        </p:txBody>
      </p:sp>
      <p:sp>
        <p:nvSpPr>
          <p:cNvPr id="3" name="Content Placeholder 2"/>
          <p:cNvSpPr>
            <a:spLocks noGrp="1"/>
          </p:cNvSpPr>
          <p:nvPr>
            <p:ph idx="1"/>
          </p:nvPr>
        </p:nvSpPr>
        <p:spPr>
          <a:xfrm>
            <a:off x="938561" y="1763486"/>
            <a:ext cx="10515600" cy="4781467"/>
          </a:xfrm>
        </p:spPr>
        <p:txBody>
          <a:bodyPr/>
          <a:lstStyle/>
          <a:p>
            <a:r>
              <a:rPr lang="en-GB" dirty="0" smtClean="0">
                <a:solidFill>
                  <a:srgbClr val="A50021"/>
                </a:solidFill>
              </a:rPr>
              <a:t>Want to make a difference – We’ve got the power!</a:t>
            </a:r>
            <a:r>
              <a:rPr lang="en-GB" b="1" dirty="0" smtClean="0"/>
              <a:t> </a:t>
            </a:r>
            <a:endParaRPr lang="en-GB" b="1" dirty="0" smtClean="0"/>
          </a:p>
          <a:p>
            <a:r>
              <a:rPr lang="en-GB" dirty="0" smtClean="0">
                <a:solidFill>
                  <a:srgbClr val="A50021"/>
                </a:solidFill>
              </a:rPr>
              <a:t>Need to really understand the culture</a:t>
            </a:r>
          </a:p>
          <a:p>
            <a:endParaRPr lang="en-GB" dirty="0" smtClean="0">
              <a:solidFill>
                <a:srgbClr val="A50021"/>
              </a:solidFill>
            </a:endParaRPr>
          </a:p>
          <a:p>
            <a:r>
              <a:rPr lang="en-GB" dirty="0" smtClean="0">
                <a:solidFill>
                  <a:srgbClr val="A50021"/>
                </a:solidFill>
              </a:rPr>
              <a:t>Sensitive </a:t>
            </a:r>
            <a:r>
              <a:rPr lang="en-GB" dirty="0" smtClean="0">
                <a:solidFill>
                  <a:srgbClr val="A50021"/>
                </a:solidFill>
              </a:rPr>
              <a:t>specialty – intimate procedures </a:t>
            </a:r>
            <a:endParaRPr lang="en-GB" dirty="0" smtClean="0">
              <a:solidFill>
                <a:srgbClr val="A50021"/>
              </a:solidFill>
            </a:endParaRPr>
          </a:p>
          <a:p>
            <a:r>
              <a:rPr lang="en-GB" dirty="0" smtClean="0">
                <a:solidFill>
                  <a:srgbClr val="A50021"/>
                </a:solidFill>
              </a:rPr>
              <a:t>What </a:t>
            </a:r>
            <a:r>
              <a:rPr lang="en-GB" dirty="0" smtClean="0">
                <a:solidFill>
                  <a:srgbClr val="A50021"/>
                </a:solidFill>
              </a:rPr>
              <a:t>do our patients really, really think</a:t>
            </a:r>
            <a:r>
              <a:rPr lang="en-GB" dirty="0" smtClean="0">
                <a:solidFill>
                  <a:srgbClr val="A50021"/>
                </a:solidFill>
              </a:rPr>
              <a:t>?</a:t>
            </a:r>
          </a:p>
          <a:p>
            <a:pPr>
              <a:buNone/>
            </a:pPr>
            <a:endParaRPr lang="en-GB" dirty="0" smtClean="0">
              <a:solidFill>
                <a:srgbClr val="A50021"/>
              </a:solidFill>
            </a:endParaRPr>
          </a:p>
          <a:p>
            <a:r>
              <a:rPr lang="en-GB" dirty="0" smtClean="0">
                <a:solidFill>
                  <a:srgbClr val="A50021"/>
                </a:solidFill>
              </a:rPr>
              <a:t>Reassurance </a:t>
            </a:r>
            <a:r>
              <a:rPr lang="en-GB" dirty="0" smtClean="0">
                <a:solidFill>
                  <a:srgbClr val="A50021"/>
                </a:solidFill>
              </a:rPr>
              <a:t>to future patients </a:t>
            </a:r>
            <a:r>
              <a:rPr lang="en-GB" dirty="0" smtClean="0">
                <a:solidFill>
                  <a:srgbClr val="A50021"/>
                </a:solidFill>
              </a:rPr>
              <a:t> - we are listening</a:t>
            </a:r>
            <a:endParaRPr lang="en-GB" dirty="0" smtClean="0">
              <a:solidFill>
                <a:srgbClr val="A50021"/>
              </a:solidFill>
            </a:endParaRPr>
          </a:p>
        </p:txBody>
      </p:sp>
      <p:pic>
        <p:nvPicPr>
          <p:cNvPr id="4" name="Picture 10" descr="Image result for nhs fife logo">
            <a:hlinkClick r:id="rId2" tooltip="Search images of nhs fife logo"/>
          </p:cNvPr>
          <p:cNvPicPr>
            <a:picLocks noChangeAspect="1" noChangeArrowheads="1"/>
          </p:cNvPicPr>
          <p:nvPr/>
        </p:nvPicPr>
        <p:blipFill>
          <a:blip r:embed="rId3" cstate="print"/>
          <a:srcRect/>
          <a:stretch>
            <a:fillRect/>
          </a:stretch>
        </p:blipFill>
        <p:spPr bwMode="auto">
          <a:xfrm>
            <a:off x="10631834" y="145429"/>
            <a:ext cx="1057275" cy="10477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095685"/>
          </a:xfrm>
        </p:spPr>
        <p:txBody>
          <a:bodyPr>
            <a:normAutofit/>
          </a:bodyPr>
          <a:lstStyle/>
          <a:p>
            <a:r>
              <a:rPr lang="en-GB" b="1" dirty="0" smtClean="0">
                <a:solidFill>
                  <a:srgbClr val="A50021"/>
                </a:solidFill>
                <a:latin typeface="Arial" pitchFamily="34" charset="0"/>
                <a:cs typeface="Arial" pitchFamily="34" charset="0"/>
              </a:rPr>
              <a:t>It can’t be that hard, can it?</a:t>
            </a:r>
            <a:endParaRPr lang="en-GB" b="1" dirty="0">
              <a:solidFill>
                <a:srgbClr val="A50021"/>
              </a:solidFill>
              <a:latin typeface="Arial" pitchFamily="34" charset="0"/>
              <a:cs typeface="Arial" pitchFamily="34" charset="0"/>
            </a:endParaRPr>
          </a:p>
        </p:txBody>
      </p:sp>
      <p:pic>
        <p:nvPicPr>
          <p:cNvPr id="5" name="Content Placeholder 4" descr="PO banners.jpg"/>
          <p:cNvPicPr>
            <a:picLocks noGrp="1" noChangeAspect="1"/>
          </p:cNvPicPr>
          <p:nvPr>
            <p:ph idx="1"/>
          </p:nvPr>
        </p:nvPicPr>
        <p:blipFill>
          <a:blip r:embed="rId2" cstate="print"/>
          <a:stretch>
            <a:fillRect/>
          </a:stretch>
        </p:blipFill>
        <p:spPr>
          <a:xfrm>
            <a:off x="525780" y="1531620"/>
            <a:ext cx="4715065" cy="4668203"/>
          </a:xfrm>
        </p:spPr>
      </p:pic>
      <p:pic>
        <p:nvPicPr>
          <p:cNvPr id="6" name="Picture 10" descr="Image result for nhs fife logo">
            <a:hlinkClick r:id="rId3" tooltip="Search images of nhs fife logo"/>
          </p:cNvPr>
          <p:cNvPicPr>
            <a:picLocks noChangeAspect="1" noChangeArrowheads="1"/>
          </p:cNvPicPr>
          <p:nvPr/>
        </p:nvPicPr>
        <p:blipFill>
          <a:blip r:embed="rId4" cstate="print"/>
          <a:srcRect/>
          <a:stretch>
            <a:fillRect/>
          </a:stretch>
        </p:blipFill>
        <p:spPr bwMode="auto">
          <a:xfrm>
            <a:off x="10631834" y="145429"/>
            <a:ext cx="1057275" cy="1047751"/>
          </a:xfrm>
          <a:prstGeom prst="rect">
            <a:avLst/>
          </a:prstGeom>
          <a:noFill/>
        </p:spPr>
      </p:pic>
      <p:pic>
        <p:nvPicPr>
          <p:cNvPr id="21507" name="Picture 3" descr="C:\Users\ogdeng\AppData\Local\Microsoft\Windows\Temporary Internet Files\Content.Outlook\2ZTIHO22\WP_20161021_13_24_10_Pro.jpg"/>
          <p:cNvPicPr>
            <a:picLocks noChangeAspect="1" noChangeArrowheads="1"/>
          </p:cNvPicPr>
          <p:nvPr/>
        </p:nvPicPr>
        <p:blipFill>
          <a:blip r:embed="rId5" cstate="print"/>
          <a:srcRect/>
          <a:stretch>
            <a:fillRect/>
          </a:stretch>
        </p:blipFill>
        <p:spPr bwMode="auto">
          <a:xfrm>
            <a:off x="5843238" y="1516565"/>
            <a:ext cx="5675971" cy="47504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GB" b="1" dirty="0" smtClean="0">
                <a:solidFill>
                  <a:srgbClr val="A50021"/>
                </a:solidFill>
                <a:latin typeface="Arial" pitchFamily="34" charset="0"/>
                <a:cs typeface="Arial" pitchFamily="34" charset="0"/>
              </a:rPr>
              <a:t>Engaging the Staff....</a:t>
            </a:r>
            <a:endParaRPr lang="en-GB" b="1" dirty="0">
              <a:solidFill>
                <a:srgbClr val="A50021"/>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GB" dirty="0" smtClean="0"/>
          </a:p>
          <a:p>
            <a:endParaRPr lang="en-GB" dirty="0"/>
          </a:p>
        </p:txBody>
      </p:sp>
      <p:sp>
        <p:nvSpPr>
          <p:cNvPr id="4" name="Rounded Rectangular Callout 3"/>
          <p:cNvSpPr/>
          <p:nvPr/>
        </p:nvSpPr>
        <p:spPr>
          <a:xfrm>
            <a:off x="635618" y="1906857"/>
            <a:ext cx="3412273" cy="4059045"/>
          </a:xfrm>
          <a:prstGeom prst="wedgeRoundRectCallout">
            <a:avLst>
              <a:gd name="adj1" fmla="val 64135"/>
              <a:gd name="adj2" fmla="val 17836"/>
              <a:gd name="adj3" fmla="val 16667"/>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“....I would also like to suggest that if there was the opportunity for patients to listen to music during this procedure then it may help them to relax easier and for the procedure to go more smoothly and quicker...”</a:t>
            </a:r>
            <a:endParaRPr lang="en-GB" sz="2400" b="1" dirty="0"/>
          </a:p>
        </p:txBody>
      </p:sp>
      <p:sp>
        <p:nvSpPr>
          <p:cNvPr id="23553" name="Rectangle 1"/>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5" name="Rectangle 3"/>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ounded Rectangular Callout 8"/>
          <p:cNvSpPr/>
          <p:nvPr/>
        </p:nvSpPr>
        <p:spPr>
          <a:xfrm>
            <a:off x="6211229" y="1572322"/>
            <a:ext cx="5296829" cy="5129559"/>
          </a:xfrm>
          <a:prstGeom prst="wedgeRoundRectCallout">
            <a:avLst>
              <a:gd name="adj1" fmla="val -86808"/>
              <a:gd name="adj2" fmla="val 2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t>“...........Your observations led to much discussion between our staff and they all agreed that music could be really beneficial in helping our patients to relax during their procedures. So, I am pleased to say that thanks to you, we are now in the process of purchasing CD players and CD’s for the </a:t>
            </a:r>
            <a:r>
              <a:rPr lang="en-GB" sz="2400" b="1" dirty="0" err="1" smtClean="0"/>
              <a:t>Manometry</a:t>
            </a:r>
            <a:r>
              <a:rPr lang="en-GB" sz="2400" b="1" dirty="0" smtClean="0"/>
              <a:t> and Endoscopy procedure rooms across the Victoria, Queen Margaret and St Andrew’s hospital sites...............”</a:t>
            </a:r>
          </a:p>
        </p:txBody>
      </p:sp>
      <p:pic>
        <p:nvPicPr>
          <p:cNvPr id="11" name="Picture 10" descr="Image result for nhs fife logo">
            <a:hlinkClick r:id="rId2" tooltip="Search images of nhs fife logo"/>
          </p:cNvPr>
          <p:cNvPicPr>
            <a:picLocks noChangeAspect="1" noChangeArrowheads="1"/>
          </p:cNvPicPr>
          <p:nvPr/>
        </p:nvPicPr>
        <p:blipFill>
          <a:blip r:embed="rId3" cstate="print"/>
          <a:srcRect/>
          <a:stretch>
            <a:fillRect/>
          </a:stretch>
        </p:blipFill>
        <p:spPr bwMode="auto">
          <a:xfrm>
            <a:off x="10631834" y="145429"/>
            <a:ext cx="1057275" cy="10477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ogdeng\AppData\Local\Microsoft\Windows\Temporary Internet Files\Content.Outlook\2ZTIHO22\WP_20161021_10_44_33_Pro.jpg"/>
          <p:cNvPicPr>
            <a:picLocks noChangeAspect="1" noChangeArrowheads="1"/>
          </p:cNvPicPr>
          <p:nvPr/>
        </p:nvPicPr>
        <p:blipFill>
          <a:blip r:embed="rId2" cstate="print"/>
          <a:srcRect/>
          <a:stretch>
            <a:fillRect/>
          </a:stretch>
        </p:blipFill>
        <p:spPr bwMode="auto">
          <a:xfrm>
            <a:off x="0" y="4703"/>
            <a:ext cx="12192000" cy="68485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solidFill>
                  <a:srgbClr val="A50021"/>
                </a:solidFill>
                <a:latin typeface="Arial" pitchFamily="34" charset="0"/>
                <a:cs typeface="Arial" pitchFamily="34" charset="0"/>
              </a:rPr>
              <a:t>3 gold stars for Ashley</a:t>
            </a:r>
            <a:endParaRPr lang="en-GB" b="1" dirty="0">
              <a:solidFill>
                <a:srgbClr val="A50021"/>
              </a:solidFill>
              <a:latin typeface="Arial" pitchFamily="34" charset="0"/>
              <a:cs typeface="Arial" pitchFamily="34" charset="0"/>
            </a:endParaRPr>
          </a:p>
        </p:txBody>
      </p:sp>
      <p:pic>
        <p:nvPicPr>
          <p:cNvPr id="1026" name="Picture 2" descr="C:\Users\ogdeng\Desktop\147e4ddfe76543d3a5bdfc02e79626c7.jpg"/>
          <p:cNvPicPr>
            <a:picLocks noGrp="1" noChangeAspect="1" noChangeArrowheads="1"/>
          </p:cNvPicPr>
          <p:nvPr>
            <p:ph idx="1"/>
          </p:nvPr>
        </p:nvPicPr>
        <p:blipFill>
          <a:blip r:embed="rId2" cstate="print"/>
          <a:srcRect/>
          <a:stretch>
            <a:fillRect/>
          </a:stretch>
        </p:blipFill>
        <p:spPr bwMode="auto">
          <a:xfrm>
            <a:off x="5140713" y="1769869"/>
            <a:ext cx="5229922" cy="4642082"/>
          </a:xfrm>
          <a:prstGeom prst="rect">
            <a:avLst/>
          </a:prstGeom>
          <a:noFill/>
        </p:spPr>
      </p:pic>
      <p:sp>
        <p:nvSpPr>
          <p:cNvPr id="1027" name="Rectangle 3"/>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12192000" cy="0"/>
          </a:xfrm>
          <a:prstGeom prst="rect">
            <a:avLst/>
          </a:prstGeom>
          <a:solidFill>
            <a:srgbClr val="3366CC"/>
          </a:solidFill>
          <a:ln w="9525">
            <a:noFill/>
            <a:miter lim="800000"/>
            <a:headEnd/>
            <a:tailEnd/>
          </a:ln>
          <a:effectLst/>
        </p:spPr>
        <p:txBody>
          <a:bodyPr vert="horz" wrap="non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189571" y="2040674"/>
            <a:ext cx="4886325" cy="4059044"/>
          </a:xfrm>
          <a:prstGeom prst="wedgeRoundRectCallout">
            <a:avLst>
              <a:gd name="adj1" fmla="val -38183"/>
              <a:gd name="adj2" fmla="val -79172"/>
              <a:gd name="adj3" fmla="val 16667"/>
            </a:avLst>
          </a:prstGeom>
          <a:solidFill>
            <a:srgbClr val="A5002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ts val="500"/>
              </a:spcBef>
              <a:spcAft>
                <a:spcPts val="500"/>
              </a:spcAft>
            </a:pPr>
            <a:r>
              <a:rPr lang="en-US" b="1" dirty="0" smtClean="0">
                <a:solidFill>
                  <a:schemeClr val="bg1"/>
                </a:solidFill>
                <a:latin typeface="Arial" pitchFamily="34" charset="0"/>
                <a:cs typeface="Arial" pitchFamily="34" charset="0"/>
              </a:rPr>
              <a:t>“I came into the unit for a colonoscopy and although I have been many times before this time I was more apprehensive but I need not have worried all the staff in this unit are kind and caring to everyone but my three gold stars go to Callum , S/N Ashley and S/N Natalie  for making me feel so much better, there is so much negativity about </a:t>
            </a:r>
            <a:r>
              <a:rPr kumimoji="0" lang="en-US" b="1" i="0" u="none" strike="noStrike" cap="none" normalizeH="0" baseline="0" dirty="0" smtClean="0">
                <a:ln>
                  <a:noFill/>
                </a:ln>
                <a:solidFill>
                  <a:schemeClr val="bg1"/>
                </a:solidFill>
                <a:effectLst/>
                <a:latin typeface="Arial" pitchFamily="34" charset="0"/>
                <a:cs typeface="Arial" pitchFamily="34" charset="0"/>
              </a:rPr>
              <a:t>make a positive remark, so thanks for making this wee old wreck walk out feeling 10ft tall.”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0" descr="Image result for nhs fife logo">
            <a:hlinkClick r:id="rId3" tooltip="Search images of nhs fife logo"/>
          </p:cNvPr>
          <p:cNvPicPr>
            <a:picLocks noChangeAspect="1" noChangeArrowheads="1"/>
          </p:cNvPicPr>
          <p:nvPr/>
        </p:nvPicPr>
        <p:blipFill>
          <a:blip r:embed="rId4" cstate="print"/>
          <a:srcRect/>
          <a:stretch>
            <a:fillRect/>
          </a:stretch>
        </p:blipFill>
        <p:spPr bwMode="auto">
          <a:xfrm>
            <a:off x="10631834" y="145429"/>
            <a:ext cx="1057275" cy="1047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87541" y="1408652"/>
            <a:ext cx="7554692" cy="4462061"/>
          </a:xfrm>
          <a:prstGeom prst="rect">
            <a:avLst/>
          </a:prstGeom>
        </p:spPr>
      </p:pic>
    </p:spTree>
    <p:extLst>
      <p:ext uri="{BB962C8B-B14F-4D97-AF65-F5344CB8AC3E}">
        <p14:creationId xmlns="" xmlns:p14="http://schemas.microsoft.com/office/powerpoint/2010/main" val="2701967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30097" y="1454172"/>
            <a:ext cx="8722198" cy="4220005"/>
          </a:xfrm>
          <a:prstGeom prst="rect">
            <a:avLst/>
          </a:prstGeom>
        </p:spPr>
      </p:pic>
      <p:pic>
        <p:nvPicPr>
          <p:cNvPr id="3" name="Picture 10" descr="Image result for nhs fife logo">
            <a:hlinkClick r:id="rId3" tooltip="Search images of nhs fife logo"/>
          </p:cNvPr>
          <p:cNvPicPr>
            <a:picLocks noChangeAspect="1" noChangeArrowheads="1"/>
          </p:cNvPicPr>
          <p:nvPr/>
        </p:nvPicPr>
        <p:blipFill>
          <a:blip r:embed="rId4" cstate="print"/>
          <a:srcRect/>
          <a:stretch>
            <a:fillRect/>
          </a:stretch>
        </p:blipFill>
        <p:spPr bwMode="auto">
          <a:xfrm>
            <a:off x="10631834" y="145429"/>
            <a:ext cx="1057275" cy="1047751"/>
          </a:xfrm>
          <a:prstGeom prst="rect">
            <a:avLst/>
          </a:prstGeom>
          <a:noFill/>
        </p:spPr>
      </p:pic>
    </p:spTree>
    <p:extLst>
      <p:ext uri="{BB962C8B-B14F-4D97-AF65-F5344CB8AC3E}">
        <p14:creationId xmlns="" xmlns:p14="http://schemas.microsoft.com/office/powerpoint/2010/main" val="179099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204332" y="1817649"/>
            <a:ext cx="3902927" cy="3066585"/>
          </a:xfrm>
          <a:prstGeom prst="wedgeRoundRectCallout">
            <a:avLst>
              <a:gd name="adj1" fmla="val -74648"/>
              <a:gd name="adj2" fmla="val 10577"/>
              <a:gd name="adj3" fmla="val 16667"/>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"I am disappointed that I was assured id be sedated then wasn't." </a:t>
            </a:r>
            <a:endParaRPr lang="en-GB" sz="2800" dirty="0"/>
          </a:p>
        </p:txBody>
      </p:sp>
      <p:pic>
        <p:nvPicPr>
          <p:cNvPr id="4" name="Picture 10" descr="Image result for nhs fife logo">
            <a:hlinkClick r:id="rId2" tooltip="Search images of nhs fife logo"/>
          </p:cNvPr>
          <p:cNvPicPr>
            <a:picLocks noChangeAspect="1" noChangeArrowheads="1"/>
          </p:cNvPicPr>
          <p:nvPr/>
        </p:nvPicPr>
        <p:blipFill>
          <a:blip r:embed="rId3" cstate="print"/>
          <a:srcRect/>
          <a:stretch>
            <a:fillRect/>
          </a:stretch>
        </p:blipFill>
        <p:spPr bwMode="auto">
          <a:xfrm>
            <a:off x="10631834" y="145429"/>
            <a:ext cx="1057275" cy="1047751"/>
          </a:xfrm>
          <a:prstGeom prst="rect">
            <a:avLst/>
          </a:prstGeom>
          <a:noFill/>
        </p:spPr>
      </p:pic>
      <p:sp>
        <p:nvSpPr>
          <p:cNvPr id="5" name="Rectangle 4"/>
          <p:cNvSpPr/>
          <p:nvPr/>
        </p:nvSpPr>
        <p:spPr>
          <a:xfrm>
            <a:off x="5746596" y="2007220"/>
            <a:ext cx="6096000" cy="1754326"/>
          </a:xfrm>
          <a:prstGeom prst="rect">
            <a:avLst/>
          </a:prstGeom>
        </p:spPr>
        <p:txBody>
          <a:bodyPr wrap="square">
            <a:spAutoFit/>
          </a:bodyPr>
          <a:lstStyle/>
          <a:p>
            <a:r>
              <a:rPr lang="en-GB" dirty="0" smtClean="0"/>
              <a:t>Email from the Chief Executive to the Medical Director, the Nurse Director and COO</a:t>
            </a:r>
          </a:p>
          <a:p>
            <a:endParaRPr lang="en-GB" dirty="0" smtClean="0"/>
          </a:p>
          <a:p>
            <a:r>
              <a:rPr lang="en-GB" dirty="0" smtClean="0"/>
              <a:t>“I am worried about this can we investigate could you both support Scott . I would be interested in the consent process . Please feed back to me Scott.” </a:t>
            </a:r>
            <a:endParaRPr lang="en-GB" dirty="0"/>
          </a:p>
        </p:txBody>
      </p:sp>
      <p:sp>
        <p:nvSpPr>
          <p:cNvPr id="9" name="TextBox 8"/>
          <p:cNvSpPr txBox="1"/>
          <p:nvPr/>
        </p:nvSpPr>
        <p:spPr>
          <a:xfrm>
            <a:off x="1628078" y="947852"/>
            <a:ext cx="2754352" cy="584775"/>
          </a:xfrm>
          <a:prstGeom prst="rect">
            <a:avLst/>
          </a:prstGeom>
          <a:noFill/>
        </p:spPr>
        <p:txBody>
          <a:bodyPr wrap="square" rtlCol="0">
            <a:spAutoFit/>
          </a:bodyPr>
          <a:lstStyle/>
          <a:p>
            <a:pPr algn="ctr"/>
            <a:r>
              <a:rPr lang="en-GB" sz="3200" b="1" dirty="0" smtClean="0">
                <a:solidFill>
                  <a:srgbClr val="A50021"/>
                </a:solidFill>
              </a:rPr>
              <a:t>16.32 hours</a:t>
            </a:r>
            <a:endParaRPr lang="en-GB" sz="3200" b="1" dirty="0">
              <a:solidFill>
                <a:srgbClr val="A50021"/>
              </a:solidFill>
            </a:endParaRPr>
          </a:p>
        </p:txBody>
      </p:sp>
      <p:sp>
        <p:nvSpPr>
          <p:cNvPr id="10" name="Rectangle 9"/>
          <p:cNvSpPr/>
          <p:nvPr/>
        </p:nvSpPr>
        <p:spPr>
          <a:xfrm>
            <a:off x="7203689" y="880947"/>
            <a:ext cx="2587082" cy="584775"/>
          </a:xfrm>
          <a:prstGeom prst="rect">
            <a:avLst/>
          </a:prstGeom>
        </p:spPr>
        <p:txBody>
          <a:bodyPr wrap="square">
            <a:spAutoFit/>
          </a:bodyPr>
          <a:lstStyle/>
          <a:p>
            <a:pPr algn="ctr"/>
            <a:r>
              <a:rPr lang="en-GB" sz="3200" b="1" dirty="0" smtClean="0">
                <a:solidFill>
                  <a:srgbClr val="A50021"/>
                </a:solidFill>
              </a:rPr>
              <a:t>16.42 hours</a:t>
            </a:r>
            <a:endParaRPr lang="en-GB" sz="3200" b="1" dirty="0">
              <a:solidFill>
                <a:srgbClr val="A5002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409</Words>
  <Application>Microsoft Office PowerPoint</Application>
  <PresentationFormat>Custom</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OUR    JOURNEY</vt:lpstr>
      <vt:lpstr>WHY?</vt:lpstr>
      <vt:lpstr>It can’t be that hard, can it?</vt:lpstr>
      <vt:lpstr>Engaging the Staff....</vt:lpstr>
      <vt:lpstr>Slide 5</vt:lpstr>
      <vt:lpstr>3 gold stars for Ashley</vt:lpstr>
      <vt:lpstr>Slide 7</vt:lpstr>
      <vt:lpstr>Slide 8</vt:lpstr>
      <vt:lpstr>Slide 9</vt:lpstr>
      <vt:lpstr>Next Steps....</vt:lpstr>
      <vt:lpstr>Slide 11</vt:lpstr>
      <vt:lpstr>Clinical Lead Perspective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Patient Opinion (Scotland)</dc:creator>
  <cp:lastModifiedBy>ogdeng</cp:lastModifiedBy>
  <cp:revision>37</cp:revision>
  <dcterms:created xsi:type="dcterms:W3CDTF">2016-10-10T16:18:43Z</dcterms:created>
  <dcterms:modified xsi:type="dcterms:W3CDTF">2016-10-25T09:49:42Z</dcterms:modified>
</cp:coreProperties>
</file>