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21"/>
  </p:notesMasterIdLst>
  <p:handoutMasterIdLst>
    <p:handoutMasterId r:id="rId22"/>
  </p:handoutMasterIdLst>
  <p:sldIdLst>
    <p:sldId id="281" r:id="rId2"/>
    <p:sldId id="315" r:id="rId3"/>
    <p:sldId id="316" r:id="rId4"/>
    <p:sldId id="322" r:id="rId5"/>
    <p:sldId id="324" r:id="rId6"/>
    <p:sldId id="323" r:id="rId7"/>
    <p:sldId id="321" r:id="rId8"/>
    <p:sldId id="325" r:id="rId9"/>
    <p:sldId id="268" r:id="rId10"/>
    <p:sldId id="290" r:id="rId11"/>
    <p:sldId id="295" r:id="rId12"/>
    <p:sldId id="294" r:id="rId13"/>
    <p:sldId id="297" r:id="rId14"/>
    <p:sldId id="329" r:id="rId15"/>
    <p:sldId id="331" r:id="rId16"/>
    <p:sldId id="328" r:id="rId17"/>
    <p:sldId id="327" r:id="rId18"/>
    <p:sldId id="311" r:id="rId19"/>
    <p:sldId id="309" r:id="rId20"/>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14A"/>
    <a:srgbClr val="20A4FF"/>
    <a:srgbClr val="009DD9"/>
    <a:srgbClr val="0BD0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0" autoAdjust="0"/>
    <p:restoredTop sz="55507" autoAdjust="0"/>
  </p:normalViewPr>
  <p:slideViewPr>
    <p:cSldViewPr snapToGrid="0">
      <p:cViewPr varScale="1">
        <p:scale>
          <a:sx n="51" d="100"/>
          <a:sy n="51" d="100"/>
        </p:scale>
        <p:origin x="2312" y="1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46" d="100"/>
          <a:sy n="46" d="100"/>
        </p:scale>
        <p:origin x="2756"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800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0" y="0"/>
            <a:ext cx="2889250" cy="498008"/>
          </a:xfrm>
          <a:prstGeom prst="rect">
            <a:avLst/>
          </a:prstGeom>
        </p:spPr>
        <p:txBody>
          <a:bodyPr vert="horz" lIns="91440" tIns="45720" rIns="91440" bIns="45720" rtlCol="0"/>
          <a:lstStyle>
            <a:lvl1pPr algn="r">
              <a:defRPr sz="1200"/>
            </a:lvl1pPr>
          </a:lstStyle>
          <a:p>
            <a:fld id="{C6C0E2C2-8650-4807-9C41-6355D359FDB9}" type="datetimeFigureOut">
              <a:rPr lang="en-GB" smtClean="0"/>
              <a:t>16/11/2020</a:t>
            </a:fld>
            <a:endParaRPr lang="en-GB"/>
          </a:p>
        </p:txBody>
      </p:sp>
      <p:sp>
        <p:nvSpPr>
          <p:cNvPr id="4" name="Footer Placeholder 3"/>
          <p:cNvSpPr>
            <a:spLocks noGrp="1"/>
          </p:cNvSpPr>
          <p:nvPr>
            <p:ph type="ftr" sz="quarter" idx="2"/>
          </p:nvPr>
        </p:nvSpPr>
        <p:spPr>
          <a:xfrm>
            <a:off x="0" y="9428630"/>
            <a:ext cx="2889250" cy="49800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0" y="9428630"/>
            <a:ext cx="2889250" cy="498008"/>
          </a:xfrm>
          <a:prstGeom prst="rect">
            <a:avLst/>
          </a:prstGeom>
        </p:spPr>
        <p:txBody>
          <a:bodyPr vert="horz" lIns="91440" tIns="45720" rIns="91440" bIns="45720" rtlCol="0" anchor="b"/>
          <a:lstStyle>
            <a:lvl1pPr algn="r">
              <a:defRPr sz="1200"/>
            </a:lvl1pPr>
          </a:lstStyle>
          <a:p>
            <a:fld id="{78B3879E-68FE-4049-96EA-8C7B5DE2C0F0}" type="slidenum">
              <a:rPr lang="en-GB" smtClean="0"/>
              <a:t>‹#›</a:t>
            </a:fld>
            <a:endParaRPr lang="en-GB"/>
          </a:p>
        </p:txBody>
      </p:sp>
    </p:spTree>
    <p:extLst>
      <p:ext uri="{BB962C8B-B14F-4D97-AF65-F5344CB8AC3E}">
        <p14:creationId xmlns:p14="http://schemas.microsoft.com/office/powerpoint/2010/main" val="29869206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BE4BBC93-5BA9-43BB-A96B-0A4E1A9758F2}" type="datetimeFigureOut">
              <a:rPr lang="en-GB" smtClean="0"/>
              <a:t>16/11/2020</a:t>
            </a:fld>
            <a:endParaRPr lang="en-GB"/>
          </a:p>
        </p:txBody>
      </p:sp>
      <p:sp>
        <p:nvSpPr>
          <p:cNvPr id="4" name="Slide Image Placeholder 3"/>
          <p:cNvSpPr>
            <a:spLocks noGrp="1" noRot="1" noChangeAspect="1"/>
          </p:cNvSpPr>
          <p:nvPr>
            <p:ph type="sldImg" idx="2"/>
          </p:nvPr>
        </p:nvSpPr>
        <p:spPr>
          <a:xfrm>
            <a:off x="357188" y="1239838"/>
            <a:ext cx="5954712" cy="335121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5"/>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323B5D35-44F2-4B9E-85EE-456CAE6969F0}" type="slidenum">
              <a:rPr lang="en-GB" smtClean="0"/>
              <a:t>‹#›</a:t>
            </a:fld>
            <a:endParaRPr lang="en-GB"/>
          </a:p>
        </p:txBody>
      </p:sp>
    </p:spTree>
    <p:extLst>
      <p:ext uri="{BB962C8B-B14F-4D97-AF65-F5344CB8AC3E}">
        <p14:creationId xmlns:p14="http://schemas.microsoft.com/office/powerpoint/2010/main" val="1988616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23B5D35-44F2-4B9E-85EE-456CAE6969F0}" type="slidenum">
              <a:rPr lang="en-GB" smtClean="0"/>
              <a:t>1</a:t>
            </a:fld>
            <a:endParaRPr lang="en-GB"/>
          </a:p>
        </p:txBody>
      </p:sp>
    </p:spTree>
    <p:extLst>
      <p:ext uri="{BB962C8B-B14F-4D97-AF65-F5344CB8AC3E}">
        <p14:creationId xmlns:p14="http://schemas.microsoft.com/office/powerpoint/2010/main" val="3472150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i="0" dirty="0"/>
          </a:p>
        </p:txBody>
      </p:sp>
      <p:sp>
        <p:nvSpPr>
          <p:cNvPr id="4" name="Slide Number Placeholder 3"/>
          <p:cNvSpPr>
            <a:spLocks noGrp="1"/>
          </p:cNvSpPr>
          <p:nvPr>
            <p:ph type="sldNum" sz="quarter" idx="10"/>
          </p:nvPr>
        </p:nvSpPr>
        <p:spPr/>
        <p:txBody>
          <a:bodyPr/>
          <a:lstStyle/>
          <a:p>
            <a:fld id="{323B5D35-44F2-4B9E-85EE-456CAE6969F0}" type="slidenum">
              <a:rPr lang="en-GB" smtClean="0"/>
              <a:t>10</a:t>
            </a:fld>
            <a:endParaRPr lang="en-GB"/>
          </a:p>
        </p:txBody>
      </p:sp>
    </p:spTree>
    <p:extLst>
      <p:ext uri="{BB962C8B-B14F-4D97-AF65-F5344CB8AC3E}">
        <p14:creationId xmlns:p14="http://schemas.microsoft.com/office/powerpoint/2010/main" val="3746382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100" b="0" i="0" baseline="0" dirty="0"/>
          </a:p>
        </p:txBody>
      </p:sp>
      <p:sp>
        <p:nvSpPr>
          <p:cNvPr id="4" name="Slide Number Placeholder 3"/>
          <p:cNvSpPr>
            <a:spLocks noGrp="1"/>
          </p:cNvSpPr>
          <p:nvPr>
            <p:ph type="sldNum" sz="quarter" idx="10"/>
          </p:nvPr>
        </p:nvSpPr>
        <p:spPr/>
        <p:txBody>
          <a:bodyPr/>
          <a:lstStyle/>
          <a:p>
            <a:fld id="{323B5D35-44F2-4B9E-85EE-456CAE6969F0}" type="slidenum">
              <a:rPr lang="en-GB" smtClean="0"/>
              <a:t>11</a:t>
            </a:fld>
            <a:endParaRPr lang="en-GB"/>
          </a:p>
        </p:txBody>
      </p:sp>
    </p:spTree>
    <p:extLst>
      <p:ext uri="{BB962C8B-B14F-4D97-AF65-F5344CB8AC3E}">
        <p14:creationId xmlns:p14="http://schemas.microsoft.com/office/powerpoint/2010/main" val="3592847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baseline="0" dirty="0"/>
          </a:p>
        </p:txBody>
      </p:sp>
      <p:sp>
        <p:nvSpPr>
          <p:cNvPr id="4" name="Slide Number Placeholder 3"/>
          <p:cNvSpPr>
            <a:spLocks noGrp="1"/>
          </p:cNvSpPr>
          <p:nvPr>
            <p:ph type="sldNum" sz="quarter" idx="10"/>
          </p:nvPr>
        </p:nvSpPr>
        <p:spPr/>
        <p:txBody>
          <a:bodyPr/>
          <a:lstStyle/>
          <a:p>
            <a:fld id="{323B5D35-44F2-4B9E-85EE-456CAE6969F0}" type="slidenum">
              <a:rPr lang="en-GB" smtClean="0"/>
              <a:t>12</a:t>
            </a:fld>
            <a:endParaRPr lang="en-GB"/>
          </a:p>
        </p:txBody>
      </p:sp>
    </p:spTree>
    <p:extLst>
      <p:ext uri="{BB962C8B-B14F-4D97-AF65-F5344CB8AC3E}">
        <p14:creationId xmlns:p14="http://schemas.microsoft.com/office/powerpoint/2010/main" val="28715508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baseline="0" dirty="0"/>
          </a:p>
        </p:txBody>
      </p:sp>
      <p:sp>
        <p:nvSpPr>
          <p:cNvPr id="4" name="Slide Number Placeholder 3"/>
          <p:cNvSpPr>
            <a:spLocks noGrp="1"/>
          </p:cNvSpPr>
          <p:nvPr>
            <p:ph type="sldNum" sz="quarter" idx="10"/>
          </p:nvPr>
        </p:nvSpPr>
        <p:spPr/>
        <p:txBody>
          <a:bodyPr/>
          <a:lstStyle/>
          <a:p>
            <a:fld id="{323B5D35-44F2-4B9E-85EE-456CAE6969F0}" type="slidenum">
              <a:rPr lang="en-GB" smtClean="0"/>
              <a:t>13</a:t>
            </a:fld>
            <a:endParaRPr lang="en-GB"/>
          </a:p>
        </p:txBody>
      </p:sp>
    </p:spTree>
    <p:extLst>
      <p:ext uri="{BB962C8B-B14F-4D97-AF65-F5344CB8AC3E}">
        <p14:creationId xmlns:p14="http://schemas.microsoft.com/office/powerpoint/2010/main" val="3915112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i="0" baseline="0" dirty="0"/>
          </a:p>
        </p:txBody>
      </p:sp>
      <p:sp>
        <p:nvSpPr>
          <p:cNvPr id="4" name="Slide Number Placeholder 3"/>
          <p:cNvSpPr>
            <a:spLocks noGrp="1"/>
          </p:cNvSpPr>
          <p:nvPr>
            <p:ph type="sldNum" sz="quarter" idx="10"/>
          </p:nvPr>
        </p:nvSpPr>
        <p:spPr/>
        <p:txBody>
          <a:bodyPr/>
          <a:lstStyle/>
          <a:p>
            <a:fld id="{323B5D35-44F2-4B9E-85EE-456CAE6969F0}" type="slidenum">
              <a:rPr lang="en-GB" smtClean="0"/>
              <a:t>14</a:t>
            </a:fld>
            <a:endParaRPr lang="en-GB"/>
          </a:p>
        </p:txBody>
      </p:sp>
    </p:spTree>
    <p:extLst>
      <p:ext uri="{BB962C8B-B14F-4D97-AF65-F5344CB8AC3E}">
        <p14:creationId xmlns:p14="http://schemas.microsoft.com/office/powerpoint/2010/main" val="23781694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i="0" baseline="0" dirty="0"/>
          </a:p>
        </p:txBody>
      </p:sp>
      <p:sp>
        <p:nvSpPr>
          <p:cNvPr id="4" name="Slide Number Placeholder 3"/>
          <p:cNvSpPr>
            <a:spLocks noGrp="1"/>
          </p:cNvSpPr>
          <p:nvPr>
            <p:ph type="sldNum" sz="quarter" idx="10"/>
          </p:nvPr>
        </p:nvSpPr>
        <p:spPr/>
        <p:txBody>
          <a:bodyPr/>
          <a:lstStyle/>
          <a:p>
            <a:fld id="{323B5D35-44F2-4B9E-85EE-456CAE6969F0}" type="slidenum">
              <a:rPr lang="en-GB" smtClean="0"/>
              <a:t>15</a:t>
            </a:fld>
            <a:endParaRPr lang="en-GB"/>
          </a:p>
        </p:txBody>
      </p:sp>
    </p:spTree>
    <p:extLst>
      <p:ext uri="{BB962C8B-B14F-4D97-AF65-F5344CB8AC3E}">
        <p14:creationId xmlns:p14="http://schemas.microsoft.com/office/powerpoint/2010/main" val="1481749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sz="1100" b="0" baseline="0" dirty="0"/>
          </a:p>
        </p:txBody>
      </p:sp>
      <p:sp>
        <p:nvSpPr>
          <p:cNvPr id="4" name="Slide Number Placeholder 3"/>
          <p:cNvSpPr>
            <a:spLocks noGrp="1"/>
          </p:cNvSpPr>
          <p:nvPr>
            <p:ph type="sldNum" sz="quarter" idx="10"/>
          </p:nvPr>
        </p:nvSpPr>
        <p:spPr/>
        <p:txBody>
          <a:bodyPr/>
          <a:lstStyle/>
          <a:p>
            <a:fld id="{323B5D35-44F2-4B9E-85EE-456CAE6969F0}" type="slidenum">
              <a:rPr lang="en-GB" smtClean="0"/>
              <a:t>16</a:t>
            </a:fld>
            <a:endParaRPr lang="en-GB"/>
          </a:p>
        </p:txBody>
      </p:sp>
    </p:spTree>
    <p:extLst>
      <p:ext uri="{BB962C8B-B14F-4D97-AF65-F5344CB8AC3E}">
        <p14:creationId xmlns:p14="http://schemas.microsoft.com/office/powerpoint/2010/main" val="2882286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b="1" dirty="0"/>
          </a:p>
        </p:txBody>
      </p:sp>
      <p:sp>
        <p:nvSpPr>
          <p:cNvPr id="4" name="Slide Number Placeholder 3"/>
          <p:cNvSpPr>
            <a:spLocks noGrp="1"/>
          </p:cNvSpPr>
          <p:nvPr>
            <p:ph type="sldNum" sz="quarter" idx="10"/>
          </p:nvPr>
        </p:nvSpPr>
        <p:spPr/>
        <p:txBody>
          <a:bodyPr/>
          <a:lstStyle/>
          <a:p>
            <a:fld id="{323B5D35-44F2-4B9E-85EE-456CAE6969F0}" type="slidenum">
              <a:rPr lang="en-GB" smtClean="0"/>
              <a:t>17</a:t>
            </a:fld>
            <a:endParaRPr lang="en-GB"/>
          </a:p>
        </p:txBody>
      </p:sp>
    </p:spTree>
    <p:extLst>
      <p:ext uri="{BB962C8B-B14F-4D97-AF65-F5344CB8AC3E}">
        <p14:creationId xmlns:p14="http://schemas.microsoft.com/office/powerpoint/2010/main" val="3795874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dirty="0"/>
          </a:p>
          <a:p>
            <a:pPr marL="0" indent="0">
              <a:buNone/>
            </a:pPr>
            <a:endParaRPr lang="en-GB" b="1" dirty="0"/>
          </a:p>
        </p:txBody>
      </p:sp>
      <p:sp>
        <p:nvSpPr>
          <p:cNvPr id="4" name="Slide Number Placeholder 3"/>
          <p:cNvSpPr>
            <a:spLocks noGrp="1"/>
          </p:cNvSpPr>
          <p:nvPr>
            <p:ph type="sldNum" sz="quarter" idx="10"/>
          </p:nvPr>
        </p:nvSpPr>
        <p:spPr/>
        <p:txBody>
          <a:bodyPr/>
          <a:lstStyle/>
          <a:p>
            <a:fld id="{323B5D35-44F2-4B9E-85EE-456CAE6969F0}" type="slidenum">
              <a:rPr lang="en-GB" smtClean="0"/>
              <a:t>18</a:t>
            </a:fld>
            <a:endParaRPr lang="en-GB"/>
          </a:p>
        </p:txBody>
      </p:sp>
    </p:spTree>
    <p:extLst>
      <p:ext uri="{BB962C8B-B14F-4D97-AF65-F5344CB8AC3E}">
        <p14:creationId xmlns:p14="http://schemas.microsoft.com/office/powerpoint/2010/main" val="2001004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b="1" dirty="0"/>
          </a:p>
        </p:txBody>
      </p:sp>
      <p:sp>
        <p:nvSpPr>
          <p:cNvPr id="4" name="Slide Number Placeholder 3"/>
          <p:cNvSpPr>
            <a:spLocks noGrp="1"/>
          </p:cNvSpPr>
          <p:nvPr>
            <p:ph type="sldNum" sz="quarter" idx="10"/>
          </p:nvPr>
        </p:nvSpPr>
        <p:spPr/>
        <p:txBody>
          <a:bodyPr/>
          <a:lstStyle/>
          <a:p>
            <a:fld id="{323B5D35-44F2-4B9E-85EE-456CAE6969F0}" type="slidenum">
              <a:rPr lang="en-GB" smtClean="0"/>
              <a:t>19</a:t>
            </a:fld>
            <a:endParaRPr lang="en-GB"/>
          </a:p>
        </p:txBody>
      </p:sp>
    </p:spTree>
    <p:extLst>
      <p:ext uri="{BB962C8B-B14F-4D97-AF65-F5344CB8AC3E}">
        <p14:creationId xmlns:p14="http://schemas.microsoft.com/office/powerpoint/2010/main" val="2623570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1"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23B5D35-44F2-4B9E-85EE-456CAE6969F0}" type="slidenum">
              <a:rPr lang="en-GB" smtClean="0"/>
              <a:t>2</a:t>
            </a:fld>
            <a:endParaRPr lang="en-GB"/>
          </a:p>
        </p:txBody>
      </p:sp>
    </p:spTree>
    <p:extLst>
      <p:ext uri="{BB962C8B-B14F-4D97-AF65-F5344CB8AC3E}">
        <p14:creationId xmlns:p14="http://schemas.microsoft.com/office/powerpoint/2010/main" val="2910013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baseline="0" dirty="0"/>
          </a:p>
        </p:txBody>
      </p:sp>
      <p:sp>
        <p:nvSpPr>
          <p:cNvPr id="4" name="Slide Number Placeholder 3"/>
          <p:cNvSpPr>
            <a:spLocks noGrp="1"/>
          </p:cNvSpPr>
          <p:nvPr>
            <p:ph type="sldNum" sz="quarter" idx="10"/>
          </p:nvPr>
        </p:nvSpPr>
        <p:spPr/>
        <p:txBody>
          <a:bodyPr/>
          <a:lstStyle/>
          <a:p>
            <a:fld id="{323B5D35-44F2-4B9E-85EE-456CAE6969F0}" type="slidenum">
              <a:rPr lang="en-GB" smtClean="0"/>
              <a:t>3</a:t>
            </a:fld>
            <a:endParaRPr lang="en-GB"/>
          </a:p>
        </p:txBody>
      </p:sp>
    </p:spTree>
    <p:extLst>
      <p:ext uri="{BB962C8B-B14F-4D97-AF65-F5344CB8AC3E}">
        <p14:creationId xmlns:p14="http://schemas.microsoft.com/office/powerpoint/2010/main" val="2660782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baseline="0" dirty="0"/>
          </a:p>
        </p:txBody>
      </p:sp>
      <p:sp>
        <p:nvSpPr>
          <p:cNvPr id="4" name="Slide Number Placeholder 3"/>
          <p:cNvSpPr>
            <a:spLocks noGrp="1"/>
          </p:cNvSpPr>
          <p:nvPr>
            <p:ph type="sldNum" sz="quarter" idx="10"/>
          </p:nvPr>
        </p:nvSpPr>
        <p:spPr/>
        <p:txBody>
          <a:bodyPr/>
          <a:lstStyle/>
          <a:p>
            <a:fld id="{323B5D35-44F2-4B9E-85EE-456CAE6969F0}" type="slidenum">
              <a:rPr lang="en-GB" smtClean="0"/>
              <a:t>4</a:t>
            </a:fld>
            <a:endParaRPr lang="en-GB"/>
          </a:p>
        </p:txBody>
      </p:sp>
    </p:spTree>
    <p:extLst>
      <p:ext uri="{BB962C8B-B14F-4D97-AF65-F5344CB8AC3E}">
        <p14:creationId xmlns:p14="http://schemas.microsoft.com/office/powerpoint/2010/main" val="1752467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b="1" dirty="0"/>
          </a:p>
        </p:txBody>
      </p:sp>
      <p:sp>
        <p:nvSpPr>
          <p:cNvPr id="4" name="Slide Number Placeholder 3"/>
          <p:cNvSpPr>
            <a:spLocks noGrp="1"/>
          </p:cNvSpPr>
          <p:nvPr>
            <p:ph type="sldNum" sz="quarter" idx="10"/>
          </p:nvPr>
        </p:nvSpPr>
        <p:spPr/>
        <p:txBody>
          <a:bodyPr/>
          <a:lstStyle/>
          <a:p>
            <a:fld id="{323B5D35-44F2-4B9E-85EE-456CAE6969F0}" type="slidenum">
              <a:rPr lang="en-GB" smtClean="0"/>
              <a:t>5</a:t>
            </a:fld>
            <a:endParaRPr lang="en-GB"/>
          </a:p>
        </p:txBody>
      </p:sp>
    </p:spTree>
    <p:extLst>
      <p:ext uri="{BB962C8B-B14F-4D97-AF65-F5344CB8AC3E}">
        <p14:creationId xmlns:p14="http://schemas.microsoft.com/office/powerpoint/2010/main" val="2593124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23B5D35-44F2-4B9E-85EE-456CAE6969F0}" type="slidenum">
              <a:rPr lang="en-GB" smtClean="0"/>
              <a:t>6</a:t>
            </a:fld>
            <a:endParaRPr lang="en-GB"/>
          </a:p>
        </p:txBody>
      </p:sp>
    </p:spTree>
    <p:extLst>
      <p:ext uri="{BB962C8B-B14F-4D97-AF65-F5344CB8AC3E}">
        <p14:creationId xmlns:p14="http://schemas.microsoft.com/office/powerpoint/2010/main" val="2431218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b="1" dirty="0"/>
          </a:p>
        </p:txBody>
      </p:sp>
      <p:sp>
        <p:nvSpPr>
          <p:cNvPr id="4" name="Slide Number Placeholder 3"/>
          <p:cNvSpPr>
            <a:spLocks noGrp="1"/>
          </p:cNvSpPr>
          <p:nvPr>
            <p:ph type="sldNum" sz="quarter" idx="10"/>
          </p:nvPr>
        </p:nvSpPr>
        <p:spPr/>
        <p:txBody>
          <a:bodyPr/>
          <a:lstStyle/>
          <a:p>
            <a:fld id="{323B5D35-44F2-4B9E-85EE-456CAE6969F0}" type="slidenum">
              <a:rPr lang="en-GB" smtClean="0"/>
              <a:t>7</a:t>
            </a:fld>
            <a:endParaRPr lang="en-GB"/>
          </a:p>
        </p:txBody>
      </p:sp>
    </p:spTree>
    <p:extLst>
      <p:ext uri="{BB962C8B-B14F-4D97-AF65-F5344CB8AC3E}">
        <p14:creationId xmlns:p14="http://schemas.microsoft.com/office/powerpoint/2010/main" val="28400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sz="1100" b="0" baseline="0" dirty="0"/>
          </a:p>
        </p:txBody>
      </p:sp>
      <p:sp>
        <p:nvSpPr>
          <p:cNvPr id="4" name="Slide Number Placeholder 3"/>
          <p:cNvSpPr>
            <a:spLocks noGrp="1"/>
          </p:cNvSpPr>
          <p:nvPr>
            <p:ph type="sldNum" sz="quarter" idx="10"/>
          </p:nvPr>
        </p:nvSpPr>
        <p:spPr/>
        <p:txBody>
          <a:bodyPr/>
          <a:lstStyle/>
          <a:p>
            <a:fld id="{323B5D35-44F2-4B9E-85EE-456CAE6969F0}" type="slidenum">
              <a:rPr lang="en-GB" smtClean="0"/>
              <a:t>8</a:t>
            </a:fld>
            <a:endParaRPr lang="en-GB"/>
          </a:p>
        </p:txBody>
      </p:sp>
    </p:spTree>
    <p:extLst>
      <p:ext uri="{BB962C8B-B14F-4D97-AF65-F5344CB8AC3E}">
        <p14:creationId xmlns:p14="http://schemas.microsoft.com/office/powerpoint/2010/main" val="2229676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i="1" baseline="0" dirty="0"/>
          </a:p>
          <a:p>
            <a:endParaRPr lang="en-GB" b="1" i="1" dirty="0"/>
          </a:p>
        </p:txBody>
      </p:sp>
      <p:sp>
        <p:nvSpPr>
          <p:cNvPr id="4" name="Slide Number Placeholder 3"/>
          <p:cNvSpPr>
            <a:spLocks noGrp="1"/>
          </p:cNvSpPr>
          <p:nvPr>
            <p:ph type="sldNum" sz="quarter" idx="10"/>
          </p:nvPr>
        </p:nvSpPr>
        <p:spPr/>
        <p:txBody>
          <a:bodyPr/>
          <a:lstStyle/>
          <a:p>
            <a:fld id="{323B5D35-44F2-4B9E-85EE-456CAE6969F0}" type="slidenum">
              <a:rPr lang="en-GB" smtClean="0"/>
              <a:t>9</a:t>
            </a:fld>
            <a:endParaRPr lang="en-GB"/>
          </a:p>
        </p:txBody>
      </p:sp>
    </p:spTree>
    <p:extLst>
      <p:ext uri="{BB962C8B-B14F-4D97-AF65-F5344CB8AC3E}">
        <p14:creationId xmlns:p14="http://schemas.microsoft.com/office/powerpoint/2010/main" val="163633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C204FEB-523C-4B77-AEB9-F25F03C0DAD8}"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636929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C204FEB-523C-4B77-AEB9-F25F03C0DAD8}"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2613864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C204FEB-523C-4B77-AEB9-F25F03C0DAD8}"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3834123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C204FEB-523C-4B77-AEB9-F25F03C0DAD8}"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4212518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C204FEB-523C-4B77-AEB9-F25F03C0DAD8}" type="datetimeFigureOut">
              <a:rPr lang="en-GB" smtClean="0"/>
              <a:t>16/11/2020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817240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C204FEB-523C-4B77-AEB9-F25F03C0DAD8}" type="datetimeFigureOut">
              <a:rPr lang="en-GB" smtClean="0"/>
              <a:t>16/11/2020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921094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C204FEB-523C-4B77-AEB9-F25F03C0DAD8}" type="datetimeFigureOut">
              <a:rPr lang="en-GB" smtClean="0"/>
              <a:t>16/11/2020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2448975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C204FEB-523C-4B77-AEB9-F25F03C0DAD8}" type="datetimeFigureOut">
              <a:rPr lang="en-GB" smtClean="0"/>
              <a:t>16/11/2020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3213669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204FEB-523C-4B77-AEB9-F25F03C0DAD8}" type="datetimeFigureOut">
              <a:rPr lang="en-GB" smtClean="0"/>
              <a:t>16/11/2020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1199493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204FEB-523C-4B77-AEB9-F25F03C0DAD8}" type="datetimeFigureOut">
              <a:rPr lang="en-GB" smtClean="0"/>
              <a:t>16/11/2020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2122762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204FEB-523C-4B77-AEB9-F25F03C0DAD8}" type="datetimeFigureOut">
              <a:rPr lang="en-GB" smtClean="0"/>
              <a:t>16/11/2020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6760AD-4389-4558-9AA0-E38A4827C79F}" type="slidenum">
              <a:rPr lang="en-GB" smtClean="0"/>
              <a:t>‹#›</a:t>
            </a:fld>
            <a:endParaRPr lang="en-GB"/>
          </a:p>
        </p:txBody>
      </p:sp>
    </p:spTree>
    <p:extLst>
      <p:ext uri="{BB962C8B-B14F-4D97-AF65-F5344CB8AC3E}">
        <p14:creationId xmlns:p14="http://schemas.microsoft.com/office/powerpoint/2010/main" val="2069507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204FEB-523C-4B77-AEB9-F25F03C0DAD8}" type="datetimeFigureOut">
              <a:rPr lang="en-GB" smtClean="0"/>
              <a:t>16/11/2020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760AD-4389-4558-9AA0-E38A4827C79F}" type="slidenum">
              <a:rPr lang="en-GB" smtClean="0"/>
              <a:t>‹#›</a:t>
            </a:fld>
            <a:endParaRPr lang="en-GB"/>
          </a:p>
        </p:txBody>
      </p:sp>
    </p:spTree>
    <p:extLst>
      <p:ext uri="{BB962C8B-B14F-4D97-AF65-F5344CB8AC3E}">
        <p14:creationId xmlns:p14="http://schemas.microsoft.com/office/powerpoint/2010/main" val="288554117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hyperlink" Target="https://www.phc.ox.ac.uk/research/health-experiences/research-projects/improving-nhs-quality-using-internet-ratings-and-experiences-inquire" TargetMode="External"/><Relationship Id="rId5" Type="http://schemas.openxmlformats.org/officeDocument/2006/relationships/image" Target="../media/image2.png"/><Relationship Id="rId10" Type="http://schemas.openxmlformats.org/officeDocument/2006/relationships/image" Target="../media/image7.jpg"/><Relationship Id="rId4" Type="http://schemas.openxmlformats.org/officeDocument/2006/relationships/hyperlink" Target="mailto:f.mazanderani@ed.ac.uk" TargetMode="External"/><Relationship Id="rId9"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12968/bjon.2017.26.13.722"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oi.org/10.1111/hex.1268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pxjournal.org/cgi/viewcontent.cgi?article=1363&amp;context=journa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journals-sagepub-com.ezproxy.is.ed.ac.uk/doi/full/10.1177/2055207619899520"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pointofcarefoundation.org.uk/resource/using-online-patient-feedback/" TargetMode="External"/><Relationship Id="rId4" Type="http://schemas.openxmlformats.org/officeDocument/2006/relationships/hyperlink" Target="https://www.journalslibrary.nihr.ac.uk/programmes/hsdr/140448/#/"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doi.org/10.1016/j.pec.2018.04.00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4.jpg"/><Relationship Id="rId13" Type="http://schemas.openxmlformats.org/officeDocument/2006/relationships/hyperlink" Target="https://journals-sagepub-com.ezproxy.is.ed.ac.uk/doi/10.1177/2055207617728186" TargetMode="External"/><Relationship Id="rId3" Type="http://schemas.openxmlformats.org/officeDocument/2006/relationships/image" Target="../media/image9.jpe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jpg"/><Relationship Id="rId9" Type="http://schemas.openxmlformats.org/officeDocument/2006/relationships/image" Target="../media/image1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26" y="1514119"/>
            <a:ext cx="12056558" cy="1182821"/>
          </a:xfrm>
        </p:spPr>
        <p:txBody>
          <a:bodyPr>
            <a:noAutofit/>
          </a:bodyPr>
          <a:lstStyle/>
          <a:p>
            <a:pPr marL="452438" algn="l">
              <a:lnSpc>
                <a:spcPct val="100000"/>
              </a:lnSpc>
              <a:spcBef>
                <a:spcPts val="0"/>
              </a:spcBef>
              <a:tabLst>
                <a:tab pos="0" algn="l"/>
              </a:tabLst>
            </a:pPr>
            <a:r>
              <a:rPr lang="en-GB" sz="2800" b="1" dirty="0">
                <a:latin typeface="Montserrat-Medium"/>
                <a:ea typeface="+mn-ea"/>
                <a:cs typeface="+mn-cs"/>
              </a:rPr>
              <a:t>‘I CAN’T TALK TO MR NHS BECAUSE HE DOESN’T EXIST</a:t>
            </a:r>
            <a:r>
              <a:rPr lang="en-GB" sz="3200" b="1" dirty="0">
                <a:latin typeface="Montserrat-Medium"/>
                <a:ea typeface="+mn-ea"/>
                <a:cs typeface="+mn-cs"/>
              </a:rPr>
              <a:t>’</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220" y="5509921"/>
            <a:ext cx="3252397" cy="779441"/>
          </a:xfrm>
          <a:prstGeom prst="rect">
            <a:avLst/>
          </a:prstGeom>
        </p:spPr>
      </p:pic>
      <p:sp>
        <p:nvSpPr>
          <p:cNvPr id="9" name="TextBox 8"/>
          <p:cNvSpPr txBox="1"/>
          <p:nvPr/>
        </p:nvSpPr>
        <p:spPr>
          <a:xfrm>
            <a:off x="598585" y="4147011"/>
            <a:ext cx="4518700" cy="1200329"/>
          </a:xfrm>
          <a:prstGeom prst="rect">
            <a:avLst/>
          </a:prstGeom>
          <a:noFill/>
        </p:spPr>
        <p:txBody>
          <a:bodyPr wrap="square" rtlCol="0">
            <a:spAutoFit/>
          </a:bodyPr>
          <a:lstStyle/>
          <a:p>
            <a:r>
              <a:rPr lang="en-GB" dirty="0">
                <a:latin typeface="Montserrat-Medium"/>
              </a:rPr>
              <a:t>FADHILA MAZANDERANI</a:t>
            </a:r>
          </a:p>
          <a:p>
            <a:r>
              <a:rPr lang="en-GB" dirty="0">
                <a:solidFill>
                  <a:schemeClr val="bg1">
                    <a:lumMod val="50000"/>
                  </a:schemeClr>
                </a:solidFill>
                <a:latin typeface="Montserrat-Medium"/>
              </a:rPr>
              <a:t>University of Edinburgh</a:t>
            </a:r>
            <a:endParaRPr lang="en-GB" sz="1600" dirty="0">
              <a:solidFill>
                <a:schemeClr val="bg1">
                  <a:lumMod val="50000"/>
                </a:schemeClr>
              </a:solidFill>
              <a:latin typeface="Montserrat-Medium"/>
            </a:endParaRPr>
          </a:p>
          <a:p>
            <a:r>
              <a:rPr lang="en-GB" sz="1600" dirty="0">
                <a:solidFill>
                  <a:schemeClr val="bg1">
                    <a:lumMod val="50000"/>
                  </a:schemeClr>
                </a:solidFill>
                <a:latin typeface="Montserrat-Medium"/>
                <a:hlinkClick r:id="rId4"/>
              </a:rPr>
              <a:t>f.mazanderani@ed.ac.uk</a:t>
            </a:r>
            <a:endParaRPr lang="en-GB" sz="1600" dirty="0">
              <a:solidFill>
                <a:schemeClr val="bg1">
                  <a:lumMod val="50000"/>
                </a:schemeClr>
              </a:solidFill>
              <a:latin typeface="Montserrat-Medium"/>
            </a:endParaRPr>
          </a:p>
          <a:p>
            <a:pPr algn="ctr"/>
            <a:endParaRPr lang="en-GB" sz="2000" dirty="0">
              <a:latin typeface="+mj-lt"/>
            </a:endParaRPr>
          </a:p>
        </p:txBody>
      </p:sp>
      <p:grpSp>
        <p:nvGrpSpPr>
          <p:cNvPr id="78" name="Group 77"/>
          <p:cNvGrpSpPr/>
          <p:nvPr/>
        </p:nvGrpSpPr>
        <p:grpSpPr>
          <a:xfrm>
            <a:off x="287793" y="94840"/>
            <a:ext cx="11425777" cy="2246962"/>
            <a:chOff x="479631" y="177589"/>
            <a:chExt cx="11425777" cy="2246962"/>
          </a:xfrm>
        </p:grpSpPr>
        <p:pic>
          <p:nvPicPr>
            <p:cNvPr id="76" name="Picture 75"/>
            <p:cNvPicPr>
              <a:picLocks noChangeAspect="1"/>
            </p:cNvPicPr>
            <p:nvPr/>
          </p:nvPicPr>
          <p:blipFill>
            <a:blip r:embed="rId5"/>
            <a:stretch>
              <a:fillRect/>
            </a:stretch>
          </p:blipFill>
          <p:spPr>
            <a:xfrm>
              <a:off x="10959492" y="749742"/>
              <a:ext cx="847843" cy="914528"/>
            </a:xfrm>
            <a:prstGeom prst="rect">
              <a:avLst/>
            </a:prstGeom>
          </p:spPr>
        </p:pic>
        <p:pic>
          <p:nvPicPr>
            <p:cNvPr id="72" name="Picture 71"/>
            <p:cNvPicPr>
              <a:picLocks noChangeAspect="1"/>
            </p:cNvPicPr>
            <p:nvPr/>
          </p:nvPicPr>
          <p:blipFill>
            <a:blip r:embed="rId6"/>
            <a:stretch>
              <a:fillRect/>
            </a:stretch>
          </p:blipFill>
          <p:spPr>
            <a:xfrm>
              <a:off x="9944012" y="689358"/>
              <a:ext cx="800212" cy="914528"/>
            </a:xfrm>
            <a:prstGeom prst="rect">
              <a:avLst/>
            </a:prstGeom>
          </p:spPr>
        </p:pic>
        <p:pic>
          <p:nvPicPr>
            <p:cNvPr id="71" name="Picture 70"/>
            <p:cNvPicPr>
              <a:picLocks noChangeAspect="1"/>
            </p:cNvPicPr>
            <p:nvPr/>
          </p:nvPicPr>
          <p:blipFill>
            <a:blip r:embed="rId7"/>
            <a:stretch>
              <a:fillRect/>
            </a:stretch>
          </p:blipFill>
          <p:spPr>
            <a:xfrm>
              <a:off x="8490573" y="668884"/>
              <a:ext cx="885949" cy="885949"/>
            </a:xfrm>
            <a:prstGeom prst="rect">
              <a:avLst/>
            </a:prstGeom>
          </p:spPr>
        </p:pic>
        <p:pic>
          <p:nvPicPr>
            <p:cNvPr id="70" name="Picture 69"/>
            <p:cNvPicPr>
              <a:picLocks noChangeAspect="1"/>
            </p:cNvPicPr>
            <p:nvPr/>
          </p:nvPicPr>
          <p:blipFill>
            <a:blip r:embed="rId8"/>
            <a:stretch>
              <a:fillRect/>
            </a:stretch>
          </p:blipFill>
          <p:spPr>
            <a:xfrm>
              <a:off x="7183951" y="738638"/>
              <a:ext cx="819264" cy="876422"/>
            </a:xfrm>
            <a:prstGeom prst="rect">
              <a:avLst/>
            </a:prstGeom>
          </p:spPr>
        </p:pic>
        <p:pic>
          <p:nvPicPr>
            <p:cNvPr id="53" name="Picture 52"/>
            <p:cNvPicPr>
              <a:picLocks noChangeAspect="1"/>
            </p:cNvPicPr>
            <p:nvPr/>
          </p:nvPicPr>
          <p:blipFill>
            <a:blip r:embed="rId9"/>
            <a:stretch>
              <a:fillRect/>
            </a:stretch>
          </p:blipFill>
          <p:spPr>
            <a:xfrm>
              <a:off x="5757254" y="691006"/>
              <a:ext cx="847843" cy="924054"/>
            </a:xfrm>
            <a:prstGeom prst="rect">
              <a:avLst/>
            </a:prstGeom>
          </p:spPr>
        </p:pic>
        <p:pic>
          <p:nvPicPr>
            <p:cNvPr id="52" name="Picture 51"/>
            <p:cNvPicPr>
              <a:picLocks noChangeAspect="1"/>
            </p:cNvPicPr>
            <p:nvPr/>
          </p:nvPicPr>
          <p:blipFill>
            <a:blip r:embed="rId8"/>
            <a:stretch>
              <a:fillRect/>
            </a:stretch>
          </p:blipFill>
          <p:spPr>
            <a:xfrm>
              <a:off x="4763579" y="689358"/>
              <a:ext cx="819264" cy="876422"/>
            </a:xfrm>
            <a:prstGeom prst="rect">
              <a:avLst/>
            </a:prstGeom>
          </p:spPr>
        </p:pic>
        <p:pic>
          <p:nvPicPr>
            <p:cNvPr id="51" name="Picture 50"/>
            <p:cNvPicPr>
              <a:picLocks noChangeAspect="1"/>
            </p:cNvPicPr>
            <p:nvPr/>
          </p:nvPicPr>
          <p:blipFill>
            <a:blip r:embed="rId7"/>
            <a:stretch>
              <a:fillRect/>
            </a:stretch>
          </p:blipFill>
          <p:spPr>
            <a:xfrm>
              <a:off x="3304250" y="639154"/>
              <a:ext cx="885949" cy="885949"/>
            </a:xfrm>
            <a:prstGeom prst="rect">
              <a:avLst/>
            </a:prstGeom>
          </p:spPr>
        </p:pic>
        <p:pic>
          <p:nvPicPr>
            <p:cNvPr id="50" name="Picture 49"/>
            <p:cNvPicPr>
              <a:picLocks noChangeAspect="1"/>
            </p:cNvPicPr>
            <p:nvPr/>
          </p:nvPicPr>
          <p:blipFill>
            <a:blip r:embed="rId5"/>
            <a:stretch>
              <a:fillRect/>
            </a:stretch>
          </p:blipFill>
          <p:spPr>
            <a:xfrm>
              <a:off x="568940" y="658247"/>
              <a:ext cx="847843" cy="914528"/>
            </a:xfrm>
            <a:prstGeom prst="rect">
              <a:avLst/>
            </a:prstGeom>
          </p:spPr>
        </p:pic>
        <p:pic>
          <p:nvPicPr>
            <p:cNvPr id="49" name="Picture 48"/>
            <p:cNvPicPr>
              <a:picLocks noChangeAspect="1"/>
            </p:cNvPicPr>
            <p:nvPr/>
          </p:nvPicPr>
          <p:blipFill>
            <a:blip r:embed="rId6"/>
            <a:stretch>
              <a:fillRect/>
            </a:stretch>
          </p:blipFill>
          <p:spPr>
            <a:xfrm>
              <a:off x="1987719" y="642456"/>
              <a:ext cx="800212" cy="914528"/>
            </a:xfrm>
            <a:prstGeom prst="rect">
              <a:avLst/>
            </a:prstGeom>
          </p:spPr>
        </p:pic>
        <p:grpSp>
          <p:nvGrpSpPr>
            <p:cNvPr id="13" name="Group 12"/>
            <p:cNvGrpSpPr/>
            <p:nvPr/>
          </p:nvGrpSpPr>
          <p:grpSpPr>
            <a:xfrm rot="5400000">
              <a:off x="2014389" y="-1357169"/>
              <a:ext cx="2195384" cy="5264900"/>
              <a:chOff x="10317684" y="414224"/>
              <a:chExt cx="2047215" cy="4778750"/>
            </a:xfrm>
          </p:grpSpPr>
          <p:sp>
            <p:nvSpPr>
              <p:cNvPr id="16" name="Circular Arrow 15"/>
              <p:cNvSpPr/>
              <p:nvPr/>
            </p:nvSpPr>
            <p:spPr>
              <a:xfrm>
                <a:off x="10620876" y="414224"/>
                <a:ext cx="1091370" cy="1091466"/>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7" name="Freeform 16"/>
              <p:cNvSpPr/>
              <p:nvPr/>
            </p:nvSpPr>
            <p:spPr>
              <a:xfrm>
                <a:off x="11710609" y="738223"/>
                <a:ext cx="654290" cy="433910"/>
              </a:xfrm>
              <a:custGeom>
                <a:avLst/>
                <a:gdLst>
                  <a:gd name="connsiteX0" fmla="*/ 0 w 654290"/>
                  <a:gd name="connsiteY0" fmla="*/ 0 h 433910"/>
                  <a:gd name="connsiteX1" fmla="*/ 654290 w 654290"/>
                  <a:gd name="connsiteY1" fmla="*/ 0 h 433910"/>
                  <a:gd name="connsiteX2" fmla="*/ 654290 w 654290"/>
                  <a:gd name="connsiteY2" fmla="*/ 433910 h 433910"/>
                  <a:gd name="connsiteX3" fmla="*/ 0 w 654290"/>
                  <a:gd name="connsiteY3" fmla="*/ 433910 h 433910"/>
                  <a:gd name="connsiteX4" fmla="*/ 0 w 654290"/>
                  <a:gd name="connsiteY4" fmla="*/ 0 h 433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290" h="433910">
                    <a:moveTo>
                      <a:pt x="0" y="0"/>
                    </a:moveTo>
                    <a:lnTo>
                      <a:pt x="654290" y="0"/>
                    </a:lnTo>
                    <a:lnTo>
                      <a:pt x="654290" y="433910"/>
                    </a:lnTo>
                    <a:lnTo>
                      <a:pt x="0" y="4339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225" tIns="22225" rIns="22225" bIns="22225" numCol="1" spcCol="1270" anchor="ctr" anchorCtr="0">
                <a:noAutofit/>
              </a:bodyPr>
              <a:lstStyle/>
              <a:p>
                <a:pPr marL="228600" lvl="1" indent="-228600" algn="l" defTabSz="1200150">
                  <a:lnSpc>
                    <a:spcPct val="90000"/>
                  </a:lnSpc>
                  <a:spcBef>
                    <a:spcPct val="0"/>
                  </a:spcBef>
                  <a:spcAft>
                    <a:spcPct val="15000"/>
                  </a:spcAft>
                  <a:buChar char="••"/>
                </a:pPr>
                <a:endParaRPr lang="en-US" sz="2700" kern="1200"/>
              </a:p>
            </p:txBody>
          </p:sp>
          <p:sp>
            <p:nvSpPr>
              <p:cNvPr id="18" name="Freeform 17"/>
              <p:cNvSpPr/>
              <p:nvPr/>
            </p:nvSpPr>
            <p:spPr>
              <a:xfrm>
                <a:off x="10861834" y="809427"/>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p:txBody>
          </p:sp>
          <p:sp>
            <p:nvSpPr>
              <p:cNvPr id="20" name="Shape 19"/>
              <p:cNvSpPr/>
              <p:nvPr/>
            </p:nvSpPr>
            <p:spPr>
              <a:xfrm>
                <a:off x="10317684" y="1041196"/>
                <a:ext cx="1091370" cy="109146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1" name="Freeform 20"/>
              <p:cNvSpPr/>
              <p:nvPr/>
            </p:nvSpPr>
            <p:spPr>
              <a:xfrm>
                <a:off x="10557412" y="1437832"/>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22" name="Circular Arrow 21"/>
              <p:cNvSpPr/>
              <p:nvPr/>
            </p:nvSpPr>
            <p:spPr>
              <a:xfrm>
                <a:off x="10620876" y="1671035"/>
                <a:ext cx="1091370" cy="1091466"/>
              </a:xfrm>
              <a:prstGeom prst="circularArrow">
                <a:avLst>
                  <a:gd name="adj1" fmla="val 10980"/>
                  <a:gd name="adj2" fmla="val 1142322"/>
                  <a:gd name="adj3" fmla="val 4500000"/>
                  <a:gd name="adj4" fmla="val 13500000"/>
                  <a:gd name="adj5" fmla="val 125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3" name="Freeform 22"/>
              <p:cNvSpPr/>
              <p:nvPr/>
            </p:nvSpPr>
            <p:spPr>
              <a:xfrm>
                <a:off x="10861834" y="2066238"/>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24" name="Shape 23"/>
              <p:cNvSpPr/>
              <p:nvPr/>
            </p:nvSpPr>
            <p:spPr>
              <a:xfrm>
                <a:off x="10317684" y="2299440"/>
                <a:ext cx="1091370" cy="109146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5" name="Freeform 24"/>
              <p:cNvSpPr/>
              <p:nvPr/>
            </p:nvSpPr>
            <p:spPr>
              <a:xfrm>
                <a:off x="10557412" y="2694643"/>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26" name="Circular Arrow 25"/>
              <p:cNvSpPr/>
              <p:nvPr/>
            </p:nvSpPr>
            <p:spPr>
              <a:xfrm>
                <a:off x="10620876" y="2926890"/>
                <a:ext cx="1091370" cy="1091466"/>
              </a:xfrm>
              <a:prstGeom prst="circularArrow">
                <a:avLst>
                  <a:gd name="adj1" fmla="val 10980"/>
                  <a:gd name="adj2" fmla="val 1142322"/>
                  <a:gd name="adj3" fmla="val 4500000"/>
                  <a:gd name="adj4" fmla="val 13500000"/>
                  <a:gd name="adj5" fmla="val 12500"/>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27" name="Freeform 26"/>
              <p:cNvSpPr/>
              <p:nvPr/>
            </p:nvSpPr>
            <p:spPr>
              <a:xfrm>
                <a:off x="10861834" y="3322093"/>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28" name="Shape 27"/>
              <p:cNvSpPr/>
              <p:nvPr/>
            </p:nvSpPr>
            <p:spPr>
              <a:xfrm>
                <a:off x="10317684" y="3555296"/>
                <a:ext cx="1091370" cy="109146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9" name="Freeform 28"/>
              <p:cNvSpPr/>
              <p:nvPr/>
            </p:nvSpPr>
            <p:spPr>
              <a:xfrm>
                <a:off x="10557412" y="3950498"/>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30" name="Block Arc 29"/>
              <p:cNvSpPr/>
              <p:nvPr/>
            </p:nvSpPr>
            <p:spPr>
              <a:xfrm>
                <a:off x="10698466" y="4254906"/>
                <a:ext cx="937624" cy="938068"/>
              </a:xfrm>
              <a:prstGeom prst="blockArc">
                <a:avLst>
                  <a:gd name="adj1" fmla="val 13500000"/>
                  <a:gd name="adj2" fmla="val 10800000"/>
                  <a:gd name="adj3" fmla="val 1274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31" name="Freeform 30"/>
              <p:cNvSpPr/>
              <p:nvPr/>
            </p:nvSpPr>
            <p:spPr>
              <a:xfrm>
                <a:off x="10861834" y="4578904"/>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grpSp>
        <p:grpSp>
          <p:nvGrpSpPr>
            <p:cNvPr id="54" name="Group 53"/>
            <p:cNvGrpSpPr/>
            <p:nvPr/>
          </p:nvGrpSpPr>
          <p:grpSpPr>
            <a:xfrm rot="5400000">
              <a:off x="7199920" y="-1305591"/>
              <a:ext cx="2195384" cy="5264899"/>
              <a:chOff x="10317684" y="414224"/>
              <a:chExt cx="2047215" cy="4778749"/>
            </a:xfrm>
          </p:grpSpPr>
          <p:sp>
            <p:nvSpPr>
              <p:cNvPr id="55" name="Circular Arrow 54"/>
              <p:cNvSpPr/>
              <p:nvPr/>
            </p:nvSpPr>
            <p:spPr>
              <a:xfrm>
                <a:off x="10620876" y="414224"/>
                <a:ext cx="1091370" cy="1091466"/>
              </a:xfrm>
              <a:prstGeom prst="circularArrow">
                <a:avLst>
                  <a:gd name="adj1" fmla="val 10980"/>
                  <a:gd name="adj2" fmla="val 1142322"/>
                  <a:gd name="adj3" fmla="val 4500000"/>
                  <a:gd name="adj4" fmla="val 10800000"/>
                  <a:gd name="adj5" fmla="val 125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6" name="Freeform 55"/>
              <p:cNvSpPr/>
              <p:nvPr/>
            </p:nvSpPr>
            <p:spPr>
              <a:xfrm>
                <a:off x="11710609" y="738223"/>
                <a:ext cx="654290" cy="433910"/>
              </a:xfrm>
              <a:custGeom>
                <a:avLst/>
                <a:gdLst>
                  <a:gd name="connsiteX0" fmla="*/ 0 w 654290"/>
                  <a:gd name="connsiteY0" fmla="*/ 0 h 433910"/>
                  <a:gd name="connsiteX1" fmla="*/ 654290 w 654290"/>
                  <a:gd name="connsiteY1" fmla="*/ 0 h 433910"/>
                  <a:gd name="connsiteX2" fmla="*/ 654290 w 654290"/>
                  <a:gd name="connsiteY2" fmla="*/ 433910 h 433910"/>
                  <a:gd name="connsiteX3" fmla="*/ 0 w 654290"/>
                  <a:gd name="connsiteY3" fmla="*/ 433910 h 433910"/>
                  <a:gd name="connsiteX4" fmla="*/ 0 w 654290"/>
                  <a:gd name="connsiteY4" fmla="*/ 0 h 433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290" h="433910">
                    <a:moveTo>
                      <a:pt x="0" y="0"/>
                    </a:moveTo>
                    <a:lnTo>
                      <a:pt x="654290" y="0"/>
                    </a:lnTo>
                    <a:lnTo>
                      <a:pt x="654290" y="433910"/>
                    </a:lnTo>
                    <a:lnTo>
                      <a:pt x="0" y="4339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2225" tIns="22225" rIns="22225" bIns="22225" numCol="1" spcCol="1270" anchor="ctr" anchorCtr="0">
                <a:noAutofit/>
              </a:bodyPr>
              <a:lstStyle/>
              <a:p>
                <a:pPr marL="228600" lvl="1" indent="-228600" algn="l" defTabSz="1200150">
                  <a:lnSpc>
                    <a:spcPct val="90000"/>
                  </a:lnSpc>
                  <a:spcBef>
                    <a:spcPct val="0"/>
                  </a:spcBef>
                  <a:spcAft>
                    <a:spcPct val="15000"/>
                  </a:spcAft>
                  <a:buChar char="••"/>
                </a:pPr>
                <a:endParaRPr lang="en-US" sz="2700" kern="1200"/>
              </a:p>
            </p:txBody>
          </p:sp>
          <p:sp>
            <p:nvSpPr>
              <p:cNvPr id="57" name="Freeform 56"/>
              <p:cNvSpPr/>
              <p:nvPr/>
            </p:nvSpPr>
            <p:spPr>
              <a:xfrm>
                <a:off x="10861834" y="809427"/>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dirty="0"/>
              </a:p>
            </p:txBody>
          </p:sp>
          <p:sp>
            <p:nvSpPr>
              <p:cNvPr id="58" name="Shape 57"/>
              <p:cNvSpPr/>
              <p:nvPr/>
            </p:nvSpPr>
            <p:spPr>
              <a:xfrm>
                <a:off x="10317684" y="1041196"/>
                <a:ext cx="1091370" cy="109146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59" name="Freeform 58"/>
              <p:cNvSpPr/>
              <p:nvPr/>
            </p:nvSpPr>
            <p:spPr>
              <a:xfrm>
                <a:off x="10557412" y="1437832"/>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60" name="Circular Arrow 59"/>
              <p:cNvSpPr/>
              <p:nvPr/>
            </p:nvSpPr>
            <p:spPr>
              <a:xfrm>
                <a:off x="10620876" y="1671035"/>
                <a:ext cx="1091370" cy="1091466"/>
              </a:xfrm>
              <a:prstGeom prst="circularArrow">
                <a:avLst>
                  <a:gd name="adj1" fmla="val 10980"/>
                  <a:gd name="adj2" fmla="val 1142322"/>
                  <a:gd name="adj3" fmla="val 4500000"/>
                  <a:gd name="adj4" fmla="val 13500000"/>
                  <a:gd name="adj5" fmla="val 125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61" name="Freeform 60"/>
              <p:cNvSpPr/>
              <p:nvPr/>
            </p:nvSpPr>
            <p:spPr>
              <a:xfrm>
                <a:off x="10861834" y="2066238"/>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62" name="Shape 61"/>
              <p:cNvSpPr/>
              <p:nvPr/>
            </p:nvSpPr>
            <p:spPr>
              <a:xfrm>
                <a:off x="10317684" y="2299440"/>
                <a:ext cx="1091370" cy="109146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63" name="Freeform 62"/>
              <p:cNvSpPr/>
              <p:nvPr/>
            </p:nvSpPr>
            <p:spPr>
              <a:xfrm>
                <a:off x="10557412" y="2694643"/>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64" name="Circular Arrow 63"/>
              <p:cNvSpPr/>
              <p:nvPr/>
            </p:nvSpPr>
            <p:spPr>
              <a:xfrm>
                <a:off x="10620876" y="2926890"/>
                <a:ext cx="1091370" cy="1091466"/>
              </a:xfrm>
              <a:prstGeom prst="circularArrow">
                <a:avLst>
                  <a:gd name="adj1" fmla="val 10980"/>
                  <a:gd name="adj2" fmla="val 1142322"/>
                  <a:gd name="adj3" fmla="val 4500000"/>
                  <a:gd name="adj4" fmla="val 13500000"/>
                  <a:gd name="adj5" fmla="val 12500"/>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65" name="Freeform 64"/>
              <p:cNvSpPr/>
              <p:nvPr/>
            </p:nvSpPr>
            <p:spPr>
              <a:xfrm>
                <a:off x="10861834" y="3322093"/>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66" name="Shape 65"/>
              <p:cNvSpPr/>
              <p:nvPr/>
            </p:nvSpPr>
            <p:spPr>
              <a:xfrm>
                <a:off x="10317684" y="3555296"/>
                <a:ext cx="1091370" cy="1091466"/>
              </a:xfrm>
              <a:prstGeom prst="leftCircularArrow">
                <a:avLst>
                  <a:gd name="adj1" fmla="val 10980"/>
                  <a:gd name="adj2" fmla="val 1142322"/>
                  <a:gd name="adj3" fmla="val 6300000"/>
                  <a:gd name="adj4" fmla="val 18900000"/>
                  <a:gd name="adj5" fmla="val 125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7" name="Freeform 66"/>
              <p:cNvSpPr/>
              <p:nvPr/>
            </p:nvSpPr>
            <p:spPr>
              <a:xfrm>
                <a:off x="10557412" y="3950498"/>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sp>
            <p:nvSpPr>
              <p:cNvPr id="68" name="Block Arc 67"/>
              <p:cNvSpPr/>
              <p:nvPr/>
            </p:nvSpPr>
            <p:spPr>
              <a:xfrm>
                <a:off x="10698466" y="4254905"/>
                <a:ext cx="937624" cy="938068"/>
              </a:xfrm>
              <a:prstGeom prst="blockArc">
                <a:avLst>
                  <a:gd name="adj1" fmla="val 13500000"/>
                  <a:gd name="adj2" fmla="val 10800000"/>
                  <a:gd name="adj3" fmla="val 1274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69" name="Freeform 68"/>
              <p:cNvSpPr/>
              <p:nvPr/>
            </p:nvSpPr>
            <p:spPr>
              <a:xfrm>
                <a:off x="10861834" y="4578904"/>
                <a:ext cx="609046" cy="304406"/>
              </a:xfrm>
              <a:custGeom>
                <a:avLst/>
                <a:gdLst>
                  <a:gd name="connsiteX0" fmla="*/ 0 w 609046"/>
                  <a:gd name="connsiteY0" fmla="*/ 0 h 304406"/>
                  <a:gd name="connsiteX1" fmla="*/ 609046 w 609046"/>
                  <a:gd name="connsiteY1" fmla="*/ 0 h 304406"/>
                  <a:gd name="connsiteX2" fmla="*/ 609046 w 609046"/>
                  <a:gd name="connsiteY2" fmla="*/ 304406 h 304406"/>
                  <a:gd name="connsiteX3" fmla="*/ 0 w 609046"/>
                  <a:gd name="connsiteY3" fmla="*/ 304406 h 304406"/>
                  <a:gd name="connsiteX4" fmla="*/ 0 w 609046"/>
                  <a:gd name="connsiteY4" fmla="*/ 0 h 304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46" h="304406">
                    <a:moveTo>
                      <a:pt x="0" y="0"/>
                    </a:moveTo>
                    <a:lnTo>
                      <a:pt x="609046" y="0"/>
                    </a:lnTo>
                    <a:lnTo>
                      <a:pt x="609046" y="304406"/>
                    </a:lnTo>
                    <a:lnTo>
                      <a:pt x="0" y="30440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endParaRPr lang="en-US" sz="1900" kern="1200"/>
              </a:p>
            </p:txBody>
          </p:sp>
        </p:grpSp>
        <p:sp>
          <p:nvSpPr>
            <p:cNvPr id="74" name="Block Arc 73"/>
            <p:cNvSpPr/>
            <p:nvPr/>
          </p:nvSpPr>
          <p:spPr>
            <a:xfrm rot="1924511">
              <a:off x="10899923" y="660606"/>
              <a:ext cx="1005485" cy="1033499"/>
            </a:xfrm>
            <a:prstGeom prst="blockArc">
              <a:avLst>
                <a:gd name="adj1" fmla="val 13500000"/>
                <a:gd name="adj2" fmla="val 10800000"/>
                <a:gd name="adj3" fmla="val 1274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grpSp>
      <p:sp>
        <p:nvSpPr>
          <p:cNvPr id="79" name="Title 1"/>
          <p:cNvSpPr txBox="1">
            <a:spLocks/>
          </p:cNvSpPr>
          <p:nvPr/>
        </p:nvSpPr>
        <p:spPr>
          <a:xfrm>
            <a:off x="23162" y="2381819"/>
            <a:ext cx="10866922" cy="11828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2438" algn="l">
              <a:lnSpc>
                <a:spcPct val="100000"/>
              </a:lnSpc>
              <a:spcBef>
                <a:spcPts val="0"/>
              </a:spcBef>
              <a:tabLst>
                <a:tab pos="0" algn="l"/>
              </a:tabLst>
            </a:pPr>
            <a:r>
              <a:rPr lang="en-GB" sz="2400" dirty="0">
                <a:solidFill>
                  <a:srgbClr val="009DD9"/>
                </a:solidFill>
                <a:latin typeface="Montserrat-Medium"/>
                <a:ea typeface="+mn-ea"/>
                <a:cs typeface="+mn-cs"/>
              </a:rPr>
              <a:t>service users’ perspectives on providing online healthcare-related feedback in the UK</a:t>
            </a:r>
          </a:p>
        </p:txBody>
      </p:sp>
      <p:grpSp>
        <p:nvGrpSpPr>
          <p:cNvPr id="86" name="Group 85"/>
          <p:cNvGrpSpPr/>
          <p:nvPr/>
        </p:nvGrpSpPr>
        <p:grpSpPr>
          <a:xfrm>
            <a:off x="4535940" y="4157628"/>
            <a:ext cx="7437830" cy="2494243"/>
            <a:chOff x="5385040" y="4339422"/>
            <a:chExt cx="7437830" cy="2494243"/>
          </a:xfrm>
        </p:grpSpPr>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98569" y="4339422"/>
              <a:ext cx="1943100" cy="819150"/>
            </a:xfrm>
            <a:prstGeom prst="rect">
              <a:avLst/>
            </a:prstGeom>
          </p:spPr>
        </p:pic>
        <p:sp>
          <p:nvSpPr>
            <p:cNvPr id="8" name="TextBox 7"/>
            <p:cNvSpPr txBox="1"/>
            <p:nvPr/>
          </p:nvSpPr>
          <p:spPr>
            <a:xfrm>
              <a:off x="7477223" y="4339422"/>
              <a:ext cx="5345647" cy="646331"/>
            </a:xfrm>
            <a:prstGeom prst="rect">
              <a:avLst/>
            </a:prstGeom>
            <a:noFill/>
          </p:spPr>
          <p:txBody>
            <a:bodyPr wrap="square" rtlCol="0">
              <a:spAutoFit/>
            </a:bodyPr>
            <a:lstStyle/>
            <a:p>
              <a:r>
                <a:rPr lang="en-GB" dirty="0">
                  <a:solidFill>
                    <a:srgbClr val="0097FF"/>
                  </a:solidFill>
                  <a:latin typeface="Montserrat-Medium"/>
                </a:rPr>
                <a:t>I</a:t>
              </a:r>
              <a:r>
                <a:rPr lang="en-GB" dirty="0">
                  <a:solidFill>
                    <a:srgbClr val="000000"/>
                  </a:solidFill>
                  <a:latin typeface="Montserrat-Medium"/>
                </a:rPr>
                <a:t>MPROVING </a:t>
              </a:r>
              <a:r>
                <a:rPr lang="en-GB" dirty="0">
                  <a:solidFill>
                    <a:srgbClr val="0097FF"/>
                  </a:solidFill>
                  <a:latin typeface="Montserrat-Medium"/>
                </a:rPr>
                <a:t>N</a:t>
              </a:r>
              <a:r>
                <a:rPr lang="en-GB" dirty="0">
                  <a:solidFill>
                    <a:srgbClr val="000000"/>
                  </a:solidFill>
                  <a:latin typeface="Montserrat-Medium"/>
                </a:rPr>
                <a:t>HS </a:t>
              </a:r>
              <a:r>
                <a:rPr lang="en-GB" dirty="0">
                  <a:solidFill>
                    <a:srgbClr val="0097FF"/>
                  </a:solidFill>
                  <a:latin typeface="Montserrat-Medium"/>
                </a:rPr>
                <a:t>Q</a:t>
              </a:r>
              <a:r>
                <a:rPr lang="en-GB" dirty="0">
                  <a:solidFill>
                    <a:srgbClr val="000000"/>
                  </a:solidFill>
                  <a:latin typeface="Montserrat-Medium"/>
                </a:rPr>
                <a:t>UALITY </a:t>
              </a:r>
              <a:r>
                <a:rPr lang="en-GB" dirty="0">
                  <a:solidFill>
                    <a:srgbClr val="0097FF"/>
                  </a:solidFill>
                  <a:latin typeface="Montserrat-Medium"/>
                </a:rPr>
                <a:t>U</a:t>
              </a:r>
              <a:r>
                <a:rPr lang="en-GB" dirty="0">
                  <a:solidFill>
                    <a:srgbClr val="000000"/>
                  </a:solidFill>
                  <a:latin typeface="Montserrat-Medium"/>
                </a:rPr>
                <a:t>SING </a:t>
              </a:r>
              <a:r>
                <a:rPr lang="en-GB" dirty="0">
                  <a:solidFill>
                    <a:srgbClr val="0097FF"/>
                  </a:solidFill>
                  <a:latin typeface="Montserrat-Medium"/>
                </a:rPr>
                <a:t>I</a:t>
              </a:r>
              <a:r>
                <a:rPr lang="en-GB" dirty="0">
                  <a:solidFill>
                    <a:srgbClr val="000000"/>
                  </a:solidFill>
                  <a:latin typeface="Montserrat-Medium"/>
                </a:rPr>
                <a:t>NTERNET </a:t>
              </a:r>
              <a:r>
                <a:rPr lang="en-GB" dirty="0">
                  <a:solidFill>
                    <a:srgbClr val="0097FF"/>
                  </a:solidFill>
                  <a:latin typeface="Montserrat-Medium"/>
                </a:rPr>
                <a:t>R</a:t>
              </a:r>
              <a:r>
                <a:rPr lang="en-GB" dirty="0">
                  <a:solidFill>
                    <a:srgbClr val="000000"/>
                  </a:solidFill>
                  <a:latin typeface="Montserrat-Medium"/>
                </a:rPr>
                <a:t>ATINGS AND </a:t>
              </a:r>
              <a:r>
                <a:rPr lang="en-GB" dirty="0">
                  <a:solidFill>
                    <a:srgbClr val="0097FF"/>
                  </a:solidFill>
                  <a:latin typeface="Montserrat-Medium"/>
                </a:rPr>
                <a:t>E</a:t>
              </a:r>
              <a:r>
                <a:rPr lang="en-GB" dirty="0">
                  <a:solidFill>
                    <a:srgbClr val="000000"/>
                  </a:solidFill>
                  <a:latin typeface="Montserrat-Medium"/>
                </a:rPr>
                <a:t>XPERIENCE (</a:t>
              </a:r>
              <a:r>
                <a:rPr lang="en-GB" dirty="0">
                  <a:solidFill>
                    <a:srgbClr val="000000"/>
                  </a:solidFill>
                  <a:latin typeface="Montserrat-Medium"/>
                  <a:hlinkClick r:id="rId11"/>
                </a:rPr>
                <a:t>project info</a:t>
              </a:r>
              <a:r>
                <a:rPr lang="en-GB" dirty="0">
                  <a:solidFill>
                    <a:srgbClr val="000000"/>
                  </a:solidFill>
                  <a:latin typeface="Montserrat-Medium"/>
                </a:rPr>
                <a:t>) </a:t>
              </a:r>
              <a:endParaRPr lang="en-GB" dirty="0"/>
            </a:p>
          </p:txBody>
        </p:sp>
        <p:pic>
          <p:nvPicPr>
            <p:cNvPr id="80" name="Picture 79"/>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385040" y="5609398"/>
              <a:ext cx="1924497" cy="910929"/>
            </a:xfrm>
            <a:prstGeom prst="rect">
              <a:avLst/>
            </a:prstGeom>
          </p:spPr>
        </p:pic>
        <p:sp>
          <p:nvSpPr>
            <p:cNvPr id="82" name="TextBox 81"/>
            <p:cNvSpPr txBox="1"/>
            <p:nvPr/>
          </p:nvSpPr>
          <p:spPr>
            <a:xfrm>
              <a:off x="9916299" y="5971891"/>
              <a:ext cx="1988045" cy="861774"/>
            </a:xfrm>
            <a:prstGeom prst="rect">
              <a:avLst/>
            </a:prstGeom>
            <a:noFill/>
          </p:spPr>
          <p:txBody>
            <a:bodyPr wrap="none" rtlCol="0">
              <a:spAutoFit/>
            </a:bodyPr>
            <a:lstStyle/>
            <a:p>
              <a:r>
                <a:rPr lang="en-GB" sz="1600" dirty="0">
                  <a:latin typeface="Montserrat-Medium"/>
                </a:rPr>
                <a:t>Sue </a:t>
              </a:r>
              <a:r>
                <a:rPr lang="en-GB" sz="1600" dirty="0" err="1">
                  <a:latin typeface="Montserrat-Medium"/>
                </a:rPr>
                <a:t>Ziebland</a:t>
              </a:r>
              <a:endParaRPr lang="en-GB" sz="1600" dirty="0">
                <a:latin typeface="Montserrat-Medium"/>
              </a:endParaRPr>
            </a:p>
            <a:p>
              <a:r>
                <a:rPr lang="en-GB" sz="1600" dirty="0">
                  <a:solidFill>
                    <a:schemeClr val="bg1">
                      <a:lumMod val="50000"/>
                    </a:schemeClr>
                  </a:solidFill>
                  <a:latin typeface="Montserrat-Medium"/>
                </a:rPr>
                <a:t>University of Oxford</a:t>
              </a:r>
            </a:p>
            <a:p>
              <a:endParaRPr lang="en-GB" sz="1600" dirty="0">
                <a:latin typeface="Montserrat-Medium"/>
              </a:endParaRPr>
            </a:p>
          </p:txBody>
        </p:sp>
        <p:sp>
          <p:nvSpPr>
            <p:cNvPr id="83" name="TextBox 82"/>
            <p:cNvSpPr txBox="1"/>
            <p:nvPr/>
          </p:nvSpPr>
          <p:spPr>
            <a:xfrm>
              <a:off x="9916299" y="5186446"/>
              <a:ext cx="1988045" cy="861774"/>
            </a:xfrm>
            <a:prstGeom prst="rect">
              <a:avLst/>
            </a:prstGeom>
            <a:noFill/>
          </p:spPr>
          <p:txBody>
            <a:bodyPr wrap="none" rtlCol="0">
              <a:spAutoFit/>
            </a:bodyPr>
            <a:lstStyle/>
            <a:p>
              <a:r>
                <a:rPr lang="en-GB" sz="1600" dirty="0">
                  <a:latin typeface="Montserrat-Medium"/>
                </a:rPr>
                <a:t>Susan Kirkpatrick</a:t>
              </a:r>
            </a:p>
            <a:p>
              <a:r>
                <a:rPr lang="en-GB" sz="1600" dirty="0">
                  <a:solidFill>
                    <a:schemeClr val="bg1">
                      <a:lumMod val="50000"/>
                    </a:schemeClr>
                  </a:solidFill>
                  <a:latin typeface="Montserrat-Medium"/>
                </a:rPr>
                <a:t>University of Oxford</a:t>
              </a:r>
            </a:p>
            <a:p>
              <a:endParaRPr lang="en-GB" sz="1600" dirty="0">
                <a:latin typeface="Montserrat-Medium"/>
              </a:endParaRPr>
            </a:p>
          </p:txBody>
        </p:sp>
        <p:sp>
          <p:nvSpPr>
            <p:cNvPr id="84" name="TextBox 83"/>
            <p:cNvSpPr txBox="1"/>
            <p:nvPr/>
          </p:nvSpPr>
          <p:spPr>
            <a:xfrm>
              <a:off x="7558220" y="5186446"/>
              <a:ext cx="1988045" cy="861774"/>
            </a:xfrm>
            <a:prstGeom prst="rect">
              <a:avLst/>
            </a:prstGeom>
            <a:noFill/>
          </p:spPr>
          <p:txBody>
            <a:bodyPr wrap="none" rtlCol="0">
              <a:spAutoFit/>
            </a:bodyPr>
            <a:lstStyle/>
            <a:p>
              <a:r>
                <a:rPr lang="en-GB" sz="1600" dirty="0">
                  <a:latin typeface="Montserrat-Medium"/>
                </a:rPr>
                <a:t>John Powell</a:t>
              </a:r>
            </a:p>
            <a:p>
              <a:r>
                <a:rPr lang="en-GB" sz="1600" dirty="0">
                  <a:solidFill>
                    <a:schemeClr val="bg1">
                      <a:lumMod val="50000"/>
                    </a:schemeClr>
                  </a:solidFill>
                  <a:latin typeface="Montserrat-Medium"/>
                </a:rPr>
                <a:t>University of Oxford</a:t>
              </a:r>
            </a:p>
            <a:p>
              <a:endParaRPr lang="en-GB" sz="1600" dirty="0">
                <a:latin typeface="Montserrat-Medium"/>
              </a:endParaRPr>
            </a:p>
          </p:txBody>
        </p:sp>
        <p:sp>
          <p:nvSpPr>
            <p:cNvPr id="85" name="TextBox 84"/>
            <p:cNvSpPr txBox="1"/>
            <p:nvPr/>
          </p:nvSpPr>
          <p:spPr>
            <a:xfrm>
              <a:off x="7558220" y="5971891"/>
              <a:ext cx="2247603" cy="861774"/>
            </a:xfrm>
            <a:prstGeom prst="rect">
              <a:avLst/>
            </a:prstGeom>
            <a:noFill/>
          </p:spPr>
          <p:txBody>
            <a:bodyPr wrap="none" rtlCol="0">
              <a:spAutoFit/>
            </a:bodyPr>
            <a:lstStyle/>
            <a:p>
              <a:r>
                <a:rPr lang="en-GB" sz="1600" dirty="0">
                  <a:latin typeface="Montserrat-Medium"/>
                </a:rPr>
                <a:t>Louise Locock</a:t>
              </a:r>
            </a:p>
            <a:p>
              <a:r>
                <a:rPr lang="en-GB" sz="1600" dirty="0">
                  <a:solidFill>
                    <a:schemeClr val="bg1">
                      <a:lumMod val="50000"/>
                    </a:schemeClr>
                  </a:solidFill>
                  <a:latin typeface="Montserrat-Medium"/>
                </a:rPr>
                <a:t>University of Aberdeen</a:t>
              </a:r>
            </a:p>
            <a:p>
              <a:endParaRPr lang="en-GB" sz="1600" dirty="0">
                <a:latin typeface="Montserrat-Medium"/>
              </a:endParaRPr>
            </a:p>
          </p:txBody>
        </p:sp>
      </p:grpSp>
    </p:spTree>
    <p:extLst>
      <p:ext uri="{BB962C8B-B14F-4D97-AF65-F5344CB8AC3E}">
        <p14:creationId xmlns:p14="http://schemas.microsoft.com/office/powerpoint/2010/main" val="3153661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Content Placeholder 2"/>
          <p:cNvSpPr>
            <a:spLocks noGrp="1"/>
          </p:cNvSpPr>
          <p:nvPr>
            <p:ph idx="1"/>
          </p:nvPr>
        </p:nvSpPr>
        <p:spPr>
          <a:xfrm>
            <a:off x="838200" y="882316"/>
            <a:ext cx="10515600" cy="5294647"/>
          </a:xfrm>
        </p:spPr>
        <p:txBody>
          <a:bodyPr>
            <a:normAutofit/>
          </a:bodyPr>
          <a:lstStyle/>
          <a:p>
            <a:pPr marL="0" indent="0">
              <a:lnSpc>
                <a:spcPct val="110000"/>
              </a:lnSpc>
              <a:spcAft>
                <a:spcPts val="1800"/>
              </a:spcAft>
              <a:buNone/>
            </a:pPr>
            <a:r>
              <a:rPr lang="en-GB" sz="3200" b="1" dirty="0">
                <a:solidFill>
                  <a:srgbClr val="01214A"/>
                </a:solidFill>
                <a:latin typeface="Montserrat-Medium"/>
              </a:rPr>
              <a:t>ONLINE FEEDBACK TO </a:t>
            </a:r>
            <a:r>
              <a:rPr lang="en-GB" sz="3200" b="1" i="1" dirty="0">
                <a:solidFill>
                  <a:srgbClr val="01214A"/>
                </a:solidFill>
                <a:latin typeface="Montserrat-Medium"/>
              </a:rPr>
              <a:t>IMPROVE CARE </a:t>
            </a:r>
          </a:p>
          <a:p>
            <a:pPr marL="0" indent="0">
              <a:lnSpc>
                <a:spcPct val="110000"/>
              </a:lnSpc>
              <a:spcAft>
                <a:spcPts val="1800"/>
              </a:spcAft>
              <a:buNone/>
            </a:pPr>
            <a:r>
              <a:rPr lang="en-GB" dirty="0">
                <a:solidFill>
                  <a:srgbClr val="01214A"/>
                </a:solidFill>
                <a:latin typeface="Montserrat-Medium"/>
              </a:rPr>
              <a:t>The NHS fails, we fail, like </a:t>
            </a:r>
            <a:r>
              <a:rPr lang="en-GB" b="1" dirty="0">
                <a:solidFill>
                  <a:srgbClr val="01214A"/>
                </a:solidFill>
                <a:latin typeface="Montserrat-Medium"/>
              </a:rPr>
              <a:t>we need the NHS </a:t>
            </a:r>
            <a:r>
              <a:rPr lang="en-GB" dirty="0">
                <a:solidFill>
                  <a:srgbClr val="01214A"/>
                </a:solidFill>
                <a:latin typeface="Montserrat-Medium"/>
              </a:rPr>
              <a:t>to not only survive but to thrive and keep going and any feedback, certainly I’m giving and I know a lot of people in my position are, it’s </a:t>
            </a:r>
            <a:r>
              <a:rPr lang="en-GB" b="1" dirty="0">
                <a:solidFill>
                  <a:srgbClr val="01214A"/>
                </a:solidFill>
                <a:latin typeface="Montserrat-Medium"/>
              </a:rPr>
              <a:t>constructive</a:t>
            </a:r>
            <a:r>
              <a:rPr lang="en-GB" dirty="0">
                <a:solidFill>
                  <a:srgbClr val="01214A"/>
                </a:solidFill>
                <a:latin typeface="Montserrat-Medium"/>
              </a:rPr>
              <a:t>, not because we’re being critical but because </a:t>
            </a:r>
            <a:r>
              <a:rPr lang="en-GB" b="1" dirty="0">
                <a:solidFill>
                  <a:srgbClr val="01214A"/>
                </a:solidFill>
                <a:latin typeface="Montserrat-Medium"/>
              </a:rPr>
              <a:t>we need this to work</a:t>
            </a:r>
            <a:r>
              <a:rPr lang="en-GB" dirty="0">
                <a:solidFill>
                  <a:srgbClr val="01214A"/>
                </a:solidFill>
                <a:latin typeface="Montserrat-Medium"/>
              </a:rPr>
              <a:t>. </a:t>
            </a:r>
          </a:p>
          <a:p>
            <a:pPr marL="0" indent="0">
              <a:lnSpc>
                <a:spcPct val="110000"/>
              </a:lnSpc>
              <a:buNone/>
            </a:pPr>
            <a:endParaRPr lang="en-GB" dirty="0">
              <a:solidFill>
                <a:schemeClr val="bg1"/>
              </a:solidFill>
              <a:latin typeface="Montserrat-Medium"/>
            </a:endParaRPr>
          </a:p>
          <a:p>
            <a:pPr marL="0" indent="0" algn="r">
              <a:lnSpc>
                <a:spcPct val="110000"/>
              </a:lnSpc>
              <a:buNone/>
            </a:pPr>
            <a:r>
              <a:rPr lang="en-GB" sz="2000" dirty="0">
                <a:solidFill>
                  <a:srgbClr val="01214A"/>
                </a:solidFill>
                <a:latin typeface="Montserrat-Medium"/>
              </a:rPr>
              <a:t>INQ16: female, mid-thirties, multiple long term conditions</a:t>
            </a:r>
          </a:p>
        </p:txBody>
      </p:sp>
      <p:sp>
        <p:nvSpPr>
          <p:cNvPr id="6" name="TextBox 5"/>
          <p:cNvSpPr txBox="1"/>
          <p:nvPr/>
        </p:nvSpPr>
        <p:spPr>
          <a:xfrm>
            <a:off x="965200" y="6176963"/>
            <a:ext cx="11007306" cy="369332"/>
          </a:xfrm>
          <a:prstGeom prst="rect">
            <a:avLst/>
          </a:prstGeom>
          <a:noFill/>
        </p:spPr>
        <p:txBody>
          <a:bodyPr wrap="square" rtlCol="0">
            <a:spAutoFit/>
          </a:bodyPr>
          <a:lstStyle/>
          <a:p>
            <a:r>
              <a:rPr lang="en-GB" dirty="0">
                <a:latin typeface="Montserrat-Medium"/>
              </a:rPr>
              <a:t>Munro, 2017, </a:t>
            </a:r>
            <a:r>
              <a:rPr lang="en-GB" b="1" dirty="0">
                <a:latin typeface="Montserrat-Medium"/>
                <a:hlinkClick r:id="rId3"/>
              </a:rPr>
              <a:t>‘</a:t>
            </a:r>
            <a:r>
              <a:rPr lang="en-GB" dirty="0">
                <a:latin typeface="Montserrat-Medium"/>
                <a:hlinkClick r:id="rId3"/>
              </a:rPr>
              <a:t>Online opinions changing care</a:t>
            </a:r>
            <a:r>
              <a:rPr lang="en-GB" i="1" dirty="0">
                <a:latin typeface="Montserrat-Medium"/>
                <a:hlinkClick r:id="rId3"/>
              </a:rPr>
              <a:t>’ </a:t>
            </a:r>
            <a:r>
              <a:rPr lang="en-GB" i="1" dirty="0">
                <a:latin typeface="Montserrat-Medium"/>
              </a:rPr>
              <a:t> British Journal of Nursing</a:t>
            </a:r>
            <a:endParaRPr lang="en-GB" dirty="0">
              <a:latin typeface="Montserrat-Medium"/>
            </a:endParaRPr>
          </a:p>
        </p:txBody>
      </p:sp>
    </p:spTree>
    <p:extLst>
      <p:ext uri="{BB962C8B-B14F-4D97-AF65-F5344CB8AC3E}">
        <p14:creationId xmlns:p14="http://schemas.microsoft.com/office/powerpoint/2010/main" val="2790040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2316"/>
            <a:ext cx="10515600" cy="5499029"/>
          </a:xfrm>
        </p:spPr>
        <p:txBody>
          <a:bodyPr>
            <a:normAutofit fontScale="85000" lnSpcReduction="20000"/>
          </a:bodyPr>
          <a:lstStyle/>
          <a:p>
            <a:pPr marL="0" indent="0">
              <a:lnSpc>
                <a:spcPct val="130000"/>
              </a:lnSpc>
              <a:spcBef>
                <a:spcPts val="0"/>
              </a:spcBef>
              <a:buNone/>
            </a:pPr>
            <a:r>
              <a:rPr lang="en-GB" sz="3200" b="1" dirty="0">
                <a:solidFill>
                  <a:srgbClr val="01214A"/>
                </a:solidFill>
                <a:latin typeface="Montserrat-Medium"/>
              </a:rPr>
              <a:t>ONLINE FEEDBACK </a:t>
            </a:r>
            <a:r>
              <a:rPr lang="en-GB" sz="3200" b="1" i="1" dirty="0">
                <a:solidFill>
                  <a:srgbClr val="01214A"/>
                </a:solidFill>
                <a:latin typeface="Montserrat-Medium"/>
              </a:rPr>
              <a:t>AS CARE </a:t>
            </a:r>
            <a:r>
              <a:rPr lang="en-GB" sz="3200" b="1" dirty="0">
                <a:solidFill>
                  <a:srgbClr val="01214A"/>
                </a:solidFill>
                <a:latin typeface="Montserrat-Medium"/>
              </a:rPr>
              <a:t>FOR </a:t>
            </a:r>
            <a:r>
              <a:rPr lang="en-GB" sz="3200" b="1" i="1" dirty="0">
                <a:solidFill>
                  <a:srgbClr val="01214A"/>
                </a:solidFill>
                <a:latin typeface="Montserrat-Medium"/>
              </a:rPr>
              <a:t>OTHER PATIENTS AND THEIR FAMILIES </a:t>
            </a:r>
          </a:p>
          <a:p>
            <a:pPr marL="0" indent="0">
              <a:lnSpc>
                <a:spcPct val="130000"/>
              </a:lnSpc>
              <a:spcBef>
                <a:spcPts val="0"/>
              </a:spcBef>
              <a:buNone/>
            </a:pPr>
            <a:endParaRPr lang="en-GB" sz="3200" b="1" dirty="0">
              <a:solidFill>
                <a:srgbClr val="01214A"/>
              </a:solidFill>
              <a:latin typeface="Montserrat-Medium"/>
            </a:endParaRPr>
          </a:p>
          <a:p>
            <a:pPr marL="0" indent="0">
              <a:lnSpc>
                <a:spcPct val="130000"/>
              </a:lnSpc>
              <a:spcBef>
                <a:spcPts val="0"/>
              </a:spcBef>
              <a:buNone/>
            </a:pPr>
            <a:r>
              <a:rPr lang="en-GB" sz="3200" dirty="0">
                <a:solidFill>
                  <a:srgbClr val="01214A"/>
                </a:solidFill>
                <a:latin typeface="Montserrat-Medium"/>
              </a:rPr>
              <a:t>[…] I wanted to give other patients, who might be feeling equally vulnerable and uncomfortable asserting themselves, some confidence. To be able to say, ‘It’s okay, you know, if you’re not sure, its okay to ask questions and to request another point of view and, eventually, you know, you would hope that you would find somebody and feel comfortable, comfortable and confident in.’</a:t>
            </a:r>
            <a:endParaRPr lang="en-GB" sz="3200" b="1" dirty="0">
              <a:solidFill>
                <a:srgbClr val="01214A"/>
              </a:solidFill>
              <a:latin typeface="Montserrat-Medium"/>
            </a:endParaRPr>
          </a:p>
          <a:p>
            <a:pPr marL="0" indent="0">
              <a:lnSpc>
                <a:spcPct val="110000"/>
              </a:lnSpc>
              <a:buNone/>
            </a:pPr>
            <a:endParaRPr lang="en-GB" sz="3200" b="1" dirty="0">
              <a:solidFill>
                <a:srgbClr val="01214A"/>
              </a:solidFill>
              <a:latin typeface="Montserrat-Medium"/>
            </a:endParaRPr>
          </a:p>
          <a:p>
            <a:pPr marL="0" indent="0" algn="r">
              <a:lnSpc>
                <a:spcPct val="110000"/>
              </a:lnSpc>
              <a:buNone/>
            </a:pPr>
            <a:r>
              <a:rPr lang="en-GB" sz="2600" dirty="0">
                <a:solidFill>
                  <a:srgbClr val="01214A"/>
                </a:solidFill>
                <a:latin typeface="Montserrat-Medium"/>
              </a:rPr>
              <a:t>INQ08: female, early fifties, osteoarthritis and hip replacement</a:t>
            </a:r>
            <a:endParaRPr lang="en-GB" dirty="0">
              <a:solidFill>
                <a:srgbClr val="01214A"/>
              </a:solidFill>
            </a:endParaRPr>
          </a:p>
        </p:txBody>
      </p:sp>
    </p:spTree>
    <p:extLst>
      <p:ext uri="{BB962C8B-B14F-4D97-AF65-F5344CB8AC3E}">
        <p14:creationId xmlns:p14="http://schemas.microsoft.com/office/powerpoint/2010/main" val="3833853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838200" y="882316"/>
            <a:ext cx="10515600" cy="5294647"/>
          </a:xfrm>
        </p:spPr>
        <p:txBody>
          <a:bodyPr>
            <a:normAutofit/>
          </a:bodyPr>
          <a:lstStyle/>
          <a:p>
            <a:pPr marL="0" indent="0">
              <a:lnSpc>
                <a:spcPct val="110000"/>
              </a:lnSpc>
              <a:spcAft>
                <a:spcPts val="1800"/>
              </a:spcAft>
              <a:buNone/>
            </a:pPr>
            <a:r>
              <a:rPr lang="en-GB" sz="3200" b="1" dirty="0">
                <a:solidFill>
                  <a:srgbClr val="01214A"/>
                </a:solidFill>
                <a:latin typeface="Montserrat-Medium"/>
              </a:rPr>
              <a:t>ONLINE FEEDBACK </a:t>
            </a:r>
            <a:r>
              <a:rPr lang="en-GB" sz="3200" b="1" i="1" dirty="0">
                <a:solidFill>
                  <a:srgbClr val="01214A"/>
                </a:solidFill>
                <a:latin typeface="Montserrat-Medium"/>
              </a:rPr>
              <a:t>AS CARE </a:t>
            </a:r>
            <a:r>
              <a:rPr lang="en-GB" sz="3200" b="1" dirty="0">
                <a:solidFill>
                  <a:srgbClr val="01214A"/>
                </a:solidFill>
                <a:latin typeface="Montserrat-Medium"/>
              </a:rPr>
              <a:t>FOR </a:t>
            </a:r>
            <a:r>
              <a:rPr lang="en-GB" sz="3200" b="1" i="1" dirty="0">
                <a:solidFill>
                  <a:srgbClr val="01214A"/>
                </a:solidFill>
                <a:latin typeface="Montserrat-Medium"/>
              </a:rPr>
              <a:t>HEALTHCARE SERVICES AND STAFF </a:t>
            </a:r>
          </a:p>
          <a:p>
            <a:pPr marL="0" indent="0">
              <a:lnSpc>
                <a:spcPct val="110000"/>
              </a:lnSpc>
              <a:spcAft>
                <a:spcPts val="1800"/>
              </a:spcAft>
              <a:buNone/>
            </a:pPr>
            <a:r>
              <a:rPr lang="en-GB" dirty="0">
                <a:solidFill>
                  <a:srgbClr val="01214A"/>
                </a:solidFill>
                <a:latin typeface="Montserrat-Medium"/>
              </a:rPr>
              <a:t>I wanted to say thank you to the GP that, who’d been really, really good with me.  And the way I did that was by emailing the practice manager and just saying I’ve had this good experience, thank you. Because I was hoping, I guess, that they could use that somehow with the CQC or something.</a:t>
            </a:r>
          </a:p>
          <a:p>
            <a:pPr marL="0" indent="0" algn="r">
              <a:lnSpc>
                <a:spcPct val="110000"/>
              </a:lnSpc>
              <a:spcAft>
                <a:spcPts val="1800"/>
              </a:spcAft>
              <a:buNone/>
            </a:pPr>
            <a:r>
              <a:rPr lang="en-GB" dirty="0">
                <a:solidFill>
                  <a:srgbClr val="01214A"/>
                </a:solidFill>
                <a:latin typeface="Montserrat-Medium"/>
              </a:rPr>
              <a:t> </a:t>
            </a:r>
            <a:r>
              <a:rPr lang="en-GB" sz="2400" dirty="0">
                <a:solidFill>
                  <a:srgbClr val="01214A"/>
                </a:solidFill>
                <a:latin typeface="Montserrat-Medium"/>
              </a:rPr>
              <a:t>INQ22: female, mid-thirties, mental health and eating disorders </a:t>
            </a:r>
          </a:p>
          <a:p>
            <a:pPr marL="0" indent="0">
              <a:lnSpc>
                <a:spcPct val="110000"/>
              </a:lnSpc>
              <a:buNone/>
            </a:pPr>
            <a:endParaRPr lang="en-GB" dirty="0">
              <a:solidFill>
                <a:schemeClr val="bg1"/>
              </a:solidFill>
              <a:latin typeface="Montserrat-Medium"/>
            </a:endParaRPr>
          </a:p>
        </p:txBody>
      </p:sp>
    </p:spTree>
    <p:extLst>
      <p:ext uri="{BB962C8B-B14F-4D97-AF65-F5344CB8AC3E}">
        <p14:creationId xmlns:p14="http://schemas.microsoft.com/office/powerpoint/2010/main" val="27860077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3080"/>
            <a:ext cx="10376140" cy="5898266"/>
          </a:xfrm>
        </p:spPr>
        <p:txBody>
          <a:bodyPr>
            <a:normAutofit fontScale="62500" lnSpcReduction="20000"/>
          </a:bodyPr>
          <a:lstStyle/>
          <a:p>
            <a:pPr marL="0" indent="0">
              <a:lnSpc>
                <a:spcPct val="130000"/>
              </a:lnSpc>
              <a:spcBef>
                <a:spcPts val="0"/>
              </a:spcBef>
              <a:buNone/>
            </a:pPr>
            <a:r>
              <a:rPr lang="en-GB" sz="4500" b="1" dirty="0">
                <a:solidFill>
                  <a:srgbClr val="01214A"/>
                </a:solidFill>
                <a:latin typeface="Montserrat-Medium"/>
              </a:rPr>
              <a:t>COMPLEX RELATIONSHIP WITH HEALTHCARE SERVICES </a:t>
            </a:r>
          </a:p>
          <a:p>
            <a:pPr marL="0" indent="0">
              <a:lnSpc>
                <a:spcPct val="130000"/>
              </a:lnSpc>
              <a:spcBef>
                <a:spcPts val="0"/>
              </a:spcBef>
              <a:buNone/>
            </a:pPr>
            <a:endParaRPr lang="en-GB" sz="3200" b="1" dirty="0">
              <a:solidFill>
                <a:srgbClr val="01214A"/>
              </a:solidFill>
              <a:latin typeface="Montserrat-Medium"/>
            </a:endParaRPr>
          </a:p>
          <a:p>
            <a:pPr marL="0" indent="0">
              <a:lnSpc>
                <a:spcPct val="120000"/>
              </a:lnSpc>
              <a:spcBef>
                <a:spcPts val="0"/>
              </a:spcBef>
              <a:buNone/>
            </a:pPr>
            <a:r>
              <a:rPr lang="en-GB" sz="3200" dirty="0">
                <a:solidFill>
                  <a:srgbClr val="01214A"/>
                </a:solidFill>
                <a:latin typeface="Montserrat-Medium"/>
              </a:rPr>
              <a:t>I think doctors and nurses need to hear that we’re grateful and not just turn on the TV and see the NHS is crumbling around our knees.[…] </a:t>
            </a:r>
            <a:r>
              <a:rPr lang="en-GB" sz="3200" b="1" dirty="0">
                <a:solidFill>
                  <a:srgbClr val="01214A"/>
                </a:solidFill>
                <a:latin typeface="Montserrat-Medium"/>
              </a:rPr>
              <a:t>I don’t like</a:t>
            </a:r>
            <a:r>
              <a:rPr lang="en-GB" sz="3200" dirty="0">
                <a:solidFill>
                  <a:srgbClr val="01214A"/>
                </a:solidFill>
                <a:latin typeface="Montserrat-Medium"/>
              </a:rPr>
              <a:t>, I can’t think of a better term, </a:t>
            </a:r>
            <a:r>
              <a:rPr lang="en-GB" sz="3200" b="1" dirty="0">
                <a:solidFill>
                  <a:srgbClr val="01214A"/>
                </a:solidFill>
                <a:latin typeface="Montserrat-Medium"/>
              </a:rPr>
              <a:t>NHS bashing</a:t>
            </a:r>
            <a:r>
              <a:rPr lang="en-GB" sz="3200" dirty="0">
                <a:solidFill>
                  <a:srgbClr val="01214A"/>
                </a:solidFill>
                <a:latin typeface="Montserrat-Medium"/>
              </a:rPr>
              <a:t>. I don’t like kicking a system when it’s down.  It’s not the fault of the system. Well, </a:t>
            </a:r>
            <a:r>
              <a:rPr lang="en-GB" sz="3200" b="1" dirty="0">
                <a:solidFill>
                  <a:srgbClr val="01214A"/>
                </a:solidFill>
                <a:latin typeface="Montserrat-Medium"/>
              </a:rPr>
              <a:t>it’s not the fault of the staffing in the system that the system is crumbling around people’s knees</a:t>
            </a:r>
            <a:r>
              <a:rPr lang="en-GB" sz="3200" dirty="0">
                <a:solidFill>
                  <a:srgbClr val="01214A"/>
                </a:solidFill>
                <a:latin typeface="Montserrat-Medium"/>
              </a:rPr>
              <a:t>. But, actually, </a:t>
            </a:r>
            <a:r>
              <a:rPr lang="en-GB" sz="3200" b="1" dirty="0">
                <a:solidFill>
                  <a:srgbClr val="01214A"/>
                </a:solidFill>
                <a:latin typeface="Montserrat-Medium"/>
              </a:rPr>
              <a:t>patients have some responsibility as well</a:t>
            </a:r>
            <a:r>
              <a:rPr lang="en-GB" sz="3200" dirty="0">
                <a:solidFill>
                  <a:srgbClr val="01214A"/>
                </a:solidFill>
                <a:latin typeface="Montserrat-Medium"/>
              </a:rPr>
              <a:t>. </a:t>
            </a:r>
          </a:p>
          <a:p>
            <a:pPr marL="0" indent="0">
              <a:lnSpc>
                <a:spcPct val="130000"/>
              </a:lnSpc>
              <a:spcBef>
                <a:spcPts val="0"/>
              </a:spcBef>
              <a:buNone/>
            </a:pPr>
            <a:endParaRPr lang="en-GB" sz="3200" dirty="0">
              <a:solidFill>
                <a:srgbClr val="01214A"/>
              </a:solidFill>
              <a:latin typeface="Montserrat-Medium"/>
            </a:endParaRPr>
          </a:p>
          <a:p>
            <a:pPr marL="0" indent="0" algn="r">
              <a:lnSpc>
                <a:spcPct val="130000"/>
              </a:lnSpc>
              <a:spcBef>
                <a:spcPts val="0"/>
              </a:spcBef>
              <a:buNone/>
            </a:pPr>
            <a:r>
              <a:rPr lang="en-GB" sz="2900" dirty="0">
                <a:solidFill>
                  <a:srgbClr val="01214A"/>
                </a:solidFill>
                <a:latin typeface="Montserrat-Medium"/>
              </a:rPr>
              <a:t>INQ 16, female, mid-thirties, multiple health conditions</a:t>
            </a:r>
          </a:p>
          <a:p>
            <a:pPr marL="0" indent="0" algn="r">
              <a:lnSpc>
                <a:spcPct val="130000"/>
              </a:lnSpc>
              <a:spcBef>
                <a:spcPts val="0"/>
              </a:spcBef>
              <a:buNone/>
            </a:pPr>
            <a:endParaRPr lang="en-GB" dirty="0">
              <a:solidFill>
                <a:srgbClr val="01214A"/>
              </a:solidFill>
              <a:latin typeface="Montserrat-Medium"/>
            </a:endParaRPr>
          </a:p>
          <a:p>
            <a:pPr marL="0" indent="0">
              <a:lnSpc>
                <a:spcPct val="120000"/>
              </a:lnSpc>
              <a:buNone/>
            </a:pPr>
            <a:r>
              <a:rPr lang="en-GB" sz="3200" dirty="0">
                <a:solidFill>
                  <a:srgbClr val="01214A"/>
                </a:solidFill>
                <a:latin typeface="Montserrat-Medium"/>
              </a:rPr>
              <a:t>And so there’s this </a:t>
            </a:r>
            <a:r>
              <a:rPr lang="en-GB" sz="3200" b="1" dirty="0">
                <a:solidFill>
                  <a:srgbClr val="01214A"/>
                </a:solidFill>
                <a:latin typeface="Montserrat-Medium"/>
              </a:rPr>
              <a:t>two headed thinking </a:t>
            </a:r>
            <a:r>
              <a:rPr lang="en-GB" sz="3200" dirty="0">
                <a:solidFill>
                  <a:srgbClr val="01214A"/>
                </a:solidFill>
                <a:latin typeface="Montserrat-Medium"/>
              </a:rPr>
              <a:t>I think, where we are incredibly pleased and love the NHS and want to keep and will defend it at all costs but there’s another part side of us that very much tolerates what is an absolutely open secret which is </a:t>
            </a:r>
            <a:r>
              <a:rPr lang="en-GB" sz="3200" b="1" dirty="0">
                <a:solidFill>
                  <a:srgbClr val="01214A"/>
                </a:solidFill>
                <a:latin typeface="Montserrat-Medium"/>
              </a:rPr>
              <a:t>that it’s very defensive </a:t>
            </a:r>
            <a:r>
              <a:rPr lang="en-GB" sz="3200" dirty="0">
                <a:solidFill>
                  <a:srgbClr val="01214A"/>
                </a:solidFill>
                <a:latin typeface="Montserrat-Medium"/>
              </a:rPr>
              <a:t>and that </a:t>
            </a:r>
            <a:r>
              <a:rPr lang="en-GB" sz="3200" b="1" dirty="0">
                <a:solidFill>
                  <a:srgbClr val="01214A"/>
                </a:solidFill>
                <a:latin typeface="Montserrat-Medium"/>
              </a:rPr>
              <a:t>some parts of the NHS offer poor care </a:t>
            </a:r>
            <a:r>
              <a:rPr lang="en-GB" sz="3200" dirty="0">
                <a:solidFill>
                  <a:srgbClr val="01214A"/>
                </a:solidFill>
                <a:latin typeface="Montserrat-Medium"/>
              </a:rPr>
              <a:t>and </a:t>
            </a:r>
            <a:r>
              <a:rPr lang="en-GB" sz="3200" b="1" dirty="0">
                <a:solidFill>
                  <a:srgbClr val="01214A"/>
                </a:solidFill>
                <a:latin typeface="Montserrat-Medium"/>
              </a:rPr>
              <a:t>some parts of the NHS offer absolutely world-class</a:t>
            </a:r>
            <a:r>
              <a:rPr lang="en-GB" sz="3200" dirty="0">
                <a:solidFill>
                  <a:srgbClr val="01214A"/>
                </a:solidFill>
                <a:latin typeface="Montserrat-Medium"/>
              </a:rPr>
              <a:t>, you couldn’t possibly fault it care. </a:t>
            </a:r>
          </a:p>
          <a:p>
            <a:pPr marL="0" indent="0">
              <a:buNone/>
            </a:pPr>
            <a:endParaRPr lang="en-GB" sz="2900" dirty="0">
              <a:solidFill>
                <a:srgbClr val="01214A"/>
              </a:solidFill>
              <a:latin typeface="Montserrat-Medium"/>
            </a:endParaRPr>
          </a:p>
          <a:p>
            <a:pPr marL="0" indent="0" algn="r">
              <a:lnSpc>
                <a:spcPct val="130000"/>
              </a:lnSpc>
              <a:spcBef>
                <a:spcPts val="0"/>
              </a:spcBef>
              <a:buNone/>
            </a:pPr>
            <a:r>
              <a:rPr lang="en-GB" dirty="0">
                <a:solidFill>
                  <a:srgbClr val="01214A"/>
                </a:solidFill>
                <a:latin typeface="Montserrat-Medium"/>
              </a:rPr>
              <a:t>INQ 15, male, late-thirties, mental health condition</a:t>
            </a:r>
          </a:p>
          <a:p>
            <a:pPr marL="0" indent="0" algn="r">
              <a:lnSpc>
                <a:spcPct val="130000"/>
              </a:lnSpc>
              <a:spcBef>
                <a:spcPts val="0"/>
              </a:spcBef>
              <a:buNone/>
            </a:pPr>
            <a:endParaRPr lang="en-GB" dirty="0">
              <a:solidFill>
                <a:srgbClr val="01214A"/>
              </a:solidFill>
            </a:endParaRPr>
          </a:p>
        </p:txBody>
      </p:sp>
    </p:spTree>
    <p:extLst>
      <p:ext uri="{BB962C8B-B14F-4D97-AF65-F5344CB8AC3E}">
        <p14:creationId xmlns:p14="http://schemas.microsoft.com/office/powerpoint/2010/main" val="3777523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838200" y="882316"/>
            <a:ext cx="10515600" cy="5294647"/>
          </a:xfrm>
        </p:spPr>
        <p:txBody>
          <a:bodyPr>
            <a:normAutofit lnSpcReduction="10000"/>
          </a:bodyPr>
          <a:lstStyle/>
          <a:p>
            <a:pPr marL="0" indent="0">
              <a:lnSpc>
                <a:spcPct val="110000"/>
              </a:lnSpc>
              <a:spcAft>
                <a:spcPts val="1800"/>
              </a:spcAft>
              <a:buNone/>
            </a:pPr>
            <a:r>
              <a:rPr lang="en-GB" sz="3200" b="1" dirty="0">
                <a:solidFill>
                  <a:srgbClr val="01214A"/>
                </a:solidFill>
                <a:latin typeface="Montserrat-Medium"/>
              </a:rPr>
              <a:t>FEEDBACK AS ‘CONVERSATION’</a:t>
            </a:r>
            <a:endParaRPr lang="en-GB" sz="3200" b="1" i="1" dirty="0">
              <a:solidFill>
                <a:srgbClr val="01214A"/>
              </a:solidFill>
              <a:latin typeface="Montserrat-Medium"/>
            </a:endParaRPr>
          </a:p>
          <a:p>
            <a:pPr marL="0" indent="0">
              <a:lnSpc>
                <a:spcPct val="110000"/>
              </a:lnSpc>
              <a:spcAft>
                <a:spcPts val="1800"/>
              </a:spcAft>
              <a:buNone/>
            </a:pPr>
            <a:r>
              <a:rPr lang="en-GB" dirty="0">
                <a:solidFill>
                  <a:srgbClr val="01214A"/>
                </a:solidFill>
                <a:latin typeface="Montserrat-Medium"/>
              </a:rPr>
              <a:t>[…] the reason that you’re putting it out there, the reason that you’re saying it is because </a:t>
            </a:r>
            <a:r>
              <a:rPr lang="en-GB" b="1" dirty="0">
                <a:solidFill>
                  <a:srgbClr val="01214A"/>
                </a:solidFill>
                <a:latin typeface="Montserrat-Medium"/>
              </a:rPr>
              <a:t>you don’t feel heard</a:t>
            </a:r>
            <a:r>
              <a:rPr lang="en-GB" dirty="0">
                <a:solidFill>
                  <a:srgbClr val="01214A"/>
                </a:solidFill>
                <a:latin typeface="Montserrat-Medium"/>
              </a:rPr>
              <a:t>… And so the reason that I blogged about the NHS, is because I felt that </a:t>
            </a:r>
            <a:r>
              <a:rPr lang="en-GB" b="1" dirty="0">
                <a:solidFill>
                  <a:srgbClr val="01214A"/>
                </a:solidFill>
                <a:latin typeface="Montserrat-Medium"/>
              </a:rPr>
              <a:t>the NHS was not listening, that there was no way for me to talk to the NHS.  I can’t get the NHS in for a cup of coffee and say, “Now look here NHS</a:t>
            </a:r>
            <a:r>
              <a:rPr lang="en-GB" dirty="0">
                <a:solidFill>
                  <a:srgbClr val="01214A"/>
                </a:solidFill>
                <a:latin typeface="Montserrat-Medium"/>
              </a:rPr>
              <a:t>.” </a:t>
            </a:r>
          </a:p>
          <a:p>
            <a:pPr marL="0" indent="0">
              <a:lnSpc>
                <a:spcPct val="110000"/>
              </a:lnSpc>
              <a:spcAft>
                <a:spcPts val="1800"/>
              </a:spcAft>
              <a:buNone/>
            </a:pPr>
            <a:endParaRPr lang="en-GB" sz="2400" dirty="0">
              <a:solidFill>
                <a:srgbClr val="01214A"/>
              </a:solidFill>
              <a:latin typeface="Montserrat-Medium"/>
            </a:endParaRPr>
          </a:p>
          <a:p>
            <a:pPr marL="0" indent="0" algn="r">
              <a:lnSpc>
                <a:spcPct val="110000"/>
              </a:lnSpc>
              <a:spcAft>
                <a:spcPts val="1800"/>
              </a:spcAft>
              <a:buNone/>
            </a:pPr>
            <a:r>
              <a:rPr lang="en-GB" sz="2400" dirty="0">
                <a:solidFill>
                  <a:srgbClr val="01214A"/>
                </a:solidFill>
                <a:latin typeface="Montserrat-Medium"/>
              </a:rPr>
              <a:t>INQ02: female, mid-forties, chronic pain </a:t>
            </a:r>
          </a:p>
          <a:p>
            <a:pPr marL="0" indent="0">
              <a:lnSpc>
                <a:spcPct val="110000"/>
              </a:lnSpc>
              <a:buNone/>
            </a:pPr>
            <a:endParaRPr lang="en-GB" dirty="0">
              <a:solidFill>
                <a:schemeClr val="bg1"/>
              </a:solidFill>
              <a:latin typeface="Montserrat-Medium"/>
            </a:endParaRPr>
          </a:p>
        </p:txBody>
      </p:sp>
    </p:spTree>
    <p:extLst>
      <p:ext uri="{BB962C8B-B14F-4D97-AF65-F5344CB8AC3E}">
        <p14:creationId xmlns:p14="http://schemas.microsoft.com/office/powerpoint/2010/main" val="2515272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6527" y="406073"/>
            <a:ext cx="10502462" cy="5602567"/>
          </a:xfrm>
        </p:spPr>
        <p:txBody>
          <a:bodyPr>
            <a:normAutofit fontScale="47500" lnSpcReduction="20000"/>
          </a:bodyPr>
          <a:lstStyle/>
          <a:p>
            <a:pPr marL="0" indent="0">
              <a:lnSpc>
                <a:spcPct val="130000"/>
              </a:lnSpc>
              <a:spcBef>
                <a:spcPts val="0"/>
              </a:spcBef>
              <a:buNone/>
            </a:pPr>
            <a:r>
              <a:rPr lang="en-GB" sz="5900" b="1" dirty="0">
                <a:solidFill>
                  <a:srgbClr val="01214A"/>
                </a:solidFill>
                <a:latin typeface="Montserrat-Medium"/>
              </a:rPr>
              <a:t>THE IMPORTANCE OF A RESPONSE</a:t>
            </a:r>
            <a:endParaRPr lang="en-GB" sz="5900" b="1" i="1" dirty="0">
              <a:solidFill>
                <a:srgbClr val="01214A"/>
              </a:solidFill>
              <a:latin typeface="Montserrat-Medium"/>
            </a:endParaRPr>
          </a:p>
          <a:p>
            <a:pPr marL="0" indent="0">
              <a:lnSpc>
                <a:spcPct val="130000"/>
              </a:lnSpc>
              <a:spcBef>
                <a:spcPts val="0"/>
              </a:spcBef>
              <a:buNone/>
            </a:pPr>
            <a:endParaRPr lang="en-GB" sz="3300" b="1" dirty="0">
              <a:solidFill>
                <a:srgbClr val="01214A"/>
              </a:solidFill>
              <a:latin typeface="Montserrat-Medium"/>
            </a:endParaRPr>
          </a:p>
          <a:p>
            <a:pPr marL="0" indent="0">
              <a:lnSpc>
                <a:spcPct val="130000"/>
              </a:lnSpc>
              <a:spcBef>
                <a:spcPts val="0"/>
              </a:spcBef>
              <a:buNone/>
            </a:pPr>
            <a:r>
              <a:rPr lang="en-GB" sz="3800" dirty="0">
                <a:solidFill>
                  <a:srgbClr val="01214A"/>
                </a:solidFill>
                <a:latin typeface="Montserrat-Medium"/>
              </a:rPr>
              <a:t>I happened upon it [Care Opinion] by accident… I was just looking for [hospital location] or somebody had linked something on Facebook and I went looking.  And I just thought, I wonder whether anybody else has complained about the wards and, so yeah somebody else had.</a:t>
            </a:r>
          </a:p>
          <a:p>
            <a:pPr marL="0" indent="0">
              <a:lnSpc>
                <a:spcPct val="130000"/>
              </a:lnSpc>
              <a:spcBef>
                <a:spcPts val="0"/>
              </a:spcBef>
              <a:buNone/>
            </a:pPr>
            <a:endParaRPr lang="en-GB" sz="3800" b="1" dirty="0">
              <a:solidFill>
                <a:srgbClr val="01214A"/>
              </a:solidFill>
              <a:latin typeface="Montserrat-Medium"/>
            </a:endParaRPr>
          </a:p>
          <a:p>
            <a:pPr marL="0" indent="0">
              <a:lnSpc>
                <a:spcPct val="130000"/>
              </a:lnSpc>
              <a:spcBef>
                <a:spcPts val="0"/>
              </a:spcBef>
              <a:buNone/>
            </a:pPr>
            <a:r>
              <a:rPr lang="en-GB" sz="3800" dirty="0">
                <a:solidFill>
                  <a:srgbClr val="01214A"/>
                </a:solidFill>
                <a:latin typeface="Montserrat-Medium"/>
              </a:rPr>
              <a:t>And there was another lady that had and she got a response on there from the NHS and I thought, well, I want a response, nobody had actually ever responded to me.  So I thought it would be a good idea to have a go</a:t>
            </a:r>
          </a:p>
          <a:p>
            <a:pPr marL="0" indent="0">
              <a:lnSpc>
                <a:spcPct val="130000"/>
              </a:lnSpc>
              <a:spcBef>
                <a:spcPts val="0"/>
              </a:spcBef>
              <a:buNone/>
            </a:pPr>
            <a:endParaRPr lang="en-GB" sz="3800" dirty="0">
              <a:solidFill>
                <a:srgbClr val="01214A"/>
              </a:solidFill>
              <a:latin typeface="Montserrat-Medium"/>
            </a:endParaRPr>
          </a:p>
          <a:p>
            <a:pPr marL="0" indent="0">
              <a:lnSpc>
                <a:spcPct val="130000"/>
              </a:lnSpc>
              <a:spcBef>
                <a:spcPts val="0"/>
              </a:spcBef>
              <a:buNone/>
            </a:pPr>
            <a:r>
              <a:rPr lang="en-GB" sz="3800" i="1" dirty="0">
                <a:solidFill>
                  <a:srgbClr val="01214A"/>
                </a:solidFill>
                <a:latin typeface="Montserrat-Medium"/>
              </a:rPr>
              <a:t>And what were you hoping? What were you thinking you might get from that?</a:t>
            </a:r>
          </a:p>
          <a:p>
            <a:pPr marL="0" indent="0">
              <a:lnSpc>
                <a:spcPct val="130000"/>
              </a:lnSpc>
              <a:spcBef>
                <a:spcPts val="0"/>
              </a:spcBef>
              <a:buNone/>
            </a:pPr>
            <a:endParaRPr lang="en-GB" sz="3800" dirty="0">
              <a:solidFill>
                <a:srgbClr val="01214A"/>
              </a:solidFill>
              <a:latin typeface="Montserrat-Medium"/>
            </a:endParaRPr>
          </a:p>
          <a:p>
            <a:pPr marL="0" indent="0">
              <a:lnSpc>
                <a:spcPct val="130000"/>
              </a:lnSpc>
              <a:spcBef>
                <a:spcPts val="0"/>
              </a:spcBef>
              <a:buNone/>
            </a:pPr>
            <a:r>
              <a:rPr lang="en-GB" sz="3800" dirty="0">
                <a:solidFill>
                  <a:srgbClr val="01214A"/>
                </a:solidFill>
                <a:latin typeface="Montserrat-Medium"/>
              </a:rPr>
              <a:t>Well, given that somebody else had a response on there, I hoped I would get a response as well. </a:t>
            </a:r>
          </a:p>
          <a:p>
            <a:pPr marL="0" indent="0">
              <a:lnSpc>
                <a:spcPct val="130000"/>
              </a:lnSpc>
              <a:spcBef>
                <a:spcPts val="0"/>
              </a:spcBef>
              <a:buNone/>
            </a:pPr>
            <a:endParaRPr lang="en-GB" sz="3800" dirty="0">
              <a:solidFill>
                <a:srgbClr val="01214A"/>
              </a:solidFill>
              <a:latin typeface="Montserrat-Medium"/>
            </a:endParaRPr>
          </a:p>
          <a:p>
            <a:pPr marL="0" indent="0">
              <a:lnSpc>
                <a:spcPct val="130000"/>
              </a:lnSpc>
              <a:spcBef>
                <a:spcPts val="0"/>
              </a:spcBef>
              <a:buNone/>
            </a:pPr>
            <a:r>
              <a:rPr lang="en-GB" sz="3800" dirty="0">
                <a:solidFill>
                  <a:srgbClr val="01214A"/>
                </a:solidFill>
                <a:latin typeface="Montserrat-Medium"/>
              </a:rPr>
              <a:t>I was disappointed that I didn’t get any response. </a:t>
            </a:r>
            <a:endParaRPr lang="en-GB" sz="2600" dirty="0">
              <a:solidFill>
                <a:srgbClr val="01214A"/>
              </a:solidFill>
              <a:latin typeface="Montserrat-Medium"/>
            </a:endParaRPr>
          </a:p>
          <a:p>
            <a:pPr marL="0" indent="0" algn="r">
              <a:lnSpc>
                <a:spcPct val="130000"/>
              </a:lnSpc>
              <a:spcBef>
                <a:spcPts val="0"/>
              </a:spcBef>
              <a:buNone/>
            </a:pPr>
            <a:endParaRPr lang="en-GB" sz="2600" dirty="0">
              <a:solidFill>
                <a:srgbClr val="01214A"/>
              </a:solidFill>
              <a:latin typeface="Montserrat-Medium"/>
            </a:endParaRPr>
          </a:p>
          <a:p>
            <a:pPr marL="0" indent="0" algn="r">
              <a:lnSpc>
                <a:spcPct val="130000"/>
              </a:lnSpc>
              <a:spcBef>
                <a:spcPts val="0"/>
              </a:spcBef>
              <a:buNone/>
            </a:pPr>
            <a:r>
              <a:rPr lang="en-GB" sz="2900" dirty="0">
                <a:solidFill>
                  <a:srgbClr val="01214A"/>
                </a:solidFill>
                <a:latin typeface="Montserrat-Medium"/>
              </a:rPr>
              <a:t>INQ10: female, mid-thirties, maternity services</a:t>
            </a:r>
            <a:endParaRPr lang="en-GB" sz="2900" dirty="0">
              <a:solidFill>
                <a:srgbClr val="01214A"/>
              </a:solidFill>
            </a:endParaRPr>
          </a:p>
        </p:txBody>
      </p:sp>
      <p:sp>
        <p:nvSpPr>
          <p:cNvPr id="5" name="TextBox 4"/>
          <p:cNvSpPr txBox="1"/>
          <p:nvPr/>
        </p:nvSpPr>
        <p:spPr>
          <a:xfrm>
            <a:off x="726527" y="5645886"/>
            <a:ext cx="10855873" cy="1077218"/>
          </a:xfrm>
          <a:prstGeom prst="rect">
            <a:avLst/>
          </a:prstGeom>
          <a:noFill/>
        </p:spPr>
        <p:txBody>
          <a:bodyPr wrap="square" rtlCol="0">
            <a:spAutoFit/>
          </a:bodyPr>
          <a:lstStyle/>
          <a:p>
            <a:r>
              <a:rPr lang="en-GB" sz="1600" dirty="0">
                <a:solidFill>
                  <a:srgbClr val="01214A"/>
                </a:solidFill>
              </a:rPr>
              <a:t>Baines  et al. 2018. </a:t>
            </a:r>
            <a:r>
              <a:rPr lang="en-GB" sz="1600" dirty="0">
                <a:solidFill>
                  <a:srgbClr val="01214A"/>
                </a:solidFill>
                <a:hlinkClick r:id="rId3"/>
              </a:rPr>
              <a:t>‘Responding effectively to adult mental health patient feedback in an online environment: A coproduced framework’</a:t>
            </a:r>
            <a:r>
              <a:rPr lang="en-GB" sz="1600" dirty="0">
                <a:solidFill>
                  <a:srgbClr val="01214A"/>
                </a:solidFill>
              </a:rPr>
              <a:t>. </a:t>
            </a:r>
            <a:r>
              <a:rPr lang="en-GB" sz="1600" i="1" dirty="0">
                <a:solidFill>
                  <a:srgbClr val="01214A"/>
                </a:solidFill>
              </a:rPr>
              <a:t>Health Expectations</a:t>
            </a:r>
            <a:r>
              <a:rPr lang="en-GB" sz="1600" dirty="0">
                <a:solidFill>
                  <a:srgbClr val="01214A"/>
                </a:solidFill>
              </a:rPr>
              <a:t> </a:t>
            </a:r>
          </a:p>
          <a:p>
            <a:r>
              <a:rPr lang="en-GB" sz="1600" dirty="0">
                <a:solidFill>
                  <a:srgbClr val="01214A"/>
                </a:solidFill>
              </a:rPr>
              <a:t>Ramsey et al. 2019.  </a:t>
            </a:r>
            <a:r>
              <a:rPr lang="en-GB" sz="1600" dirty="0">
                <a:solidFill>
                  <a:srgbClr val="01214A"/>
                </a:solidFill>
                <a:hlinkClick r:id="rId4"/>
              </a:rPr>
              <a:t>‘How do healthcare staff respond to patient experience feedback online? A typology of responses published on Care Opinion’. </a:t>
            </a:r>
            <a:r>
              <a:rPr lang="en-GB" sz="1600" i="1" dirty="0">
                <a:solidFill>
                  <a:srgbClr val="01214A"/>
                </a:solidFill>
              </a:rPr>
              <a:t>Patient Experience Journal </a:t>
            </a:r>
          </a:p>
        </p:txBody>
      </p:sp>
    </p:spTree>
    <p:extLst>
      <p:ext uri="{BB962C8B-B14F-4D97-AF65-F5344CB8AC3E}">
        <p14:creationId xmlns:p14="http://schemas.microsoft.com/office/powerpoint/2010/main" val="3700594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23391" y="207342"/>
            <a:ext cx="10929730" cy="1325563"/>
          </a:xfrm>
        </p:spPr>
        <p:txBody>
          <a:bodyPr>
            <a:normAutofit/>
          </a:bodyPr>
          <a:lstStyle/>
          <a:p>
            <a:r>
              <a:rPr lang="en-GB" sz="4000" b="1" dirty="0">
                <a:latin typeface="Montserrat-Medium"/>
              </a:rPr>
              <a:t>TAKING STOCK…</a:t>
            </a:r>
          </a:p>
        </p:txBody>
      </p:sp>
      <p:sp>
        <p:nvSpPr>
          <p:cNvPr id="6" name="Content Placeholder 2"/>
          <p:cNvSpPr txBox="1">
            <a:spLocks/>
          </p:cNvSpPr>
          <p:nvPr/>
        </p:nvSpPr>
        <p:spPr>
          <a:xfrm>
            <a:off x="730269" y="1811737"/>
            <a:ext cx="10715973" cy="440353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7675" indent="-447675">
              <a:lnSpc>
                <a:spcPct val="100000"/>
              </a:lnSpc>
              <a:spcAft>
                <a:spcPts val="1200"/>
              </a:spcAft>
              <a:buClr>
                <a:srgbClr val="20A4FF"/>
              </a:buClr>
              <a:buFont typeface="Wingdings" panose="05000000000000000000" pitchFamily="2" charset="2"/>
              <a:buChar char="Ø"/>
            </a:pPr>
            <a:r>
              <a:rPr lang="en-GB" sz="3600" dirty="0">
                <a:latin typeface="Montserrat-Medium"/>
              </a:rPr>
              <a:t>Feedback </a:t>
            </a:r>
            <a:r>
              <a:rPr lang="en-GB" sz="3600" b="1" i="1" dirty="0">
                <a:latin typeface="Montserrat-Medium"/>
              </a:rPr>
              <a:t>for </a:t>
            </a:r>
            <a:r>
              <a:rPr lang="en-GB" sz="3600" dirty="0">
                <a:latin typeface="Montserrat-Medium"/>
              </a:rPr>
              <a:t>care improvement</a:t>
            </a:r>
          </a:p>
          <a:p>
            <a:pPr marL="447675" indent="-447675">
              <a:lnSpc>
                <a:spcPct val="100000"/>
              </a:lnSpc>
              <a:spcAft>
                <a:spcPts val="1200"/>
              </a:spcAft>
              <a:buClr>
                <a:srgbClr val="20A4FF"/>
              </a:buClr>
              <a:buFont typeface="Wingdings" panose="05000000000000000000" pitchFamily="2" charset="2"/>
              <a:buChar char="Ø"/>
            </a:pPr>
            <a:r>
              <a:rPr lang="en-GB" sz="3600" dirty="0">
                <a:latin typeface="Montserrat-Medium"/>
              </a:rPr>
              <a:t>Feedback</a:t>
            </a:r>
            <a:r>
              <a:rPr lang="en-GB" sz="3600" i="1" dirty="0">
                <a:latin typeface="Montserrat-Medium"/>
              </a:rPr>
              <a:t> </a:t>
            </a:r>
            <a:r>
              <a:rPr lang="en-GB" sz="3600" b="1" i="1" dirty="0">
                <a:latin typeface="Montserrat-Medium"/>
              </a:rPr>
              <a:t>as</a:t>
            </a:r>
            <a:r>
              <a:rPr lang="en-GB" sz="3600" i="1" dirty="0">
                <a:latin typeface="Montserrat-Medium"/>
              </a:rPr>
              <a:t> </a:t>
            </a:r>
            <a:r>
              <a:rPr lang="en-GB" sz="3600" dirty="0">
                <a:latin typeface="Montserrat-Medium"/>
              </a:rPr>
              <a:t>care improvement </a:t>
            </a:r>
          </a:p>
          <a:p>
            <a:pPr marL="447675" indent="-447675">
              <a:lnSpc>
                <a:spcPct val="100000"/>
              </a:lnSpc>
              <a:spcAft>
                <a:spcPts val="1200"/>
              </a:spcAft>
              <a:buClr>
                <a:srgbClr val="20A4FF"/>
              </a:buClr>
              <a:buFont typeface="Wingdings" panose="05000000000000000000" pitchFamily="2" charset="2"/>
              <a:buChar char="Ø"/>
            </a:pPr>
            <a:r>
              <a:rPr lang="en-GB" sz="3600" dirty="0">
                <a:latin typeface="Montserrat-Medium"/>
              </a:rPr>
              <a:t>Care enacted through ‘conversation’</a:t>
            </a:r>
          </a:p>
          <a:p>
            <a:pPr lvl="1">
              <a:lnSpc>
                <a:spcPct val="100000"/>
              </a:lnSpc>
              <a:spcAft>
                <a:spcPts val="1200"/>
              </a:spcAft>
              <a:buClr>
                <a:srgbClr val="20A4FF"/>
              </a:buClr>
              <a:buFontTx/>
              <a:buChar char="-"/>
            </a:pPr>
            <a:r>
              <a:rPr lang="en-GB" sz="2600" dirty="0">
                <a:latin typeface="Montserrat-Medium"/>
              </a:rPr>
              <a:t>(Partial and selective) </a:t>
            </a:r>
            <a:r>
              <a:rPr lang="en-GB" sz="2600" b="1" dirty="0">
                <a:latin typeface="Montserrat-Medium"/>
              </a:rPr>
              <a:t>anonymity</a:t>
            </a:r>
            <a:r>
              <a:rPr lang="en-GB" sz="2600" dirty="0">
                <a:solidFill>
                  <a:schemeClr val="bg1">
                    <a:lumMod val="50000"/>
                  </a:schemeClr>
                </a:solidFill>
                <a:latin typeface="Montserrat-Medium"/>
              </a:rPr>
              <a:t>  </a:t>
            </a:r>
            <a:r>
              <a:rPr lang="en-GB" sz="1900" dirty="0">
                <a:solidFill>
                  <a:schemeClr val="bg1">
                    <a:lumMod val="50000"/>
                  </a:schemeClr>
                </a:solidFill>
                <a:latin typeface="Montserrat-Medium"/>
              </a:rPr>
              <a:t>[Locock et al. 2020,  </a:t>
            </a:r>
            <a:r>
              <a:rPr lang="en-GB" sz="1900" dirty="0">
                <a:solidFill>
                  <a:schemeClr val="bg1">
                    <a:lumMod val="50000"/>
                  </a:schemeClr>
                </a:solidFill>
                <a:latin typeface="Montserrat-Medium"/>
                <a:hlinkClick r:id="rId3"/>
              </a:rPr>
              <a:t>‘Anonymity, veracity and power in online patient feedback: A quantitative and qualitative analysis of staff responses to patient comments on the ‘Care Opinion’ platform in Scotland’</a:t>
            </a:r>
            <a:r>
              <a:rPr lang="en-GB" sz="1900" dirty="0">
                <a:solidFill>
                  <a:schemeClr val="bg1">
                    <a:lumMod val="50000"/>
                  </a:schemeClr>
                </a:solidFill>
                <a:latin typeface="Montserrat-Medium"/>
              </a:rPr>
              <a:t> </a:t>
            </a:r>
            <a:r>
              <a:rPr lang="en-GB" sz="1900" i="1" dirty="0">
                <a:solidFill>
                  <a:schemeClr val="bg1">
                    <a:lumMod val="50000"/>
                  </a:schemeClr>
                </a:solidFill>
                <a:latin typeface="Montserrat-Medium"/>
              </a:rPr>
              <a:t>Digital Health</a:t>
            </a:r>
            <a:r>
              <a:rPr lang="en-GB" sz="1900" dirty="0">
                <a:solidFill>
                  <a:schemeClr val="bg1">
                    <a:lumMod val="50000"/>
                  </a:schemeClr>
                </a:solidFill>
                <a:latin typeface="Montserrat-Medium"/>
              </a:rPr>
              <a:t>]</a:t>
            </a:r>
          </a:p>
          <a:p>
            <a:pPr lvl="1">
              <a:lnSpc>
                <a:spcPct val="100000"/>
              </a:lnSpc>
              <a:spcAft>
                <a:spcPts val="1200"/>
              </a:spcAft>
              <a:buClr>
                <a:srgbClr val="20A4FF"/>
              </a:buClr>
              <a:buFontTx/>
              <a:buChar char="-"/>
            </a:pPr>
            <a:r>
              <a:rPr lang="en-GB" sz="2600" b="1" dirty="0">
                <a:latin typeface="Montserrat-Medium"/>
              </a:rPr>
              <a:t>Public facing </a:t>
            </a:r>
            <a:r>
              <a:rPr lang="en-GB" sz="2600" dirty="0">
                <a:latin typeface="Montserrat-Medium"/>
              </a:rPr>
              <a:t>with </a:t>
            </a:r>
            <a:r>
              <a:rPr lang="en-GB" sz="2600" b="1" dirty="0">
                <a:latin typeface="Montserrat-Medium"/>
              </a:rPr>
              <a:t>multiple</a:t>
            </a:r>
            <a:r>
              <a:rPr lang="en-GB" sz="2600" dirty="0">
                <a:latin typeface="Montserrat-Medium"/>
              </a:rPr>
              <a:t> (potential) </a:t>
            </a:r>
            <a:r>
              <a:rPr lang="en-GB" sz="2600" b="1" dirty="0">
                <a:latin typeface="Montserrat-Medium"/>
              </a:rPr>
              <a:t>audiences </a:t>
            </a:r>
          </a:p>
          <a:p>
            <a:pPr marL="447675" indent="-447675">
              <a:lnSpc>
                <a:spcPct val="100000"/>
              </a:lnSpc>
              <a:spcAft>
                <a:spcPts val="1200"/>
              </a:spcAft>
              <a:buClr>
                <a:srgbClr val="20A4FF"/>
              </a:buClr>
              <a:buFont typeface="Wingdings" panose="05000000000000000000" pitchFamily="2" charset="2"/>
              <a:buChar char="Ø"/>
            </a:pPr>
            <a:r>
              <a:rPr lang="en-GB" sz="3200" dirty="0">
                <a:latin typeface="Montserrat-Medium"/>
              </a:rPr>
              <a:t>Premised on particular relationship(s) with NHS</a:t>
            </a:r>
          </a:p>
        </p:txBody>
      </p:sp>
      <p:cxnSp>
        <p:nvCxnSpPr>
          <p:cNvPr id="7" name="Straight Connector 6"/>
          <p:cNvCxnSpPr/>
          <p:nvPr/>
        </p:nvCxnSpPr>
        <p:spPr>
          <a:xfrm flipV="1">
            <a:off x="717879" y="1286704"/>
            <a:ext cx="10384669" cy="45985"/>
          </a:xfrm>
          <a:prstGeom prst="line">
            <a:avLst/>
          </a:prstGeom>
          <a:ln w="38100">
            <a:solidFill>
              <a:srgbClr val="20A4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3659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23391" y="207342"/>
            <a:ext cx="10929730" cy="1325563"/>
          </a:xfrm>
        </p:spPr>
        <p:txBody>
          <a:bodyPr>
            <a:normAutofit/>
          </a:bodyPr>
          <a:lstStyle/>
          <a:p>
            <a:r>
              <a:rPr lang="en-GB" sz="4000" b="1" dirty="0">
                <a:latin typeface="Montserrat-Medium"/>
              </a:rPr>
              <a:t>‘CARING FOR CARE’</a:t>
            </a:r>
          </a:p>
        </p:txBody>
      </p:sp>
      <p:sp>
        <p:nvSpPr>
          <p:cNvPr id="6" name="Content Placeholder 2"/>
          <p:cNvSpPr txBox="1">
            <a:spLocks/>
          </p:cNvSpPr>
          <p:nvPr/>
        </p:nvSpPr>
        <p:spPr>
          <a:xfrm>
            <a:off x="730269" y="1811737"/>
            <a:ext cx="10715973" cy="440353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7675" indent="-447675">
              <a:lnSpc>
                <a:spcPct val="100000"/>
              </a:lnSpc>
              <a:spcAft>
                <a:spcPts val="1200"/>
              </a:spcAft>
              <a:buClr>
                <a:srgbClr val="20A4FF"/>
              </a:buClr>
              <a:buFont typeface="Wingdings" panose="05000000000000000000" pitchFamily="2" charset="2"/>
              <a:buChar char="Ø"/>
            </a:pPr>
            <a:r>
              <a:rPr lang="en-GB" sz="2000" dirty="0">
                <a:latin typeface="Montserrat-Medium"/>
              </a:rPr>
              <a:t>Feedback as a way patients and publics ‘care for care’</a:t>
            </a:r>
          </a:p>
          <a:p>
            <a:pPr marL="447675" indent="-447675">
              <a:lnSpc>
                <a:spcPct val="100000"/>
              </a:lnSpc>
              <a:spcAft>
                <a:spcPts val="1200"/>
              </a:spcAft>
              <a:buClr>
                <a:srgbClr val="20A4FF"/>
              </a:buClr>
              <a:buFont typeface="Wingdings" panose="05000000000000000000" pitchFamily="2" charset="2"/>
              <a:buChar char="Ø"/>
            </a:pPr>
            <a:r>
              <a:rPr lang="en-GB" sz="2000" dirty="0">
                <a:latin typeface="Montserrat-Medium"/>
              </a:rPr>
              <a:t>Empirically grounded alternative framing (e.g. consumerist ‘choice’; </a:t>
            </a:r>
            <a:r>
              <a:rPr lang="en-GB" sz="2000" dirty="0" err="1">
                <a:latin typeface="Montserrat-Medium"/>
              </a:rPr>
              <a:t>technocractic</a:t>
            </a:r>
            <a:r>
              <a:rPr lang="en-GB" sz="2000" dirty="0">
                <a:latin typeface="Montserrat-Medium"/>
              </a:rPr>
              <a:t> ‘quality control’)</a:t>
            </a:r>
          </a:p>
          <a:p>
            <a:pPr marL="447675" indent="-447675">
              <a:lnSpc>
                <a:spcPct val="100000"/>
              </a:lnSpc>
              <a:spcAft>
                <a:spcPts val="1200"/>
              </a:spcAft>
              <a:buClr>
                <a:srgbClr val="20A4FF"/>
              </a:buClr>
              <a:buFont typeface="Wingdings" panose="05000000000000000000" pitchFamily="2" charset="2"/>
              <a:buChar char="Ø"/>
            </a:pPr>
            <a:r>
              <a:rPr lang="en-GB" sz="2000" dirty="0">
                <a:latin typeface="Montserrat-Medium"/>
              </a:rPr>
              <a:t>Thinking of feedback as ‘care’ brings particular sensibilities and approaches to the fore  (drawing on work on the ethics of care) </a:t>
            </a:r>
          </a:p>
          <a:p>
            <a:pPr lvl="1">
              <a:lnSpc>
                <a:spcPct val="100000"/>
              </a:lnSpc>
              <a:spcAft>
                <a:spcPts val="1200"/>
              </a:spcAft>
              <a:buClr>
                <a:srgbClr val="20A4FF"/>
              </a:buClr>
              <a:buFont typeface="Calibri" panose="020F0502020204030204" pitchFamily="34" charset="0"/>
              <a:buChar char="—"/>
            </a:pPr>
            <a:r>
              <a:rPr lang="en-GB" sz="1800" dirty="0">
                <a:latin typeface="Montserrat-Medium"/>
              </a:rPr>
              <a:t>Values emotions, particular relationships, moral commitments</a:t>
            </a:r>
          </a:p>
          <a:p>
            <a:pPr lvl="1">
              <a:lnSpc>
                <a:spcPct val="100000"/>
              </a:lnSpc>
              <a:spcAft>
                <a:spcPts val="1200"/>
              </a:spcAft>
              <a:buClr>
                <a:srgbClr val="20A4FF"/>
              </a:buClr>
              <a:buFont typeface="Calibri" panose="020F0502020204030204" pitchFamily="34" charset="0"/>
              <a:buChar char="—"/>
            </a:pPr>
            <a:r>
              <a:rPr lang="en-GB" sz="1800" dirty="0">
                <a:latin typeface="Montserrat-Medium"/>
              </a:rPr>
              <a:t>Blurs private and public</a:t>
            </a:r>
          </a:p>
          <a:p>
            <a:pPr lvl="1">
              <a:lnSpc>
                <a:spcPct val="100000"/>
              </a:lnSpc>
              <a:spcAft>
                <a:spcPts val="1200"/>
              </a:spcAft>
              <a:buClr>
                <a:srgbClr val="20A4FF"/>
              </a:buClr>
              <a:buFont typeface="Calibri" panose="020F0502020204030204" pitchFamily="34" charset="0"/>
              <a:buChar char="—"/>
            </a:pPr>
            <a:r>
              <a:rPr lang="en-GB" sz="1800" dirty="0">
                <a:latin typeface="Montserrat-Medium"/>
              </a:rPr>
              <a:t>Bring invisible labour of feedback to the fore</a:t>
            </a:r>
          </a:p>
          <a:p>
            <a:pPr lvl="1">
              <a:lnSpc>
                <a:spcPct val="100000"/>
              </a:lnSpc>
              <a:spcAft>
                <a:spcPts val="1200"/>
              </a:spcAft>
              <a:buClr>
                <a:srgbClr val="20A4FF"/>
              </a:buClr>
              <a:buFont typeface="Calibri" panose="020F0502020204030204" pitchFamily="34" charset="0"/>
              <a:buChar char="—"/>
            </a:pPr>
            <a:r>
              <a:rPr lang="en-GB" sz="1800" dirty="0">
                <a:latin typeface="Montserrat-Medium"/>
              </a:rPr>
              <a:t>Foregrounds digital technologies as part of care</a:t>
            </a:r>
          </a:p>
          <a:p>
            <a:pPr lvl="1">
              <a:lnSpc>
                <a:spcPct val="100000"/>
              </a:lnSpc>
              <a:spcAft>
                <a:spcPts val="1200"/>
              </a:spcAft>
              <a:buClr>
                <a:srgbClr val="20A4FF"/>
              </a:buClr>
              <a:buFont typeface="Calibri" panose="020F0502020204030204" pitchFamily="34" charset="0"/>
              <a:buChar char="—"/>
            </a:pPr>
            <a:r>
              <a:rPr lang="en-GB" sz="1800" dirty="0">
                <a:latin typeface="Montserrat-Medium"/>
              </a:rPr>
              <a:t>Highlights the  mutuality of care (patients and publics caring for…)</a:t>
            </a:r>
          </a:p>
        </p:txBody>
      </p:sp>
      <p:cxnSp>
        <p:nvCxnSpPr>
          <p:cNvPr id="7" name="Straight Connector 6"/>
          <p:cNvCxnSpPr/>
          <p:nvPr/>
        </p:nvCxnSpPr>
        <p:spPr>
          <a:xfrm flipV="1">
            <a:off x="717879" y="1286704"/>
            <a:ext cx="10384669" cy="45985"/>
          </a:xfrm>
          <a:prstGeom prst="line">
            <a:avLst/>
          </a:prstGeom>
          <a:ln w="38100">
            <a:solidFill>
              <a:srgbClr val="20A4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1052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23391" y="207342"/>
            <a:ext cx="10929730" cy="1325563"/>
          </a:xfrm>
        </p:spPr>
        <p:txBody>
          <a:bodyPr>
            <a:normAutofit/>
          </a:bodyPr>
          <a:lstStyle/>
          <a:p>
            <a:r>
              <a:rPr lang="en-GB" sz="4000" b="1" dirty="0">
                <a:latin typeface="Montserrat-Medium"/>
              </a:rPr>
              <a:t>QUESTIONS AND NEXT STEPS</a:t>
            </a:r>
          </a:p>
        </p:txBody>
      </p:sp>
      <p:sp>
        <p:nvSpPr>
          <p:cNvPr id="6" name="Content Placeholder 2"/>
          <p:cNvSpPr txBox="1">
            <a:spLocks/>
          </p:cNvSpPr>
          <p:nvPr/>
        </p:nvSpPr>
        <p:spPr>
          <a:xfrm>
            <a:off x="730269" y="1811737"/>
            <a:ext cx="10715973" cy="44035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2400"/>
              </a:spcBef>
              <a:spcAft>
                <a:spcPts val="2400"/>
              </a:spcAft>
              <a:buClr>
                <a:srgbClr val="20A4FF"/>
              </a:buClr>
              <a:buFont typeface="Wingdings" panose="05000000000000000000" pitchFamily="2" charset="2"/>
              <a:buChar char="Ø"/>
            </a:pPr>
            <a:r>
              <a:rPr lang="en-GB" sz="3200" dirty="0">
                <a:latin typeface="Montserrat-Medium"/>
              </a:rPr>
              <a:t>Is ‘caring for care’ a useful way of thinking about online feedback?</a:t>
            </a:r>
          </a:p>
          <a:p>
            <a:pPr>
              <a:lnSpc>
                <a:spcPct val="100000"/>
              </a:lnSpc>
              <a:spcBef>
                <a:spcPts val="2400"/>
              </a:spcBef>
              <a:spcAft>
                <a:spcPts val="2400"/>
              </a:spcAft>
              <a:buClr>
                <a:srgbClr val="20A4FF"/>
              </a:buClr>
              <a:buFont typeface="Wingdings" panose="05000000000000000000" pitchFamily="2" charset="2"/>
              <a:buChar char="Ø"/>
            </a:pPr>
            <a:r>
              <a:rPr lang="en-GB" sz="3200" dirty="0">
                <a:latin typeface="Montserrat-Medium"/>
              </a:rPr>
              <a:t>What is the significance of foregrounding conversational and dialogic metaphors when thinking and working with online feedback?</a:t>
            </a:r>
          </a:p>
          <a:p>
            <a:pPr marL="0" indent="0">
              <a:lnSpc>
                <a:spcPct val="100000"/>
              </a:lnSpc>
              <a:spcBef>
                <a:spcPts val="2400"/>
              </a:spcBef>
              <a:spcAft>
                <a:spcPts val="2400"/>
              </a:spcAft>
              <a:buClr>
                <a:srgbClr val="20A4FF"/>
              </a:buClr>
              <a:buNone/>
            </a:pPr>
            <a:endParaRPr lang="en-GB" sz="3200" dirty="0">
              <a:latin typeface="Montserrat-Medium"/>
            </a:endParaRPr>
          </a:p>
          <a:p>
            <a:pPr marL="0" indent="0">
              <a:lnSpc>
                <a:spcPct val="100000"/>
              </a:lnSpc>
              <a:spcBef>
                <a:spcPts val="2400"/>
              </a:spcBef>
              <a:spcAft>
                <a:spcPts val="2400"/>
              </a:spcAft>
              <a:buClr>
                <a:srgbClr val="20A4FF"/>
              </a:buClr>
              <a:buNone/>
            </a:pPr>
            <a:endParaRPr lang="en-GB" sz="3200" dirty="0">
              <a:latin typeface="Montserrat-Medium"/>
            </a:endParaRPr>
          </a:p>
          <a:p>
            <a:pPr>
              <a:lnSpc>
                <a:spcPct val="100000"/>
              </a:lnSpc>
              <a:spcBef>
                <a:spcPts val="2400"/>
              </a:spcBef>
              <a:spcAft>
                <a:spcPts val="2400"/>
              </a:spcAft>
              <a:buClr>
                <a:srgbClr val="20A4FF"/>
              </a:buClr>
              <a:buFont typeface="Wingdings" panose="05000000000000000000" pitchFamily="2" charset="2"/>
              <a:buChar char="Ø"/>
            </a:pPr>
            <a:endParaRPr lang="en-GB" sz="3200" dirty="0">
              <a:latin typeface="Montserrat-Medium"/>
            </a:endParaRPr>
          </a:p>
        </p:txBody>
      </p:sp>
      <p:cxnSp>
        <p:nvCxnSpPr>
          <p:cNvPr id="7" name="Straight Connector 6"/>
          <p:cNvCxnSpPr/>
          <p:nvPr/>
        </p:nvCxnSpPr>
        <p:spPr>
          <a:xfrm flipV="1">
            <a:off x="717879" y="1286704"/>
            <a:ext cx="10384669" cy="45985"/>
          </a:xfrm>
          <a:prstGeom prst="line">
            <a:avLst/>
          </a:prstGeom>
          <a:ln w="38100">
            <a:solidFill>
              <a:srgbClr val="20A4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008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23391" y="207342"/>
            <a:ext cx="10929730" cy="1325563"/>
          </a:xfrm>
        </p:spPr>
        <p:txBody>
          <a:bodyPr>
            <a:normAutofit/>
          </a:bodyPr>
          <a:lstStyle/>
          <a:p>
            <a:r>
              <a:rPr lang="en-GB" sz="4000" b="1" dirty="0">
                <a:latin typeface="Montserrat-Medium"/>
              </a:rPr>
              <a:t>ACKNOWLEDGEMENTS</a:t>
            </a:r>
          </a:p>
        </p:txBody>
      </p:sp>
      <p:sp>
        <p:nvSpPr>
          <p:cNvPr id="6" name="Content Placeholder 2"/>
          <p:cNvSpPr txBox="1">
            <a:spLocks/>
          </p:cNvSpPr>
          <p:nvPr/>
        </p:nvSpPr>
        <p:spPr>
          <a:xfrm>
            <a:off x="730269" y="1811737"/>
            <a:ext cx="10715973" cy="4403533"/>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44513" indent="-544513">
              <a:lnSpc>
                <a:spcPct val="100000"/>
              </a:lnSpc>
              <a:spcAft>
                <a:spcPts val="1200"/>
              </a:spcAft>
              <a:buClr>
                <a:srgbClr val="20A4FF"/>
              </a:buClr>
              <a:buFont typeface="Wingdings" panose="05000000000000000000" pitchFamily="2" charset="2"/>
              <a:buChar char="Ø"/>
            </a:pPr>
            <a:r>
              <a:rPr lang="en-GB" sz="3200" dirty="0">
                <a:latin typeface="Montserrat-Medium"/>
              </a:rPr>
              <a:t>Research participants</a:t>
            </a:r>
          </a:p>
          <a:p>
            <a:pPr marL="544513" indent="-544513">
              <a:lnSpc>
                <a:spcPct val="100000"/>
              </a:lnSpc>
              <a:spcAft>
                <a:spcPts val="1200"/>
              </a:spcAft>
              <a:buClr>
                <a:srgbClr val="20A4FF"/>
              </a:buClr>
              <a:buFont typeface="Wingdings" panose="05000000000000000000" pitchFamily="2" charset="2"/>
              <a:buChar char="Ø"/>
            </a:pPr>
            <a:r>
              <a:rPr lang="en-GB" sz="3200" dirty="0">
                <a:latin typeface="Montserrat-Medium"/>
              </a:rPr>
              <a:t>Care Opinion </a:t>
            </a:r>
          </a:p>
          <a:p>
            <a:pPr marL="544513" indent="-544513">
              <a:lnSpc>
                <a:spcPct val="100000"/>
              </a:lnSpc>
              <a:spcAft>
                <a:spcPts val="1200"/>
              </a:spcAft>
              <a:buClr>
                <a:srgbClr val="20A4FF"/>
              </a:buClr>
              <a:buFont typeface="Wingdings" panose="05000000000000000000" pitchFamily="2" charset="2"/>
              <a:buChar char="Ø"/>
            </a:pPr>
            <a:r>
              <a:rPr lang="en-GB" sz="3200" dirty="0">
                <a:latin typeface="Montserrat-Medium"/>
              </a:rPr>
              <a:t>INQUIRE project team</a:t>
            </a:r>
          </a:p>
          <a:p>
            <a:pPr marL="544513" indent="-544513">
              <a:lnSpc>
                <a:spcPct val="100000"/>
              </a:lnSpc>
              <a:spcAft>
                <a:spcPts val="1200"/>
              </a:spcAft>
              <a:buClr>
                <a:srgbClr val="20A4FF"/>
              </a:buClr>
              <a:buFont typeface="Wingdings" panose="05000000000000000000" pitchFamily="2" charset="2"/>
              <a:buChar char="Ø"/>
            </a:pPr>
            <a:r>
              <a:rPr lang="en-GB" sz="3200" dirty="0">
                <a:latin typeface="Montserrat-Medium"/>
              </a:rPr>
              <a:t>The NIHR</a:t>
            </a:r>
          </a:p>
          <a:p>
            <a:pPr marL="0" indent="0">
              <a:lnSpc>
                <a:spcPct val="100000"/>
              </a:lnSpc>
              <a:spcAft>
                <a:spcPts val="1200"/>
              </a:spcAft>
              <a:buClr>
                <a:srgbClr val="20A4FF"/>
              </a:buClr>
              <a:buNone/>
            </a:pPr>
            <a:r>
              <a:rPr lang="en-GB" sz="3200" i="1" dirty="0">
                <a:solidFill>
                  <a:srgbClr val="FF0000"/>
                </a:solidFill>
                <a:latin typeface="Montserrat-Medium"/>
              </a:rPr>
              <a:t>This presentation summarises independent research funded by the National Institute for Health Research (NIHR) under its Health Services and Delivery Research Programme (Grant Reference Number 14/04/48). The views expressed are those of the authors, and not necessarily those of the NHS, the NIHR or the Department of Health</a:t>
            </a:r>
            <a:r>
              <a:rPr lang="en-GB" sz="3600" dirty="0">
                <a:solidFill>
                  <a:srgbClr val="FF0000"/>
                </a:solidFill>
                <a:latin typeface="Montserrat-Medium"/>
              </a:rPr>
              <a:t>.</a:t>
            </a:r>
          </a:p>
          <a:p>
            <a:pPr marL="0" indent="0">
              <a:lnSpc>
                <a:spcPct val="100000"/>
              </a:lnSpc>
              <a:spcAft>
                <a:spcPts val="1200"/>
              </a:spcAft>
              <a:buClr>
                <a:srgbClr val="20A4FF"/>
              </a:buClr>
              <a:buNone/>
            </a:pPr>
            <a:endParaRPr lang="en-GB" sz="3200" dirty="0"/>
          </a:p>
          <a:p>
            <a:pPr>
              <a:lnSpc>
                <a:spcPct val="100000"/>
              </a:lnSpc>
              <a:spcBef>
                <a:spcPts val="2400"/>
              </a:spcBef>
              <a:spcAft>
                <a:spcPts val="2400"/>
              </a:spcAft>
              <a:buClr>
                <a:srgbClr val="20A4FF"/>
              </a:buClr>
              <a:buFont typeface="Wingdings" panose="05000000000000000000" pitchFamily="2" charset="2"/>
              <a:buChar char="Ø"/>
            </a:pPr>
            <a:endParaRPr lang="en-GB" sz="3200" dirty="0">
              <a:latin typeface="Montserrat-Medium"/>
            </a:endParaRPr>
          </a:p>
          <a:p>
            <a:pPr>
              <a:lnSpc>
                <a:spcPct val="100000"/>
              </a:lnSpc>
              <a:spcBef>
                <a:spcPts val="2400"/>
              </a:spcBef>
              <a:spcAft>
                <a:spcPts val="2400"/>
              </a:spcAft>
              <a:buClr>
                <a:srgbClr val="20A4FF"/>
              </a:buClr>
              <a:buFont typeface="Wingdings" panose="05000000000000000000" pitchFamily="2" charset="2"/>
              <a:buChar char="Ø"/>
            </a:pPr>
            <a:endParaRPr lang="en-GB" sz="3200" dirty="0">
              <a:latin typeface="Montserrat-Medium"/>
            </a:endParaRPr>
          </a:p>
          <a:p>
            <a:pPr>
              <a:lnSpc>
                <a:spcPct val="100000"/>
              </a:lnSpc>
              <a:spcBef>
                <a:spcPts val="2400"/>
              </a:spcBef>
              <a:spcAft>
                <a:spcPts val="2400"/>
              </a:spcAft>
              <a:buClr>
                <a:srgbClr val="20A4FF"/>
              </a:buClr>
              <a:buFont typeface="Wingdings" panose="05000000000000000000" pitchFamily="2" charset="2"/>
              <a:buChar char="Ø"/>
            </a:pPr>
            <a:endParaRPr lang="en-GB" sz="3200" dirty="0">
              <a:latin typeface="Montserrat-Medium"/>
            </a:endParaRPr>
          </a:p>
        </p:txBody>
      </p:sp>
      <p:cxnSp>
        <p:nvCxnSpPr>
          <p:cNvPr id="7" name="Straight Connector 6"/>
          <p:cNvCxnSpPr/>
          <p:nvPr/>
        </p:nvCxnSpPr>
        <p:spPr>
          <a:xfrm flipV="1">
            <a:off x="717879" y="1286704"/>
            <a:ext cx="10384669" cy="45985"/>
          </a:xfrm>
          <a:prstGeom prst="line">
            <a:avLst/>
          </a:prstGeom>
          <a:ln w="38100">
            <a:solidFill>
              <a:srgbClr val="20A4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9325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3558"/>
            <a:ext cx="11049000" cy="5583405"/>
          </a:xfrm>
        </p:spPr>
        <p:txBody>
          <a:bodyPr>
            <a:noAutofit/>
          </a:bodyPr>
          <a:lstStyle/>
          <a:p>
            <a:pPr marL="0" indent="0">
              <a:lnSpc>
                <a:spcPct val="150000"/>
              </a:lnSpc>
              <a:spcAft>
                <a:spcPts val="1200"/>
              </a:spcAft>
              <a:buNone/>
            </a:pPr>
            <a:r>
              <a:rPr lang="en-GB" sz="3200" dirty="0">
                <a:latin typeface="Montserrat-Medium"/>
              </a:rPr>
              <a:t>Project 1: Literature review and stakeholder consultation</a:t>
            </a:r>
          </a:p>
          <a:p>
            <a:pPr marL="0" indent="0">
              <a:lnSpc>
                <a:spcPct val="150000"/>
              </a:lnSpc>
              <a:spcAft>
                <a:spcPts val="1200"/>
              </a:spcAft>
              <a:buNone/>
            </a:pPr>
            <a:r>
              <a:rPr lang="en-GB" sz="3200" dirty="0">
                <a:latin typeface="Montserrat-Medium"/>
              </a:rPr>
              <a:t>Project 2: Survey of the general public </a:t>
            </a:r>
          </a:p>
          <a:p>
            <a:pPr marL="0" indent="0">
              <a:lnSpc>
                <a:spcPct val="150000"/>
              </a:lnSpc>
              <a:spcAft>
                <a:spcPts val="1200"/>
              </a:spcAft>
              <a:buNone/>
            </a:pPr>
            <a:r>
              <a:rPr lang="en-GB" sz="3200" dirty="0">
                <a:latin typeface="Montserrat-Medium"/>
              </a:rPr>
              <a:t>Project 3: Qualitative interviews with patients and carers</a:t>
            </a:r>
          </a:p>
          <a:p>
            <a:pPr marL="0" indent="0">
              <a:lnSpc>
                <a:spcPct val="150000"/>
              </a:lnSpc>
              <a:spcAft>
                <a:spcPts val="1200"/>
              </a:spcAft>
              <a:buNone/>
            </a:pPr>
            <a:r>
              <a:rPr lang="en-GB" sz="3200" dirty="0">
                <a:latin typeface="Montserrat-Medium"/>
              </a:rPr>
              <a:t>Project 4: Survey of health professionals</a:t>
            </a:r>
          </a:p>
          <a:p>
            <a:pPr marL="0" indent="0">
              <a:lnSpc>
                <a:spcPct val="150000"/>
              </a:lnSpc>
              <a:spcAft>
                <a:spcPts val="1200"/>
              </a:spcAft>
              <a:buNone/>
            </a:pPr>
            <a:r>
              <a:rPr lang="en-GB" sz="3200" dirty="0">
                <a:latin typeface="Montserrat-Medium"/>
              </a:rPr>
              <a:t>Project 5: Organisational case studies in 4 NHS Trusts</a:t>
            </a:r>
          </a:p>
        </p:txBody>
      </p:sp>
      <p:sp>
        <p:nvSpPr>
          <p:cNvPr id="4" name="Rectangle 3"/>
          <p:cNvSpPr/>
          <p:nvPr/>
        </p:nvSpPr>
        <p:spPr>
          <a:xfrm>
            <a:off x="607769" y="2739431"/>
            <a:ext cx="11085095" cy="818147"/>
          </a:xfrm>
          <a:prstGeom prst="rect">
            <a:avLst/>
          </a:prstGeom>
          <a:noFill/>
          <a:ln w="28575">
            <a:solidFill>
              <a:srgbClr val="20A4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1"/>
          <p:cNvGrpSpPr/>
          <p:nvPr/>
        </p:nvGrpSpPr>
        <p:grpSpPr>
          <a:xfrm>
            <a:off x="838200" y="5718321"/>
            <a:ext cx="12681856" cy="819150"/>
            <a:chOff x="838200" y="5718321"/>
            <a:chExt cx="12681856" cy="81915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5718321"/>
              <a:ext cx="1943100" cy="819150"/>
            </a:xfrm>
            <a:prstGeom prst="rect">
              <a:avLst/>
            </a:prstGeom>
          </p:spPr>
        </p:pic>
        <p:sp>
          <p:nvSpPr>
            <p:cNvPr id="6" name="TextBox 5"/>
            <p:cNvSpPr txBox="1"/>
            <p:nvPr/>
          </p:nvSpPr>
          <p:spPr>
            <a:xfrm>
              <a:off x="2957649" y="5718321"/>
              <a:ext cx="8735215" cy="369332"/>
            </a:xfrm>
            <a:prstGeom prst="rect">
              <a:avLst/>
            </a:prstGeom>
            <a:noFill/>
          </p:spPr>
          <p:txBody>
            <a:bodyPr wrap="square" rtlCol="0">
              <a:spAutoFit/>
            </a:bodyPr>
            <a:lstStyle/>
            <a:p>
              <a:r>
                <a:rPr lang="en-GB" dirty="0">
                  <a:solidFill>
                    <a:srgbClr val="0097FF"/>
                  </a:solidFill>
                  <a:latin typeface="Montserrat-Medium"/>
                </a:rPr>
                <a:t>I</a:t>
              </a:r>
              <a:r>
                <a:rPr lang="en-GB" dirty="0">
                  <a:solidFill>
                    <a:srgbClr val="000000"/>
                  </a:solidFill>
                  <a:latin typeface="Montserrat-Medium"/>
                </a:rPr>
                <a:t>MPROVING </a:t>
              </a:r>
              <a:r>
                <a:rPr lang="en-GB" dirty="0">
                  <a:solidFill>
                    <a:srgbClr val="0097FF"/>
                  </a:solidFill>
                  <a:latin typeface="Montserrat-Medium"/>
                </a:rPr>
                <a:t>N</a:t>
              </a:r>
              <a:r>
                <a:rPr lang="en-GB" dirty="0">
                  <a:solidFill>
                    <a:srgbClr val="000000"/>
                  </a:solidFill>
                  <a:latin typeface="Montserrat-Medium"/>
                </a:rPr>
                <a:t>HS </a:t>
              </a:r>
              <a:r>
                <a:rPr lang="en-GB" dirty="0">
                  <a:solidFill>
                    <a:srgbClr val="0097FF"/>
                  </a:solidFill>
                  <a:latin typeface="Montserrat-Medium"/>
                </a:rPr>
                <a:t>Q</a:t>
              </a:r>
              <a:r>
                <a:rPr lang="en-GB" dirty="0">
                  <a:solidFill>
                    <a:srgbClr val="000000"/>
                  </a:solidFill>
                  <a:latin typeface="Montserrat-Medium"/>
                </a:rPr>
                <a:t>UALITY </a:t>
              </a:r>
              <a:r>
                <a:rPr lang="en-GB" dirty="0">
                  <a:solidFill>
                    <a:srgbClr val="0097FF"/>
                  </a:solidFill>
                  <a:latin typeface="Montserrat-Medium"/>
                </a:rPr>
                <a:t>U</a:t>
              </a:r>
              <a:r>
                <a:rPr lang="en-GB" dirty="0">
                  <a:solidFill>
                    <a:srgbClr val="000000"/>
                  </a:solidFill>
                  <a:latin typeface="Montserrat-Medium"/>
                </a:rPr>
                <a:t>SING </a:t>
              </a:r>
              <a:r>
                <a:rPr lang="en-GB" dirty="0">
                  <a:solidFill>
                    <a:srgbClr val="0097FF"/>
                  </a:solidFill>
                  <a:latin typeface="Montserrat-Medium"/>
                </a:rPr>
                <a:t>I</a:t>
              </a:r>
              <a:r>
                <a:rPr lang="en-GB" dirty="0">
                  <a:solidFill>
                    <a:srgbClr val="000000"/>
                  </a:solidFill>
                  <a:latin typeface="Montserrat-Medium"/>
                </a:rPr>
                <a:t>NTERNET </a:t>
              </a:r>
              <a:r>
                <a:rPr lang="en-GB" dirty="0">
                  <a:solidFill>
                    <a:srgbClr val="0097FF"/>
                  </a:solidFill>
                  <a:latin typeface="Montserrat-Medium"/>
                </a:rPr>
                <a:t>R</a:t>
              </a:r>
              <a:r>
                <a:rPr lang="en-GB" dirty="0">
                  <a:solidFill>
                    <a:srgbClr val="000000"/>
                  </a:solidFill>
                  <a:latin typeface="Montserrat-Medium"/>
                </a:rPr>
                <a:t>ATINGS AND </a:t>
              </a:r>
              <a:r>
                <a:rPr lang="en-GB" dirty="0">
                  <a:solidFill>
                    <a:srgbClr val="0097FF"/>
                  </a:solidFill>
                  <a:latin typeface="Montserrat-Medium"/>
                </a:rPr>
                <a:t>E</a:t>
              </a:r>
              <a:r>
                <a:rPr lang="en-GB" dirty="0">
                  <a:solidFill>
                    <a:srgbClr val="000000"/>
                  </a:solidFill>
                  <a:latin typeface="Montserrat-Medium"/>
                </a:rPr>
                <a:t>XPERIENCE</a:t>
              </a:r>
              <a:endParaRPr lang="en-GB" dirty="0"/>
            </a:p>
          </p:txBody>
        </p:sp>
        <p:sp>
          <p:nvSpPr>
            <p:cNvPr id="7" name="TextBox 6"/>
            <p:cNvSpPr txBox="1"/>
            <p:nvPr/>
          </p:nvSpPr>
          <p:spPr>
            <a:xfrm>
              <a:off x="2957647" y="6127896"/>
              <a:ext cx="10562409" cy="307777"/>
            </a:xfrm>
            <a:prstGeom prst="rect">
              <a:avLst/>
            </a:prstGeom>
            <a:noFill/>
          </p:spPr>
          <p:txBody>
            <a:bodyPr wrap="square" rtlCol="0">
              <a:spAutoFit/>
            </a:bodyPr>
            <a:lstStyle/>
            <a:p>
              <a:pPr lvl="0">
                <a:defRPr/>
              </a:pPr>
              <a:r>
                <a:rPr lang="en-GB" sz="1400" dirty="0">
                  <a:solidFill>
                    <a:srgbClr val="000000"/>
                  </a:solidFill>
                  <a:latin typeface="Montserrat-Medium"/>
                </a:rPr>
                <a:t>[</a:t>
              </a:r>
              <a:r>
                <a:rPr lang="en-GB" sz="1400" dirty="0">
                  <a:solidFill>
                    <a:srgbClr val="000000"/>
                  </a:solidFill>
                  <a:latin typeface="Montserrat-Medium"/>
                  <a:hlinkClick r:id="rId4"/>
                </a:rPr>
                <a:t>FULL REPORT @ NIHR JOURNALS LIBRARY</a:t>
              </a:r>
              <a:r>
                <a:rPr lang="en-GB" sz="1400" dirty="0">
                  <a:solidFill>
                    <a:srgbClr val="000000"/>
                  </a:solidFill>
                  <a:latin typeface="Montserrat-Medium"/>
                </a:rPr>
                <a:t>]  [</a:t>
              </a:r>
              <a:r>
                <a:rPr lang="en-GB" sz="1400" dirty="0">
                  <a:solidFill>
                    <a:srgbClr val="000000"/>
                  </a:solidFill>
                  <a:latin typeface="Montserrat-Medium"/>
                  <a:hlinkClick r:id="rId5"/>
                </a:rPr>
                <a:t>TOOLKIT @ THE POINT OF CARE FOUNDATION</a:t>
              </a:r>
              <a:r>
                <a:rPr lang="en-GB" sz="1400" dirty="0">
                  <a:solidFill>
                    <a:srgbClr val="000000"/>
                  </a:solidFill>
                  <a:latin typeface="Montserrat-Medium"/>
                </a:rPr>
                <a:t>] </a:t>
              </a:r>
              <a:endParaRPr lang="en-GB" sz="1400" dirty="0"/>
            </a:p>
          </p:txBody>
        </p:sp>
      </p:grpSp>
    </p:spTree>
    <p:extLst>
      <p:ext uri="{BB962C8B-B14F-4D97-AF65-F5344CB8AC3E}">
        <p14:creationId xmlns:p14="http://schemas.microsoft.com/office/powerpoint/2010/main" val="410911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269" y="1811737"/>
            <a:ext cx="10715973" cy="4403533"/>
          </a:xfrm>
        </p:spPr>
        <p:txBody>
          <a:bodyPr>
            <a:normAutofit fontScale="85000" lnSpcReduction="10000"/>
          </a:bodyPr>
          <a:lstStyle/>
          <a:p>
            <a:pPr>
              <a:lnSpc>
                <a:spcPct val="110000"/>
              </a:lnSpc>
            </a:pPr>
            <a:r>
              <a:rPr lang="en-GB" sz="3200" b="1" dirty="0">
                <a:latin typeface="Montserrat-Medium"/>
              </a:rPr>
              <a:t>42% </a:t>
            </a:r>
            <a:r>
              <a:rPr lang="en-GB" sz="3200" dirty="0">
                <a:latin typeface="Montserrat-Medium"/>
              </a:rPr>
              <a:t>of general public had </a:t>
            </a:r>
            <a:r>
              <a:rPr lang="en-GB" sz="3200" b="1" i="1" dirty="0">
                <a:latin typeface="Montserrat-Medium"/>
              </a:rPr>
              <a:t>read</a:t>
            </a:r>
            <a:r>
              <a:rPr lang="en-GB" sz="3200" dirty="0">
                <a:latin typeface="Montserrat-Medium"/>
              </a:rPr>
              <a:t> online feedback in the last year</a:t>
            </a:r>
          </a:p>
          <a:p>
            <a:pPr lvl="1">
              <a:lnSpc>
                <a:spcPct val="110000"/>
              </a:lnSpc>
              <a:spcBef>
                <a:spcPts val="1200"/>
              </a:spcBef>
              <a:buFont typeface="Calibri Light" panose="020F0302020204030204" pitchFamily="34" charset="0"/>
              <a:buChar char="–"/>
            </a:pPr>
            <a:r>
              <a:rPr lang="en-GB" sz="2800" dirty="0">
                <a:solidFill>
                  <a:schemeClr val="bg1">
                    <a:lumMod val="50000"/>
                  </a:schemeClr>
                </a:solidFill>
                <a:latin typeface="Montserrat-Medium"/>
              </a:rPr>
              <a:t>Younger; female; higher income bracket; health condition; urban area; frequent internet user</a:t>
            </a:r>
          </a:p>
          <a:p>
            <a:pPr marL="457200" lvl="1" indent="0">
              <a:lnSpc>
                <a:spcPct val="110000"/>
              </a:lnSpc>
              <a:buNone/>
            </a:pPr>
            <a:endParaRPr lang="en-GB" sz="3200" dirty="0">
              <a:latin typeface="Montserrat-Medium"/>
            </a:endParaRPr>
          </a:p>
          <a:p>
            <a:pPr>
              <a:lnSpc>
                <a:spcPct val="110000"/>
              </a:lnSpc>
            </a:pPr>
            <a:r>
              <a:rPr lang="en-GB" sz="3200" b="1" dirty="0">
                <a:latin typeface="Montserrat-Medium"/>
              </a:rPr>
              <a:t>8% </a:t>
            </a:r>
            <a:r>
              <a:rPr lang="en-GB" sz="3200" dirty="0">
                <a:latin typeface="Montserrat-Medium"/>
              </a:rPr>
              <a:t>had </a:t>
            </a:r>
            <a:r>
              <a:rPr lang="en-GB" sz="3200" b="1" i="1" dirty="0">
                <a:latin typeface="Montserrat-Medium"/>
              </a:rPr>
              <a:t>provided </a:t>
            </a:r>
            <a:r>
              <a:rPr lang="en-GB" sz="3200" dirty="0">
                <a:latin typeface="Montserrat-Medium"/>
              </a:rPr>
              <a:t>the feedback in the same period</a:t>
            </a:r>
          </a:p>
          <a:p>
            <a:pPr lvl="1">
              <a:lnSpc>
                <a:spcPct val="110000"/>
              </a:lnSpc>
              <a:spcBef>
                <a:spcPts val="1200"/>
              </a:spcBef>
              <a:buFont typeface="Calibri Light" panose="020F0302020204030204" pitchFamily="34" charset="0"/>
              <a:buChar char="–"/>
            </a:pPr>
            <a:r>
              <a:rPr lang="en-GB" sz="2800" dirty="0">
                <a:solidFill>
                  <a:schemeClr val="bg1">
                    <a:lumMod val="50000"/>
                  </a:schemeClr>
                </a:solidFill>
                <a:latin typeface="Montserrat-Medium"/>
              </a:rPr>
              <a:t>Frequent internet user </a:t>
            </a:r>
          </a:p>
          <a:p>
            <a:pPr marL="457200" lvl="1" indent="0" algn="r">
              <a:buNone/>
            </a:pPr>
            <a:endParaRPr lang="en-GB" dirty="0">
              <a:latin typeface="+mj-lt"/>
            </a:endParaRPr>
          </a:p>
          <a:p>
            <a:pPr marL="457200" lvl="1" indent="0">
              <a:lnSpc>
                <a:spcPct val="120000"/>
              </a:lnSpc>
              <a:buNone/>
            </a:pPr>
            <a:r>
              <a:rPr lang="en-GB" sz="2200" dirty="0">
                <a:latin typeface="Montserrat-Medium"/>
              </a:rPr>
              <a:t>van </a:t>
            </a:r>
            <a:r>
              <a:rPr lang="en-GB" sz="2200" dirty="0" err="1">
                <a:latin typeface="Montserrat-Medium"/>
              </a:rPr>
              <a:t>Velthoven</a:t>
            </a:r>
            <a:r>
              <a:rPr lang="en-GB" sz="2200" dirty="0">
                <a:latin typeface="Montserrat-Medium"/>
              </a:rPr>
              <a:t>, Atherton, Powell, 2018, </a:t>
            </a:r>
            <a:r>
              <a:rPr lang="en-GB" sz="2200" dirty="0">
                <a:latin typeface="Montserrat-Medium"/>
                <a:hlinkClick r:id="rId3"/>
              </a:rPr>
              <a:t>‘A cross sectional survey of the UK public to understand use of online ratings and reviews of health services’ </a:t>
            </a:r>
            <a:r>
              <a:rPr lang="en-GB" sz="2200" i="1" dirty="0">
                <a:latin typeface="Montserrat-Medium"/>
              </a:rPr>
              <a:t>Patient Education &amp; </a:t>
            </a:r>
            <a:r>
              <a:rPr lang="en-GB" sz="2200" i="1" dirty="0" err="1">
                <a:latin typeface="Montserrat-Medium"/>
              </a:rPr>
              <a:t>Counseling</a:t>
            </a:r>
            <a:r>
              <a:rPr lang="en-GB" sz="2200" i="1" dirty="0">
                <a:latin typeface="Montserrat-Medium"/>
              </a:rPr>
              <a:t>. </a:t>
            </a:r>
          </a:p>
        </p:txBody>
      </p:sp>
      <p:sp>
        <p:nvSpPr>
          <p:cNvPr id="6" name="Title 1"/>
          <p:cNvSpPr txBox="1">
            <a:spLocks/>
          </p:cNvSpPr>
          <p:nvPr/>
        </p:nvSpPr>
        <p:spPr>
          <a:xfrm>
            <a:off x="623391" y="207342"/>
            <a:ext cx="1092973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a:latin typeface="Montserrat-Medium"/>
              </a:rPr>
              <a:t>WHO PROVIDES FEEDBACK ONLINE?</a:t>
            </a:r>
          </a:p>
        </p:txBody>
      </p:sp>
      <p:cxnSp>
        <p:nvCxnSpPr>
          <p:cNvPr id="8" name="Straight Connector 7"/>
          <p:cNvCxnSpPr/>
          <p:nvPr/>
        </p:nvCxnSpPr>
        <p:spPr>
          <a:xfrm flipV="1">
            <a:off x="717879" y="1286704"/>
            <a:ext cx="10384669" cy="45985"/>
          </a:xfrm>
          <a:prstGeom prst="line">
            <a:avLst/>
          </a:prstGeom>
          <a:ln w="38100">
            <a:solidFill>
              <a:srgbClr val="20A4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376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730269" y="1811737"/>
            <a:ext cx="10715973" cy="44035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2400"/>
              </a:spcBef>
              <a:spcAft>
                <a:spcPts val="2400"/>
              </a:spcAft>
              <a:buClr>
                <a:srgbClr val="20A4FF"/>
              </a:buClr>
              <a:buNone/>
            </a:pPr>
            <a:endParaRPr lang="en-GB" sz="3200" dirty="0">
              <a:latin typeface="Montserrat-Medium"/>
            </a:endParaRPr>
          </a:p>
          <a:p>
            <a:pPr>
              <a:lnSpc>
                <a:spcPct val="100000"/>
              </a:lnSpc>
              <a:spcBef>
                <a:spcPts val="2400"/>
              </a:spcBef>
              <a:spcAft>
                <a:spcPts val="2400"/>
              </a:spcAft>
              <a:buClr>
                <a:srgbClr val="20A4FF"/>
              </a:buClr>
              <a:buFont typeface="Wingdings" panose="05000000000000000000" pitchFamily="2" charset="2"/>
              <a:buChar char="Ø"/>
            </a:pPr>
            <a:endParaRPr lang="en-GB" sz="3200" dirty="0">
              <a:latin typeface="Montserrat-Medium"/>
            </a:endParaRPr>
          </a:p>
          <a:p>
            <a:pPr>
              <a:lnSpc>
                <a:spcPct val="100000"/>
              </a:lnSpc>
              <a:spcBef>
                <a:spcPts val="2400"/>
              </a:spcBef>
              <a:spcAft>
                <a:spcPts val="2400"/>
              </a:spcAft>
              <a:buClr>
                <a:srgbClr val="20A4FF"/>
              </a:buClr>
              <a:buFont typeface="Wingdings" panose="05000000000000000000" pitchFamily="2" charset="2"/>
              <a:buChar char="Ø"/>
            </a:pPr>
            <a:endParaRPr lang="en-GB" sz="3200" dirty="0">
              <a:latin typeface="Montserrat-Medium"/>
            </a:endParaRPr>
          </a:p>
        </p:txBody>
      </p:sp>
      <p:graphicFrame>
        <p:nvGraphicFramePr>
          <p:cNvPr id="5" name="Table 4"/>
          <p:cNvGraphicFramePr>
            <a:graphicFrameLocks noGrp="1"/>
          </p:cNvGraphicFramePr>
          <p:nvPr/>
        </p:nvGraphicFramePr>
        <p:xfrm>
          <a:off x="730269" y="1432750"/>
          <a:ext cx="5344944" cy="3338452"/>
        </p:xfrm>
        <a:graphic>
          <a:graphicData uri="http://schemas.openxmlformats.org/drawingml/2006/table">
            <a:tbl>
              <a:tblPr firstRow="1" firstCol="1" bandRow="1">
                <a:tableStyleId>{2D5ABB26-0587-4C30-8999-92F81FD0307C}</a:tableStyleId>
              </a:tblPr>
              <a:tblGrid>
                <a:gridCol w="968446">
                  <a:extLst>
                    <a:ext uri="{9D8B030D-6E8A-4147-A177-3AD203B41FA5}">
                      <a16:colId xmlns:a16="http://schemas.microsoft.com/office/drawing/2014/main" val="3949012515"/>
                    </a:ext>
                  </a:extLst>
                </a:gridCol>
                <a:gridCol w="930723">
                  <a:extLst>
                    <a:ext uri="{9D8B030D-6E8A-4147-A177-3AD203B41FA5}">
                      <a16:colId xmlns:a16="http://schemas.microsoft.com/office/drawing/2014/main" val="2058917068"/>
                    </a:ext>
                  </a:extLst>
                </a:gridCol>
                <a:gridCol w="1159361">
                  <a:extLst>
                    <a:ext uri="{9D8B030D-6E8A-4147-A177-3AD203B41FA5}">
                      <a16:colId xmlns:a16="http://schemas.microsoft.com/office/drawing/2014/main" val="3143658729"/>
                    </a:ext>
                  </a:extLst>
                </a:gridCol>
                <a:gridCol w="1142767">
                  <a:extLst>
                    <a:ext uri="{9D8B030D-6E8A-4147-A177-3AD203B41FA5}">
                      <a16:colId xmlns:a16="http://schemas.microsoft.com/office/drawing/2014/main" val="243313741"/>
                    </a:ext>
                  </a:extLst>
                </a:gridCol>
                <a:gridCol w="1143647">
                  <a:extLst>
                    <a:ext uri="{9D8B030D-6E8A-4147-A177-3AD203B41FA5}">
                      <a16:colId xmlns:a16="http://schemas.microsoft.com/office/drawing/2014/main" val="3218326047"/>
                    </a:ext>
                  </a:extLst>
                </a:gridCol>
              </a:tblGrid>
              <a:tr h="758234">
                <a:tc>
                  <a:txBody>
                    <a:bodyPr/>
                    <a:lstStyle/>
                    <a:p>
                      <a:pPr>
                        <a:spcAft>
                          <a:spcPts val="0"/>
                        </a:spcAft>
                      </a:pPr>
                      <a:r>
                        <a:rPr lang="en-GB" sz="1400" b="1" dirty="0">
                          <a:effectLst/>
                          <a:latin typeface="Montserrat-Medium"/>
                        </a:rPr>
                        <a:t>AGE</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1" dirty="0">
                          <a:effectLst/>
                          <a:latin typeface="Montserrat-Medium"/>
                        </a:rPr>
                        <a:t>MALE</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1" dirty="0">
                          <a:effectLst/>
                          <a:latin typeface="Montserrat-Medium"/>
                        </a:rPr>
                        <a:t>FEMALE</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1" dirty="0">
                          <a:effectLst/>
                          <a:latin typeface="Montserrat-Medium"/>
                        </a:rPr>
                        <a:t>ETHNICITY:</a:t>
                      </a:r>
                    </a:p>
                    <a:p>
                      <a:pPr>
                        <a:spcAft>
                          <a:spcPts val="0"/>
                        </a:spcAft>
                      </a:pPr>
                      <a:r>
                        <a:rPr lang="en-GB" sz="1400" b="1" dirty="0">
                          <a:effectLst/>
                          <a:latin typeface="Montserrat-Medium"/>
                        </a:rPr>
                        <a:t>WHITE</a:t>
                      </a:r>
                      <a:r>
                        <a:rPr lang="en-GB" sz="1400" b="1" baseline="0" dirty="0">
                          <a:effectLst/>
                          <a:latin typeface="Montserrat-Medium"/>
                        </a:rPr>
                        <a:t> </a:t>
                      </a:r>
                      <a:r>
                        <a:rPr lang="en-GB" sz="1400" b="1" dirty="0">
                          <a:effectLst/>
                          <a:latin typeface="Montserrat-Medium"/>
                        </a:rPr>
                        <a:t>BRITISH</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1" dirty="0">
                          <a:effectLst/>
                          <a:latin typeface="Montserrat-Medium"/>
                        </a:rPr>
                        <a:t>ETHNICITY:</a:t>
                      </a:r>
                      <a:r>
                        <a:rPr lang="en-GB" sz="1400" b="1" baseline="0" dirty="0">
                          <a:effectLst/>
                          <a:latin typeface="Montserrat-Medium"/>
                        </a:rPr>
                        <a:t> OTHER</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9401341"/>
                  </a:ext>
                </a:extLst>
              </a:tr>
              <a:tr h="396924">
                <a:tc>
                  <a:txBody>
                    <a:bodyPr/>
                    <a:lstStyle/>
                    <a:p>
                      <a:pPr>
                        <a:spcAft>
                          <a:spcPts val="0"/>
                        </a:spcAft>
                      </a:pPr>
                      <a:r>
                        <a:rPr lang="en-GB" sz="1400" b="0" dirty="0">
                          <a:effectLst/>
                          <a:latin typeface="Montserrat-Medium"/>
                        </a:rPr>
                        <a:t>20-35</a:t>
                      </a:r>
                      <a:endParaRPr lang="en-GB" sz="1400" b="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a:effectLst/>
                          <a:latin typeface="Montserrat-Medium"/>
                        </a:rPr>
                        <a:t>0</a:t>
                      </a:r>
                      <a:endParaRPr lang="en-GB" sz="140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7</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7</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0</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079783"/>
                  </a:ext>
                </a:extLst>
              </a:tr>
              <a:tr h="408562">
                <a:tc>
                  <a:txBody>
                    <a:bodyPr/>
                    <a:lstStyle/>
                    <a:p>
                      <a:pPr marL="0" algn="l" defTabSz="914400" rtl="0" eaLnBrk="1" latinLnBrk="0" hangingPunct="1">
                        <a:spcAft>
                          <a:spcPts val="0"/>
                        </a:spcAft>
                      </a:pPr>
                      <a:r>
                        <a:rPr lang="en-GB" sz="1400" b="0" kern="1200" dirty="0">
                          <a:solidFill>
                            <a:schemeClr val="tx1"/>
                          </a:solidFill>
                          <a:effectLst/>
                          <a:latin typeface="Montserrat-Medium"/>
                          <a:ea typeface="+mn-ea"/>
                          <a:cs typeface="+mn-cs"/>
                        </a:rPr>
                        <a:t>36-50</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GB" sz="1400" kern="1200" dirty="0">
                          <a:solidFill>
                            <a:schemeClr val="tx1"/>
                          </a:solidFill>
                          <a:effectLst/>
                          <a:latin typeface="Montserrat-Medium"/>
                          <a:ea typeface="+mn-ea"/>
                          <a:cs typeface="+mn-cs"/>
                        </a:rPr>
                        <a:t>2</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GB" sz="1400" kern="1200" dirty="0">
                          <a:solidFill>
                            <a:schemeClr val="tx1"/>
                          </a:solidFill>
                          <a:effectLst/>
                          <a:latin typeface="Montserrat-Medium"/>
                          <a:ea typeface="+mn-ea"/>
                          <a:cs typeface="+mn-cs"/>
                        </a:rPr>
                        <a:t>9</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GB" sz="1400" kern="1200" dirty="0">
                          <a:solidFill>
                            <a:schemeClr val="tx1"/>
                          </a:solidFill>
                          <a:effectLst/>
                          <a:latin typeface="Montserrat-Medium"/>
                          <a:ea typeface="+mn-ea"/>
                          <a:cs typeface="+mn-cs"/>
                        </a:rPr>
                        <a:t>9</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spcAft>
                          <a:spcPts val="0"/>
                        </a:spcAft>
                      </a:pPr>
                      <a:r>
                        <a:rPr lang="en-GB" sz="1400" kern="1200" dirty="0">
                          <a:solidFill>
                            <a:schemeClr val="tx1"/>
                          </a:solidFill>
                          <a:effectLst/>
                          <a:latin typeface="Montserrat-Medium"/>
                          <a:ea typeface="+mn-ea"/>
                          <a:cs typeface="+mn-cs"/>
                        </a:rPr>
                        <a:t>2</a:t>
                      </a: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8123458"/>
                  </a:ext>
                </a:extLst>
              </a:tr>
              <a:tr h="389106">
                <a:tc>
                  <a:txBody>
                    <a:bodyPr/>
                    <a:lstStyle/>
                    <a:p>
                      <a:pPr>
                        <a:spcAft>
                          <a:spcPts val="0"/>
                        </a:spcAft>
                      </a:pPr>
                      <a:r>
                        <a:rPr lang="en-GB" sz="1400" b="0" dirty="0">
                          <a:effectLst/>
                          <a:latin typeface="Montserrat-Medium"/>
                        </a:rPr>
                        <a:t>51-65</a:t>
                      </a:r>
                      <a:endParaRPr lang="en-GB" sz="1400" b="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a:effectLst/>
                          <a:latin typeface="Montserrat-Medium"/>
                        </a:rPr>
                        <a:t>4</a:t>
                      </a:r>
                      <a:endParaRPr lang="en-GB" sz="140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8</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10</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2</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9885589"/>
                  </a:ext>
                </a:extLst>
              </a:tr>
              <a:tr h="369651">
                <a:tc>
                  <a:txBody>
                    <a:bodyPr/>
                    <a:lstStyle/>
                    <a:p>
                      <a:pPr>
                        <a:spcAft>
                          <a:spcPts val="0"/>
                        </a:spcAft>
                      </a:pPr>
                      <a:r>
                        <a:rPr lang="en-GB" sz="1400" b="0" dirty="0">
                          <a:effectLst/>
                          <a:latin typeface="Montserrat-Medium"/>
                        </a:rPr>
                        <a:t>66+</a:t>
                      </a:r>
                      <a:endParaRPr lang="en-GB" sz="1400" b="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6</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1</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4</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3</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6973029"/>
                  </a:ext>
                </a:extLst>
              </a:tr>
              <a:tr h="408562">
                <a:tc>
                  <a:txBody>
                    <a:bodyPr/>
                    <a:lstStyle/>
                    <a:p>
                      <a:pPr>
                        <a:spcAft>
                          <a:spcPts val="0"/>
                        </a:spcAft>
                      </a:pPr>
                      <a:r>
                        <a:rPr lang="en-GB" sz="1400" dirty="0">
                          <a:effectLst/>
                          <a:latin typeface="Montserrat-Medium"/>
                        </a:rPr>
                        <a:t>  </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12</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25</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30</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dirty="0">
                          <a:effectLst/>
                          <a:latin typeface="Montserrat-Medium"/>
                        </a:rPr>
                        <a:t>7</a:t>
                      </a:r>
                      <a:endParaRPr lang="en-GB" sz="1400"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1144330"/>
                  </a:ext>
                </a:extLst>
              </a:tr>
              <a:tr h="607413">
                <a:tc>
                  <a:txBody>
                    <a:bodyPr/>
                    <a:lstStyle/>
                    <a:p>
                      <a:pPr>
                        <a:spcAft>
                          <a:spcPts val="0"/>
                        </a:spcAft>
                      </a:pPr>
                      <a:r>
                        <a:rPr lang="en-GB" sz="1400" b="1" dirty="0">
                          <a:effectLst/>
                          <a:latin typeface="Montserrat-Medium"/>
                        </a:rPr>
                        <a:t> Total</a:t>
                      </a:r>
                      <a:r>
                        <a:rPr lang="en-GB" sz="1400" b="1" baseline="0" dirty="0">
                          <a:effectLst/>
                          <a:latin typeface="Montserrat-Medium"/>
                        </a:rPr>
                        <a:t> </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1" dirty="0">
                          <a:effectLst/>
                          <a:latin typeface="Montserrat-Medium"/>
                        </a:rPr>
                        <a:t> </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1" dirty="0">
                          <a:effectLst/>
                          <a:latin typeface="Montserrat-Medium"/>
                        </a:rPr>
                        <a:t> </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1" dirty="0">
                          <a:effectLst/>
                          <a:latin typeface="Montserrat-Medium"/>
                        </a:rPr>
                        <a:t> </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1" dirty="0">
                          <a:effectLst/>
                          <a:latin typeface="Montserrat-Medium"/>
                        </a:rPr>
                        <a:t>37</a:t>
                      </a:r>
                      <a:endParaRPr lang="en-GB" sz="1400" b="1" dirty="0">
                        <a:effectLst/>
                        <a:latin typeface="Montserrat-Medium"/>
                        <a:ea typeface="MS Mincho"/>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2081274"/>
                  </a:ext>
                </a:extLst>
              </a:tr>
            </a:tbl>
          </a:graphicData>
        </a:graphic>
      </p:graphicFrame>
      <p:graphicFrame>
        <p:nvGraphicFramePr>
          <p:cNvPr id="8" name="Table 7"/>
          <p:cNvGraphicFramePr>
            <a:graphicFrameLocks noGrp="1"/>
          </p:cNvGraphicFramePr>
          <p:nvPr/>
        </p:nvGraphicFramePr>
        <p:xfrm>
          <a:off x="6296362" y="1432750"/>
          <a:ext cx="4928731" cy="5182390"/>
        </p:xfrm>
        <a:graphic>
          <a:graphicData uri="http://schemas.openxmlformats.org/drawingml/2006/table">
            <a:tbl>
              <a:tblPr firstRow="1" firstCol="1" bandRow="1"/>
              <a:tblGrid>
                <a:gridCol w="4035486">
                  <a:extLst>
                    <a:ext uri="{9D8B030D-6E8A-4147-A177-3AD203B41FA5}">
                      <a16:colId xmlns:a16="http://schemas.microsoft.com/office/drawing/2014/main" val="472836359"/>
                    </a:ext>
                  </a:extLst>
                </a:gridCol>
                <a:gridCol w="893245">
                  <a:extLst>
                    <a:ext uri="{9D8B030D-6E8A-4147-A177-3AD203B41FA5}">
                      <a16:colId xmlns:a16="http://schemas.microsoft.com/office/drawing/2014/main" val="3027613423"/>
                    </a:ext>
                  </a:extLst>
                </a:gridCol>
              </a:tblGrid>
              <a:tr h="38179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Multiple complex conditions</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10</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261048"/>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Mental health</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6</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0674821"/>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Cancer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4</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9771731"/>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No specific condition identified</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3</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8140002"/>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Diabetes</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3</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04547"/>
                  </a:ext>
                </a:extLst>
              </a:tr>
              <a:tr h="631708">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Care of a family member (parent or spouse, not children)</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3</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6176591"/>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Childbirth (no specific condition)</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6897532"/>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Chronic pain</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4791438"/>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Early onset dementia</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1</a:t>
                      </a:r>
                      <a:endPar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6778860"/>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Heart condition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9788506"/>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Multiple Sclerosis</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6036365"/>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Osteoarthritis and hip replacement</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6927339"/>
                  </a:ext>
                </a:extLst>
              </a:tr>
              <a:tr h="0">
                <a:tc>
                  <a:txBody>
                    <a:bodyPr/>
                    <a:lstStyle/>
                    <a:p>
                      <a:pPr algn="l">
                        <a:lnSpc>
                          <a:spcPct val="150000"/>
                        </a:lnSpc>
                        <a:spcAft>
                          <a:spcPts val="0"/>
                        </a:spcAft>
                      </a:pPr>
                      <a:r>
                        <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Spinal problems</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5218851"/>
                  </a:ext>
                </a:extLst>
              </a:tr>
              <a:tr h="0">
                <a:tc>
                  <a:txBody>
                    <a:bodyPr/>
                    <a:lstStyle/>
                    <a:p>
                      <a:pPr algn="just">
                        <a:lnSpc>
                          <a:spcPct val="150000"/>
                        </a:lnSpc>
                        <a:spcAft>
                          <a:spcPts val="0"/>
                        </a:spcAft>
                      </a:pPr>
                      <a:r>
                        <a:rPr lang="en-US" sz="1400" b="1"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 </a:t>
                      </a:r>
                      <a:endPar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 </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6219556"/>
                  </a:ext>
                </a:extLst>
              </a:tr>
              <a:tr h="0">
                <a:tc>
                  <a:txBody>
                    <a:bodyPr/>
                    <a:lstStyle/>
                    <a:p>
                      <a:pPr algn="just">
                        <a:lnSpc>
                          <a:spcPct val="150000"/>
                        </a:lnSpc>
                        <a:spcAft>
                          <a:spcPts val="0"/>
                        </a:spcAft>
                      </a:pPr>
                      <a:r>
                        <a:rPr lang="en-GB" sz="1400" b="1"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Total</a:t>
                      </a:r>
                      <a:endPar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GB" sz="1400" b="1"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rPr>
                        <a:t>37</a:t>
                      </a:r>
                      <a:endParaRPr lang="en-GB" sz="1400" dirty="0">
                        <a:solidFill>
                          <a:srgbClr val="000000"/>
                        </a:solidFill>
                        <a:effectLst/>
                        <a:uFill>
                          <a:solidFill>
                            <a:srgbClr val="000000"/>
                          </a:solidFill>
                        </a:uFill>
                        <a:latin typeface="Montserrat-Medium"/>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4268298"/>
                  </a:ext>
                </a:extLst>
              </a:tr>
            </a:tbl>
          </a:graphicData>
        </a:graphic>
      </p:graphicFrame>
      <p:sp>
        <p:nvSpPr>
          <p:cNvPr id="9" name="TextBox 8"/>
          <p:cNvSpPr txBox="1"/>
          <p:nvPr/>
        </p:nvSpPr>
        <p:spPr>
          <a:xfrm>
            <a:off x="730269" y="5291940"/>
            <a:ext cx="5518972" cy="923330"/>
          </a:xfrm>
          <a:prstGeom prst="rect">
            <a:avLst/>
          </a:prstGeom>
          <a:noFill/>
        </p:spPr>
        <p:txBody>
          <a:bodyPr wrap="square" rtlCol="0">
            <a:spAutoFit/>
          </a:bodyPr>
          <a:lstStyle/>
          <a:p>
            <a:pPr marL="285750" indent="-285750">
              <a:buClr>
                <a:srgbClr val="20A4FF"/>
              </a:buClr>
              <a:buFont typeface="Wingdings" panose="05000000000000000000" pitchFamily="2" charset="2"/>
              <a:buChar char="Ø"/>
            </a:pPr>
            <a:r>
              <a:rPr lang="en-GB" dirty="0">
                <a:latin typeface="Montserrat-Medium"/>
              </a:rPr>
              <a:t>3 interviewees from Scotland</a:t>
            </a:r>
          </a:p>
          <a:p>
            <a:pPr>
              <a:buClr>
                <a:srgbClr val="20A4FF"/>
              </a:buClr>
            </a:pPr>
            <a:endParaRPr lang="en-GB" dirty="0">
              <a:latin typeface="Montserrat-Medium"/>
            </a:endParaRPr>
          </a:p>
          <a:p>
            <a:endParaRPr lang="en-GB" dirty="0">
              <a:latin typeface="Montserrat-Medium"/>
            </a:endParaRPr>
          </a:p>
        </p:txBody>
      </p:sp>
      <p:sp>
        <p:nvSpPr>
          <p:cNvPr id="10" name="Title 1"/>
          <p:cNvSpPr>
            <a:spLocks noGrp="1"/>
          </p:cNvSpPr>
          <p:nvPr>
            <p:ph type="title"/>
          </p:nvPr>
        </p:nvSpPr>
        <p:spPr>
          <a:xfrm>
            <a:off x="623391" y="207342"/>
            <a:ext cx="10929730" cy="1325563"/>
          </a:xfrm>
        </p:spPr>
        <p:txBody>
          <a:bodyPr>
            <a:normAutofit/>
          </a:bodyPr>
          <a:lstStyle/>
          <a:p>
            <a:r>
              <a:rPr lang="en-GB" sz="4000" b="1" dirty="0">
                <a:latin typeface="Montserrat-Medium"/>
              </a:rPr>
              <a:t>INTERVIEWEES</a:t>
            </a:r>
          </a:p>
        </p:txBody>
      </p:sp>
    </p:spTree>
    <p:extLst>
      <p:ext uri="{BB962C8B-B14F-4D97-AF65-F5344CB8AC3E}">
        <p14:creationId xmlns:p14="http://schemas.microsoft.com/office/powerpoint/2010/main" val="881492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23391" y="207342"/>
            <a:ext cx="10929730" cy="1325563"/>
          </a:xfrm>
        </p:spPr>
        <p:txBody>
          <a:bodyPr>
            <a:normAutofit/>
          </a:bodyPr>
          <a:lstStyle/>
          <a:p>
            <a:r>
              <a:rPr lang="en-GB" sz="4000" b="1" dirty="0">
                <a:latin typeface="Montserrat-Medium"/>
              </a:rPr>
              <a:t>SOME PARTICIPANT CHARACTERISTICS</a:t>
            </a:r>
          </a:p>
        </p:txBody>
      </p:sp>
      <p:sp>
        <p:nvSpPr>
          <p:cNvPr id="6" name="Content Placeholder 2"/>
          <p:cNvSpPr txBox="1">
            <a:spLocks/>
          </p:cNvSpPr>
          <p:nvPr/>
        </p:nvSpPr>
        <p:spPr>
          <a:xfrm>
            <a:off x="730269" y="1811737"/>
            <a:ext cx="10715973" cy="44035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9750" lvl="0" indent="-539750">
              <a:lnSpc>
                <a:spcPct val="100000"/>
              </a:lnSpc>
              <a:spcBef>
                <a:spcPts val="1200"/>
              </a:spcBef>
              <a:spcAft>
                <a:spcPts val="1200"/>
              </a:spcAft>
              <a:buClr>
                <a:srgbClr val="20A4FF"/>
              </a:buClr>
              <a:buFont typeface="Wingdings" panose="05000000000000000000" pitchFamily="2" charset="2"/>
              <a:buChar char="Ø"/>
              <a:tabLst>
                <a:tab pos="452438" algn="l"/>
              </a:tabLst>
            </a:pPr>
            <a:r>
              <a:rPr lang="en-GB" sz="2700" dirty="0">
                <a:solidFill>
                  <a:prstClr val="black"/>
                </a:solidFill>
                <a:latin typeface="Montserrat-Medium"/>
              </a:rPr>
              <a:t>Regular internet users (including social media) </a:t>
            </a:r>
          </a:p>
          <a:p>
            <a:pPr marL="539750" lvl="0" indent="-539750">
              <a:lnSpc>
                <a:spcPct val="100000"/>
              </a:lnSpc>
              <a:spcBef>
                <a:spcPts val="1200"/>
              </a:spcBef>
              <a:spcAft>
                <a:spcPts val="1200"/>
              </a:spcAft>
              <a:buClr>
                <a:srgbClr val="20A4FF"/>
              </a:buClr>
              <a:buFont typeface="Wingdings" panose="05000000000000000000" pitchFamily="2" charset="2"/>
              <a:buChar char="Ø"/>
              <a:tabLst>
                <a:tab pos="452438" algn="l"/>
              </a:tabLst>
            </a:pPr>
            <a:r>
              <a:rPr lang="en-GB" sz="2700" dirty="0">
                <a:solidFill>
                  <a:prstClr val="black"/>
                </a:solidFill>
                <a:latin typeface="Montserrat-Medium"/>
              </a:rPr>
              <a:t>Long term investment in the NHS (chronic, complex conditions) </a:t>
            </a:r>
          </a:p>
          <a:p>
            <a:pPr marL="539750" lvl="0" indent="-539750">
              <a:lnSpc>
                <a:spcPct val="100000"/>
              </a:lnSpc>
              <a:spcBef>
                <a:spcPts val="1200"/>
              </a:spcBef>
              <a:spcAft>
                <a:spcPts val="1200"/>
              </a:spcAft>
              <a:buClr>
                <a:srgbClr val="20A4FF"/>
              </a:buClr>
              <a:buFont typeface="Wingdings" panose="05000000000000000000" pitchFamily="2" charset="2"/>
              <a:buChar char="Ø"/>
              <a:tabLst>
                <a:tab pos="539750" algn="l"/>
              </a:tabLst>
            </a:pPr>
            <a:r>
              <a:rPr lang="en-GB" sz="2700" dirty="0">
                <a:solidFill>
                  <a:prstClr val="black"/>
                </a:solidFill>
                <a:latin typeface="Montserrat-Medium"/>
              </a:rPr>
              <a:t>Intense and emotive experience (positive and negative)</a:t>
            </a:r>
          </a:p>
          <a:p>
            <a:pPr marL="539750" lvl="0" indent="-539750">
              <a:lnSpc>
                <a:spcPct val="100000"/>
              </a:lnSpc>
              <a:spcBef>
                <a:spcPts val="1200"/>
              </a:spcBef>
              <a:spcAft>
                <a:spcPts val="1200"/>
              </a:spcAft>
              <a:buClr>
                <a:srgbClr val="20A4FF"/>
              </a:buClr>
              <a:buFont typeface="Wingdings" panose="05000000000000000000" pitchFamily="2" charset="2"/>
              <a:buChar char="Ø"/>
              <a:tabLst>
                <a:tab pos="452438" algn="l"/>
              </a:tabLst>
            </a:pPr>
            <a:r>
              <a:rPr lang="en-GB" sz="2700" dirty="0">
                <a:solidFill>
                  <a:prstClr val="black"/>
                </a:solidFill>
                <a:latin typeface="Montserrat-Medium"/>
              </a:rPr>
              <a:t>Desire to improve services, help patients and staff </a:t>
            </a:r>
          </a:p>
          <a:p>
            <a:pPr marL="539750" lvl="0" indent="-539750">
              <a:lnSpc>
                <a:spcPct val="100000"/>
              </a:lnSpc>
              <a:spcBef>
                <a:spcPts val="1200"/>
              </a:spcBef>
              <a:spcAft>
                <a:spcPts val="1200"/>
              </a:spcAft>
              <a:buClr>
                <a:srgbClr val="20A4FF"/>
              </a:buClr>
              <a:buFont typeface="Wingdings" panose="05000000000000000000" pitchFamily="2" charset="2"/>
              <a:buChar char="Ø"/>
              <a:tabLst>
                <a:tab pos="452438" algn="l"/>
              </a:tabLst>
            </a:pPr>
            <a:r>
              <a:rPr lang="en-GB" sz="2700" dirty="0">
                <a:solidFill>
                  <a:prstClr val="black"/>
                </a:solidFill>
                <a:latin typeface="Montserrat-Medium"/>
              </a:rPr>
              <a:t>Other forms of communication had failed to achieve a response </a:t>
            </a:r>
          </a:p>
          <a:p>
            <a:pPr marL="539750" lvl="0" indent="-539750">
              <a:lnSpc>
                <a:spcPct val="100000"/>
              </a:lnSpc>
              <a:spcBef>
                <a:spcPts val="1200"/>
              </a:spcBef>
              <a:spcAft>
                <a:spcPts val="1200"/>
              </a:spcAft>
              <a:buClr>
                <a:srgbClr val="20A4FF"/>
              </a:buClr>
              <a:buFont typeface="Wingdings" panose="05000000000000000000" pitchFamily="2" charset="2"/>
              <a:buChar char="Ø"/>
              <a:tabLst>
                <a:tab pos="452438" algn="l"/>
              </a:tabLst>
            </a:pPr>
            <a:r>
              <a:rPr lang="en-GB" sz="2700" dirty="0">
                <a:latin typeface="Montserrat-Medium"/>
              </a:rPr>
              <a:t>Rarely prompted by NHS staff</a:t>
            </a:r>
            <a:endParaRPr lang="en-GB" sz="3200" dirty="0">
              <a:latin typeface="Montserrat-Medium"/>
            </a:endParaRPr>
          </a:p>
          <a:p>
            <a:pPr>
              <a:lnSpc>
                <a:spcPct val="100000"/>
              </a:lnSpc>
              <a:spcBef>
                <a:spcPts val="2400"/>
              </a:spcBef>
              <a:spcAft>
                <a:spcPts val="2400"/>
              </a:spcAft>
              <a:buClr>
                <a:srgbClr val="20A4FF"/>
              </a:buClr>
              <a:buFont typeface="Wingdings" panose="05000000000000000000" pitchFamily="2" charset="2"/>
              <a:buChar char="Ø"/>
            </a:pPr>
            <a:endParaRPr lang="en-GB" sz="3200" dirty="0">
              <a:latin typeface="Montserrat-Medium"/>
            </a:endParaRPr>
          </a:p>
          <a:p>
            <a:pPr>
              <a:lnSpc>
                <a:spcPct val="100000"/>
              </a:lnSpc>
              <a:spcBef>
                <a:spcPts val="2400"/>
              </a:spcBef>
              <a:spcAft>
                <a:spcPts val="2400"/>
              </a:spcAft>
              <a:buClr>
                <a:srgbClr val="20A4FF"/>
              </a:buClr>
              <a:buFont typeface="Wingdings" panose="05000000000000000000" pitchFamily="2" charset="2"/>
              <a:buChar char="Ø"/>
            </a:pPr>
            <a:endParaRPr lang="en-GB" sz="3200" dirty="0">
              <a:latin typeface="Montserrat-Medium"/>
            </a:endParaRPr>
          </a:p>
        </p:txBody>
      </p:sp>
      <p:cxnSp>
        <p:nvCxnSpPr>
          <p:cNvPr id="7" name="Straight Connector 6"/>
          <p:cNvCxnSpPr/>
          <p:nvPr/>
        </p:nvCxnSpPr>
        <p:spPr>
          <a:xfrm flipV="1">
            <a:off x="717879" y="1286704"/>
            <a:ext cx="10384669" cy="45985"/>
          </a:xfrm>
          <a:prstGeom prst="line">
            <a:avLst/>
          </a:prstGeom>
          <a:ln w="38100">
            <a:solidFill>
              <a:srgbClr val="20A4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1276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1611" y="1569038"/>
            <a:ext cx="5220609" cy="3693172"/>
          </a:xfrm>
          <a:prstGeom prst="rect">
            <a:avLst/>
          </a:prstGeom>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26442" y="572551"/>
            <a:ext cx="5133975" cy="2238375"/>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52722" y="5050672"/>
            <a:ext cx="2728560" cy="1605478"/>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14847" y="5499299"/>
            <a:ext cx="2734452" cy="708223"/>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451" y="146070"/>
            <a:ext cx="5332012" cy="3716797"/>
          </a:xfrm>
          <a:prstGeom prst="rect">
            <a:avLst/>
          </a:prstGeom>
        </p:spPr>
      </p:pic>
      <p:pic>
        <p:nvPicPr>
          <p:cNvPr id="14" name="Content Placeholder 3"/>
          <p:cNvPicPr>
            <a:picLocks noGrp="1" noChangeAspect="1"/>
          </p:cNvPicPr>
          <p:nvPr>
            <p:ph idx="1"/>
          </p:nvPr>
        </p:nvPicPr>
        <p:blipFill>
          <a:blip r:embed="rId8">
            <a:extLst>
              <a:ext uri="{28A0092B-C50C-407E-A947-70E740481C1C}">
                <a14:useLocalDpi xmlns:a14="http://schemas.microsoft.com/office/drawing/2010/main" val="0"/>
              </a:ext>
            </a:extLst>
          </a:blip>
          <a:stretch>
            <a:fillRect/>
          </a:stretch>
        </p:blipFill>
        <p:spPr>
          <a:xfrm>
            <a:off x="172843" y="2289084"/>
            <a:ext cx="5538582" cy="4351338"/>
          </a:xfrm>
        </p:spPr>
      </p:pic>
      <p:pic>
        <p:nvPicPr>
          <p:cNvPr id="7" name="Pictur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479629" y="179796"/>
            <a:ext cx="2418375" cy="1265616"/>
          </a:xfrm>
          <a:prstGeom prst="rect">
            <a:avLst/>
          </a:prstGeom>
        </p:spPr>
      </p:pic>
      <p:pic>
        <p:nvPicPr>
          <p:cNvPr id="5" name="Picture 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145079" y="4059657"/>
            <a:ext cx="2773775" cy="975958"/>
          </a:xfrm>
          <a:prstGeom prst="rect">
            <a:avLst/>
          </a:prstGeom>
        </p:spPr>
      </p:pic>
      <p:pic>
        <p:nvPicPr>
          <p:cNvPr id="6" name="Picture 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539862" y="1662376"/>
            <a:ext cx="2358142" cy="1320559"/>
          </a:xfrm>
          <a:prstGeom prst="rect">
            <a:avLst/>
          </a:prstGeom>
        </p:spPr>
      </p:pic>
      <p:pic>
        <p:nvPicPr>
          <p:cNvPr id="1032" name="Picture 8" descr="blog-logo-black-css - Elements"/>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636134" y="3094537"/>
            <a:ext cx="2105364" cy="238343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848817" y="6268994"/>
            <a:ext cx="5338817" cy="523220"/>
          </a:xfrm>
          <a:prstGeom prst="rect">
            <a:avLst/>
          </a:prstGeom>
          <a:noFill/>
        </p:spPr>
        <p:txBody>
          <a:bodyPr wrap="square" rtlCol="0">
            <a:spAutoFit/>
          </a:bodyPr>
          <a:lstStyle/>
          <a:p>
            <a:r>
              <a:rPr lang="en-GB" sz="1400" dirty="0" err="1">
                <a:latin typeface="Montserrat-Medium"/>
              </a:rPr>
              <a:t>Dudhawala</a:t>
            </a:r>
            <a:r>
              <a:rPr lang="en-GB" sz="1400" dirty="0">
                <a:latin typeface="Montserrat-Medium"/>
              </a:rPr>
              <a:t> et a;. 2017,</a:t>
            </a:r>
            <a:r>
              <a:rPr lang="en-GB" sz="1400" dirty="0">
                <a:latin typeface="Montserrat-Medium"/>
                <a:hlinkClick r:id="rId13"/>
              </a:rPr>
              <a:t> ‘What counts as online patient feedback, and for whom?’</a:t>
            </a:r>
            <a:r>
              <a:rPr lang="en-GB" sz="1400" dirty="0">
                <a:latin typeface="Montserrat-Medium"/>
              </a:rPr>
              <a:t> </a:t>
            </a:r>
            <a:r>
              <a:rPr lang="en-GB" sz="1400" i="1" dirty="0">
                <a:latin typeface="Montserrat-Medium"/>
              </a:rPr>
              <a:t>Digital Health</a:t>
            </a:r>
            <a:r>
              <a:rPr lang="en-GB" sz="1400" dirty="0">
                <a:latin typeface="Montserrat-Medium"/>
              </a:rPr>
              <a:t>.</a:t>
            </a:r>
          </a:p>
        </p:txBody>
      </p:sp>
    </p:spTree>
    <p:extLst>
      <p:ext uri="{BB962C8B-B14F-4D97-AF65-F5344CB8AC3E}">
        <p14:creationId xmlns:p14="http://schemas.microsoft.com/office/powerpoint/2010/main" val="3229152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31614" y="1759978"/>
            <a:ext cx="10787270" cy="3127513"/>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itle 1"/>
          <p:cNvSpPr>
            <a:spLocks noGrp="1"/>
          </p:cNvSpPr>
          <p:nvPr>
            <p:ph type="title"/>
          </p:nvPr>
        </p:nvSpPr>
        <p:spPr>
          <a:xfrm>
            <a:off x="623391" y="207342"/>
            <a:ext cx="10929730" cy="1325563"/>
          </a:xfrm>
        </p:spPr>
        <p:txBody>
          <a:bodyPr>
            <a:normAutofit/>
          </a:bodyPr>
          <a:lstStyle/>
          <a:p>
            <a:r>
              <a:rPr lang="en-GB" sz="4000" b="1" dirty="0">
                <a:latin typeface="Montserrat-Medium"/>
              </a:rPr>
              <a:t>INTERVIEWS</a:t>
            </a:r>
          </a:p>
        </p:txBody>
      </p:sp>
      <p:sp>
        <p:nvSpPr>
          <p:cNvPr id="6" name="Content Placeholder 2"/>
          <p:cNvSpPr txBox="1">
            <a:spLocks/>
          </p:cNvSpPr>
          <p:nvPr/>
        </p:nvSpPr>
        <p:spPr>
          <a:xfrm>
            <a:off x="730269" y="1811737"/>
            <a:ext cx="10715973" cy="440353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2400"/>
              </a:spcBef>
              <a:spcAft>
                <a:spcPts val="2400"/>
              </a:spcAft>
              <a:buNone/>
            </a:pPr>
            <a:r>
              <a:rPr lang="en-GB" sz="3200" b="1" dirty="0">
                <a:latin typeface="Montserrat-Medium"/>
              </a:rPr>
              <a:t>What</a:t>
            </a:r>
            <a:r>
              <a:rPr lang="en-GB" sz="3200" dirty="0">
                <a:latin typeface="Montserrat-Medium"/>
              </a:rPr>
              <a:t> are people’s experiences of reading and writing online healthcare-related feedback, ratings and reviews in the UK?</a:t>
            </a:r>
            <a:endParaRPr lang="en-GB" sz="3200" b="1" dirty="0">
              <a:latin typeface="Montserrat-Medium"/>
            </a:endParaRPr>
          </a:p>
          <a:p>
            <a:pPr marL="0" indent="0">
              <a:lnSpc>
                <a:spcPct val="100000"/>
              </a:lnSpc>
              <a:spcBef>
                <a:spcPts val="2400"/>
              </a:spcBef>
              <a:spcAft>
                <a:spcPts val="2400"/>
              </a:spcAft>
              <a:buNone/>
            </a:pPr>
            <a:r>
              <a:rPr lang="en-GB" sz="3200" b="1" dirty="0">
                <a:latin typeface="Montserrat-Medium"/>
              </a:rPr>
              <a:t>Why </a:t>
            </a:r>
            <a:r>
              <a:rPr lang="en-GB" sz="3200" dirty="0">
                <a:latin typeface="Montserrat-Medium"/>
              </a:rPr>
              <a:t>do people read others’ healthcare experiences and share their own online?</a:t>
            </a:r>
            <a:endParaRPr lang="en-GB" sz="3200" b="1" dirty="0">
              <a:latin typeface="Montserrat-Medium"/>
            </a:endParaRPr>
          </a:p>
          <a:p>
            <a:pPr marL="0" indent="0">
              <a:lnSpc>
                <a:spcPct val="100000"/>
              </a:lnSpc>
              <a:spcBef>
                <a:spcPts val="2400"/>
              </a:spcBef>
              <a:spcAft>
                <a:spcPts val="2400"/>
              </a:spcAft>
              <a:buNone/>
            </a:pPr>
            <a:r>
              <a:rPr lang="en-GB" sz="3200" b="1" dirty="0">
                <a:latin typeface="Montserrat-Medium"/>
              </a:rPr>
              <a:t>Recommendations</a:t>
            </a:r>
            <a:r>
              <a:rPr lang="en-GB" sz="3200" dirty="0">
                <a:latin typeface="Montserrat-Medium"/>
              </a:rPr>
              <a:t> for how the NHS should deal with online patient reviews, ratings and feedback</a:t>
            </a:r>
          </a:p>
        </p:txBody>
      </p:sp>
      <p:cxnSp>
        <p:nvCxnSpPr>
          <p:cNvPr id="7" name="Straight Connector 6"/>
          <p:cNvCxnSpPr/>
          <p:nvPr/>
        </p:nvCxnSpPr>
        <p:spPr>
          <a:xfrm flipV="1">
            <a:off x="717879" y="1286704"/>
            <a:ext cx="10384669" cy="45985"/>
          </a:xfrm>
          <a:prstGeom prst="line">
            <a:avLst/>
          </a:prstGeom>
          <a:ln w="38100">
            <a:solidFill>
              <a:srgbClr val="20A4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688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23391" y="207342"/>
            <a:ext cx="10929730" cy="1325563"/>
          </a:xfrm>
        </p:spPr>
        <p:txBody>
          <a:bodyPr>
            <a:normAutofit/>
          </a:bodyPr>
          <a:lstStyle/>
          <a:p>
            <a:r>
              <a:rPr lang="en-GB" sz="4000" b="1" dirty="0">
                <a:latin typeface="Montserrat-Medium"/>
              </a:rPr>
              <a:t>FOCUS ON…</a:t>
            </a:r>
          </a:p>
        </p:txBody>
      </p:sp>
      <p:sp>
        <p:nvSpPr>
          <p:cNvPr id="6" name="Content Placeholder 2"/>
          <p:cNvSpPr txBox="1">
            <a:spLocks/>
          </p:cNvSpPr>
          <p:nvPr/>
        </p:nvSpPr>
        <p:spPr>
          <a:xfrm>
            <a:off x="730269" y="1811737"/>
            <a:ext cx="10715973" cy="44035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9263" indent="-449263">
              <a:lnSpc>
                <a:spcPct val="120000"/>
              </a:lnSpc>
              <a:spcBef>
                <a:spcPts val="1200"/>
              </a:spcBef>
              <a:spcAft>
                <a:spcPts val="1200"/>
              </a:spcAft>
              <a:buClr>
                <a:srgbClr val="20A4FF"/>
              </a:buClr>
              <a:buFont typeface="Wingdings" panose="05000000000000000000" pitchFamily="2" charset="2"/>
              <a:buChar char="Ø"/>
            </a:pPr>
            <a:r>
              <a:rPr lang="en-GB" sz="3200" dirty="0">
                <a:latin typeface="Montserrat-Medium"/>
              </a:rPr>
              <a:t>Feedback to </a:t>
            </a:r>
            <a:r>
              <a:rPr lang="en-GB" sz="3200" b="1" dirty="0">
                <a:latin typeface="Montserrat-Medium"/>
              </a:rPr>
              <a:t>improve care </a:t>
            </a:r>
            <a:r>
              <a:rPr lang="en-GB" sz="3200" i="1" dirty="0">
                <a:latin typeface="Montserrat-Medium"/>
              </a:rPr>
              <a:t>(how and for whom)</a:t>
            </a:r>
          </a:p>
          <a:p>
            <a:pPr lvl="1">
              <a:lnSpc>
                <a:spcPct val="120000"/>
              </a:lnSpc>
              <a:spcBef>
                <a:spcPts val="1200"/>
              </a:spcBef>
              <a:spcAft>
                <a:spcPts val="1200"/>
              </a:spcAft>
              <a:buClr>
                <a:srgbClr val="20A4FF"/>
              </a:buClr>
              <a:buFontTx/>
              <a:buChar char="–"/>
            </a:pPr>
            <a:r>
              <a:rPr lang="en-GB" sz="2800" dirty="0">
                <a:latin typeface="Montserrat-Medium"/>
              </a:rPr>
              <a:t>a way patients and family members </a:t>
            </a:r>
            <a:r>
              <a:rPr lang="en-GB" sz="2800" i="1" dirty="0">
                <a:latin typeface="Montserrat-Medium"/>
              </a:rPr>
              <a:t>perform care </a:t>
            </a:r>
            <a:r>
              <a:rPr lang="en-GB" sz="2800" dirty="0">
                <a:latin typeface="Montserrat-Medium"/>
              </a:rPr>
              <a:t>for healthcare services (‘caring for care’) </a:t>
            </a:r>
          </a:p>
          <a:p>
            <a:pPr marL="449263" lvl="0" indent="-449263">
              <a:lnSpc>
                <a:spcPct val="120000"/>
              </a:lnSpc>
              <a:spcBef>
                <a:spcPts val="1200"/>
              </a:spcBef>
              <a:spcAft>
                <a:spcPts val="1200"/>
              </a:spcAft>
              <a:buClr>
                <a:srgbClr val="20A4FF"/>
              </a:buClr>
              <a:buFont typeface="Wingdings" panose="05000000000000000000" pitchFamily="2" charset="2"/>
              <a:buChar char="Ø"/>
            </a:pPr>
            <a:r>
              <a:rPr lang="en-GB" sz="3200" dirty="0">
                <a:solidFill>
                  <a:prstClr val="black"/>
                </a:solidFill>
                <a:latin typeface="Montserrat-Medium"/>
              </a:rPr>
              <a:t>Relationship(s) with the NHS </a:t>
            </a:r>
            <a:r>
              <a:rPr lang="en-GB" sz="3200" i="1" dirty="0">
                <a:solidFill>
                  <a:prstClr val="black"/>
                </a:solidFill>
                <a:latin typeface="Montserrat-Medium"/>
              </a:rPr>
              <a:t>(actual and symbolic) </a:t>
            </a:r>
            <a:endParaRPr lang="en-GB" sz="2800" dirty="0">
              <a:latin typeface="Montserrat-Medium"/>
            </a:endParaRPr>
          </a:p>
          <a:p>
            <a:pPr marL="449263" indent="-449263">
              <a:lnSpc>
                <a:spcPct val="120000"/>
              </a:lnSpc>
              <a:spcBef>
                <a:spcPts val="1200"/>
              </a:spcBef>
              <a:spcAft>
                <a:spcPts val="1200"/>
              </a:spcAft>
              <a:buClr>
                <a:srgbClr val="20A4FF"/>
              </a:buClr>
              <a:buFont typeface="Wingdings" panose="05000000000000000000" pitchFamily="2" charset="2"/>
              <a:buChar char="Ø"/>
            </a:pPr>
            <a:r>
              <a:rPr lang="en-GB" sz="3200" dirty="0">
                <a:latin typeface="Montserrat-Medium"/>
              </a:rPr>
              <a:t>Feedback as </a:t>
            </a:r>
            <a:r>
              <a:rPr lang="en-GB" sz="3200" b="1" dirty="0">
                <a:latin typeface="Montserrat-Medium"/>
              </a:rPr>
              <a:t>‘conversation’ </a:t>
            </a:r>
            <a:r>
              <a:rPr lang="en-GB" sz="3200" i="1" dirty="0">
                <a:latin typeface="Montserrat-Medium"/>
              </a:rPr>
              <a:t>(dialogic metaphors)</a:t>
            </a:r>
          </a:p>
          <a:p>
            <a:pPr>
              <a:lnSpc>
                <a:spcPct val="100000"/>
              </a:lnSpc>
              <a:spcBef>
                <a:spcPts val="2400"/>
              </a:spcBef>
              <a:spcAft>
                <a:spcPts val="2400"/>
              </a:spcAft>
              <a:buClr>
                <a:srgbClr val="20A4FF"/>
              </a:buClr>
              <a:buFont typeface="Wingdings" panose="05000000000000000000" pitchFamily="2" charset="2"/>
              <a:buChar char="Ø"/>
            </a:pPr>
            <a:endParaRPr lang="en-GB" sz="3200" dirty="0">
              <a:latin typeface="Montserrat-Medium"/>
            </a:endParaRPr>
          </a:p>
        </p:txBody>
      </p:sp>
      <p:cxnSp>
        <p:nvCxnSpPr>
          <p:cNvPr id="7" name="Straight Connector 6"/>
          <p:cNvCxnSpPr/>
          <p:nvPr/>
        </p:nvCxnSpPr>
        <p:spPr>
          <a:xfrm flipV="1">
            <a:off x="717879" y="1286704"/>
            <a:ext cx="10384669" cy="45985"/>
          </a:xfrm>
          <a:prstGeom prst="line">
            <a:avLst/>
          </a:prstGeom>
          <a:ln w="38100">
            <a:solidFill>
              <a:srgbClr val="20A4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9541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2316"/>
            <a:ext cx="10515600" cy="5294647"/>
          </a:xfrm>
        </p:spPr>
        <p:txBody>
          <a:bodyPr>
            <a:normAutofit fontScale="85000" lnSpcReduction="20000"/>
          </a:bodyPr>
          <a:lstStyle/>
          <a:p>
            <a:pPr marL="0" indent="0">
              <a:lnSpc>
                <a:spcPct val="130000"/>
              </a:lnSpc>
              <a:spcBef>
                <a:spcPts val="0"/>
              </a:spcBef>
              <a:buNone/>
            </a:pPr>
            <a:r>
              <a:rPr lang="en-GB" sz="3300" dirty="0">
                <a:solidFill>
                  <a:srgbClr val="01214A"/>
                </a:solidFill>
                <a:latin typeface="Montserrat-Medium"/>
              </a:rPr>
              <a:t>[..] there’s </a:t>
            </a:r>
            <a:r>
              <a:rPr lang="en-GB" sz="3300" b="1" dirty="0">
                <a:solidFill>
                  <a:srgbClr val="01214A"/>
                </a:solidFill>
                <a:latin typeface="Montserrat-Medium"/>
              </a:rPr>
              <a:t>lots of reasons why I do it </a:t>
            </a:r>
            <a:r>
              <a:rPr lang="en-GB" sz="3300" dirty="0">
                <a:solidFill>
                  <a:srgbClr val="01214A"/>
                </a:solidFill>
                <a:latin typeface="Montserrat-Medium"/>
              </a:rPr>
              <a:t>[provide online feedback].  It’s not just one. There have, in the situation that I described at the start, that was first and foremost </a:t>
            </a:r>
            <a:r>
              <a:rPr lang="en-GB" sz="3300" b="1" dirty="0">
                <a:solidFill>
                  <a:srgbClr val="01214A"/>
                </a:solidFill>
                <a:latin typeface="Montserrat-Medium"/>
              </a:rPr>
              <a:t>to try and get a bloody answer out of them </a:t>
            </a:r>
            <a:r>
              <a:rPr lang="en-GB" sz="3300" dirty="0">
                <a:solidFill>
                  <a:srgbClr val="01214A"/>
                </a:solidFill>
                <a:latin typeface="Montserrat-Medium"/>
              </a:rPr>
              <a:t>as about what was going to happen here next but, underlying all of this, was </a:t>
            </a:r>
            <a:r>
              <a:rPr lang="en-GB" sz="3300" b="1" dirty="0">
                <a:solidFill>
                  <a:srgbClr val="01214A"/>
                </a:solidFill>
                <a:latin typeface="Montserrat-Medium"/>
              </a:rPr>
              <a:t>the sharing it with other people</a:t>
            </a:r>
            <a:r>
              <a:rPr lang="en-GB" sz="3300" dirty="0">
                <a:solidFill>
                  <a:srgbClr val="01214A"/>
                </a:solidFill>
                <a:latin typeface="Montserrat-Medium"/>
              </a:rPr>
              <a:t>, letting other people know that they’re not alone and, hopefully, </a:t>
            </a:r>
            <a:r>
              <a:rPr lang="en-GB" sz="3300" b="1" dirty="0">
                <a:solidFill>
                  <a:srgbClr val="01214A"/>
                </a:solidFill>
                <a:latin typeface="Montserrat-Medium"/>
              </a:rPr>
              <a:t>leading to change</a:t>
            </a:r>
            <a:r>
              <a:rPr lang="en-GB" sz="3300" dirty="0">
                <a:solidFill>
                  <a:srgbClr val="01214A"/>
                </a:solidFill>
                <a:latin typeface="Montserrat-Medium"/>
              </a:rPr>
              <a:t>.  But there’s been other times where my post has been purely to </a:t>
            </a:r>
            <a:r>
              <a:rPr lang="en-GB" sz="3300" b="1" dirty="0">
                <a:solidFill>
                  <a:srgbClr val="01214A"/>
                </a:solidFill>
                <a:latin typeface="Montserrat-Medium"/>
              </a:rPr>
              <a:t>highlight good practice </a:t>
            </a:r>
            <a:r>
              <a:rPr lang="en-GB" sz="3300" dirty="0">
                <a:solidFill>
                  <a:srgbClr val="01214A"/>
                </a:solidFill>
                <a:latin typeface="Montserrat-Medium"/>
              </a:rPr>
              <a:t>or to instigate change in some way. </a:t>
            </a:r>
          </a:p>
          <a:p>
            <a:pPr marL="0" indent="0">
              <a:lnSpc>
                <a:spcPct val="110000"/>
              </a:lnSpc>
              <a:buNone/>
            </a:pPr>
            <a:endParaRPr lang="en-GB" sz="3200" dirty="0">
              <a:solidFill>
                <a:srgbClr val="01214A"/>
              </a:solidFill>
              <a:latin typeface="Montserrat-Medium"/>
            </a:endParaRPr>
          </a:p>
          <a:p>
            <a:pPr marL="0" indent="0" algn="r">
              <a:lnSpc>
                <a:spcPct val="110000"/>
              </a:lnSpc>
              <a:buNone/>
            </a:pPr>
            <a:r>
              <a:rPr lang="en-GB" sz="2600" dirty="0">
                <a:solidFill>
                  <a:srgbClr val="01214A"/>
                </a:solidFill>
                <a:latin typeface="Montserrat-Medium"/>
              </a:rPr>
              <a:t>INQ36: female, thirties, mental health </a:t>
            </a:r>
          </a:p>
          <a:p>
            <a:endParaRPr lang="en-GB" dirty="0">
              <a:solidFill>
                <a:srgbClr val="01214A"/>
              </a:solidFill>
            </a:endParaRPr>
          </a:p>
        </p:txBody>
      </p:sp>
    </p:spTree>
    <p:extLst>
      <p:ext uri="{BB962C8B-B14F-4D97-AF65-F5344CB8AC3E}">
        <p14:creationId xmlns:p14="http://schemas.microsoft.com/office/powerpoint/2010/main" val="653998520"/>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2" ma:contentTypeDescription="Create a new document." ma:contentTypeScope="" ma:versionID="594ddb81a91e423d5cef516fc1752f4f">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84736f3b0db54620d9383c2729c132be"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0B61E31-FDB2-4098-BBD1-D11D49B64F5A}"/>
</file>

<file path=customXml/itemProps2.xml><?xml version="1.0" encoding="utf-8"?>
<ds:datastoreItem xmlns:ds="http://schemas.openxmlformats.org/officeDocument/2006/customXml" ds:itemID="{BE620737-F420-4E39-ABB6-6030021FE590}"/>
</file>

<file path=customXml/itemProps3.xml><?xml version="1.0" encoding="utf-8"?>
<ds:datastoreItem xmlns:ds="http://schemas.openxmlformats.org/officeDocument/2006/customXml" ds:itemID="{6D480023-4F93-4C1E-9223-5B80DF805677}"/>
</file>

<file path=docProps/app.xml><?xml version="1.0" encoding="utf-8"?>
<Properties xmlns="http://schemas.openxmlformats.org/officeDocument/2006/extended-properties" xmlns:vt="http://schemas.openxmlformats.org/officeDocument/2006/docPropsVTypes">
  <Template/>
  <TotalTime>27759</TotalTime>
  <Words>1704</Words>
  <Application>Microsoft Macintosh PowerPoint</Application>
  <PresentationFormat>Widescreen</PresentationFormat>
  <Paragraphs>206</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Montserrat-Medium</vt:lpstr>
      <vt:lpstr>Wingdings</vt:lpstr>
      <vt:lpstr>Office Theme</vt:lpstr>
      <vt:lpstr>‘I CAN’T TALK TO MR NHS BECAUSE HE DOESN’T EXIST’</vt:lpstr>
      <vt:lpstr>PowerPoint Presentation</vt:lpstr>
      <vt:lpstr>PowerPoint Presentation</vt:lpstr>
      <vt:lpstr>INTERVIEWEES</vt:lpstr>
      <vt:lpstr>SOME PARTICIPANT CHARACTERISTICS</vt:lpstr>
      <vt:lpstr>PowerPoint Presentation</vt:lpstr>
      <vt:lpstr>INTERVIEWS</vt:lpstr>
      <vt:lpstr>FOCUS 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TAKING STOCK…</vt:lpstr>
      <vt:lpstr>‘CARING FOR CARE’</vt:lpstr>
      <vt:lpstr>QUESTIONS AND NEXT STEPS</vt:lpstr>
      <vt:lpstr>ACKNOWLEDGEMENTS</vt:lpstr>
    </vt:vector>
  </TitlesOfParts>
  <Company>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Conversations about Care Using Online Comments and Feedback to Improve NHS Services</dc:title>
  <dc:creator>fadhila</dc:creator>
  <cp:lastModifiedBy>Fraser Gilmore</cp:lastModifiedBy>
  <cp:revision>174</cp:revision>
  <cp:lastPrinted>2020-10-27T22:03:46Z</cp:lastPrinted>
  <dcterms:created xsi:type="dcterms:W3CDTF">2017-09-01T13:12:11Z</dcterms:created>
  <dcterms:modified xsi:type="dcterms:W3CDTF">2020-11-16T10:51:10Z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0x01010070F03EE9F9D4584D9F8D952715690C56</vt:lpwstr>
  </property>
</Properties>
</file>