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0"/>
  </p:notesMasterIdLst>
  <p:handoutMasterIdLst>
    <p:handoutMasterId r:id="rId41"/>
  </p:handoutMasterIdLst>
  <p:sldIdLst>
    <p:sldId id="867" r:id="rId5"/>
    <p:sldId id="868" r:id="rId6"/>
    <p:sldId id="657" r:id="rId7"/>
    <p:sldId id="658" r:id="rId8"/>
    <p:sldId id="852" r:id="rId9"/>
    <p:sldId id="863" r:id="rId10"/>
    <p:sldId id="631" r:id="rId11"/>
    <p:sldId id="866" r:id="rId12"/>
    <p:sldId id="847" r:id="rId13"/>
    <p:sldId id="855" r:id="rId14"/>
    <p:sldId id="864" r:id="rId15"/>
    <p:sldId id="495" r:id="rId16"/>
    <p:sldId id="822" r:id="rId17"/>
    <p:sldId id="869" r:id="rId18"/>
    <p:sldId id="870" r:id="rId19"/>
    <p:sldId id="871" r:id="rId20"/>
    <p:sldId id="872" r:id="rId21"/>
    <p:sldId id="876" r:id="rId22"/>
    <p:sldId id="873" r:id="rId23"/>
    <p:sldId id="874" r:id="rId24"/>
    <p:sldId id="875" r:id="rId25"/>
    <p:sldId id="258" r:id="rId26"/>
    <p:sldId id="259" r:id="rId27"/>
    <p:sldId id="262" r:id="rId28"/>
    <p:sldId id="260" r:id="rId29"/>
    <p:sldId id="261" r:id="rId30"/>
    <p:sldId id="271" r:id="rId31"/>
    <p:sldId id="264" r:id="rId32"/>
    <p:sldId id="265" r:id="rId33"/>
    <p:sldId id="266" r:id="rId34"/>
    <p:sldId id="267" r:id="rId35"/>
    <p:sldId id="268" r:id="rId36"/>
    <p:sldId id="269" r:id="rId37"/>
    <p:sldId id="270" r:id="rId38"/>
    <p:sldId id="877" r:id="rId39"/>
  </p:sldIdLst>
  <p:sldSz cx="9144000" cy="6858000" type="screen4x3"/>
  <p:notesSz cx="6873875" cy="9713913"/>
  <p:defaultTextStyle>
    <a:defPPr>
      <a:defRPr lang="en-GB"/>
    </a:defPPr>
    <a:lvl1pPr algn="ctr" rtl="0" fontAlgn="base">
      <a:spcBef>
        <a:spcPct val="0"/>
      </a:spcBef>
      <a:spcAft>
        <a:spcPct val="0"/>
      </a:spcAft>
      <a:defRPr sz="3200" b="1" kern="1200">
        <a:solidFill>
          <a:schemeClr val="accent2"/>
        </a:solidFill>
        <a:latin typeface="Arial" charset="0"/>
        <a:ea typeface="+mn-ea"/>
        <a:cs typeface="+mn-cs"/>
      </a:defRPr>
    </a:lvl1pPr>
    <a:lvl2pPr marL="457200" algn="ctr" rtl="0" fontAlgn="base">
      <a:spcBef>
        <a:spcPct val="0"/>
      </a:spcBef>
      <a:spcAft>
        <a:spcPct val="0"/>
      </a:spcAft>
      <a:defRPr sz="3200" b="1" kern="1200">
        <a:solidFill>
          <a:schemeClr val="accent2"/>
        </a:solidFill>
        <a:latin typeface="Arial" charset="0"/>
        <a:ea typeface="+mn-ea"/>
        <a:cs typeface="+mn-cs"/>
      </a:defRPr>
    </a:lvl2pPr>
    <a:lvl3pPr marL="914400" algn="ctr" rtl="0" fontAlgn="base">
      <a:spcBef>
        <a:spcPct val="0"/>
      </a:spcBef>
      <a:spcAft>
        <a:spcPct val="0"/>
      </a:spcAft>
      <a:defRPr sz="3200" b="1" kern="1200">
        <a:solidFill>
          <a:schemeClr val="accent2"/>
        </a:solidFill>
        <a:latin typeface="Arial" charset="0"/>
        <a:ea typeface="+mn-ea"/>
        <a:cs typeface="+mn-cs"/>
      </a:defRPr>
    </a:lvl3pPr>
    <a:lvl4pPr marL="1371600" algn="ctr" rtl="0" fontAlgn="base">
      <a:spcBef>
        <a:spcPct val="0"/>
      </a:spcBef>
      <a:spcAft>
        <a:spcPct val="0"/>
      </a:spcAft>
      <a:defRPr sz="3200" b="1" kern="1200">
        <a:solidFill>
          <a:schemeClr val="accent2"/>
        </a:solidFill>
        <a:latin typeface="Arial" charset="0"/>
        <a:ea typeface="+mn-ea"/>
        <a:cs typeface="+mn-cs"/>
      </a:defRPr>
    </a:lvl4pPr>
    <a:lvl5pPr marL="1828800" algn="ctr"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656"/>
    <a:srgbClr val="990000"/>
    <a:srgbClr val="FF0066"/>
    <a:srgbClr val="6600FF"/>
    <a:srgbClr val="9933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3EA31-15E9-4F1D-945C-900A5F8362C0}" v="8" dt="2024-11-28T11:32:50.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Bassett" userId="396e40ef-9c81-47f8-b06d-bd6e246998c4" providerId="ADAL" clId="{AE13EA31-15E9-4F1D-945C-900A5F8362C0}"/>
    <pc:docChg chg="modSld">
      <pc:chgData name="Liz Bassett" userId="396e40ef-9c81-47f8-b06d-bd6e246998c4" providerId="ADAL" clId="{AE13EA31-15E9-4F1D-945C-900A5F8362C0}" dt="2024-11-28T11:32:50.002" v="0" actId="1076"/>
      <pc:docMkLst>
        <pc:docMk/>
      </pc:docMkLst>
      <pc:sldChg chg="modSp">
        <pc:chgData name="Liz Bassett" userId="396e40ef-9c81-47f8-b06d-bd6e246998c4" providerId="ADAL" clId="{AE13EA31-15E9-4F1D-945C-900A5F8362C0}" dt="2024-11-28T11:32:50.002" v="0" actId="1076"/>
        <pc:sldMkLst>
          <pc:docMk/>
          <pc:sldMk cId="3814086588" sldId="264"/>
        </pc:sldMkLst>
        <pc:picChg chg="mod">
          <ac:chgData name="Liz Bassett" userId="396e40ef-9c81-47f8-b06d-bd6e246998c4" providerId="ADAL" clId="{AE13EA31-15E9-4F1D-945C-900A5F8362C0}" dt="2024-11-28T11:32:50.002" v="0" actId="1076"/>
          <ac:picMkLst>
            <pc:docMk/>
            <pc:sldMk cId="3814086588" sldId="264"/>
            <ac:picMk id="7" creationId="{60668DD7-F055-D6D1-6331-70B5F46F250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3" name="Rectangle 3"/>
          <p:cNvSpPr>
            <a:spLocks noGrp="1" noChangeArrowheads="1"/>
          </p:cNvSpPr>
          <p:nvPr>
            <p:ph type="dt" sz="quarter" idx="1"/>
          </p:nvPr>
        </p:nvSpPr>
        <p:spPr bwMode="auto">
          <a:xfrm>
            <a:off x="3894138"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defTabSz="947738">
              <a:defRPr sz="1200" b="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5" name="Rectangle 5"/>
          <p:cNvSpPr>
            <a:spLocks noGrp="1" noChangeArrowheads="1"/>
          </p:cNvSpPr>
          <p:nvPr>
            <p:ph type="sldNum" sz="quarter" idx="3"/>
          </p:nvPr>
        </p:nvSpPr>
        <p:spPr bwMode="auto">
          <a:xfrm>
            <a:off x="3894138"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defTabSz="947738">
              <a:defRPr sz="1200" b="0">
                <a:solidFill>
                  <a:schemeClr val="tx1"/>
                </a:solidFill>
              </a:defRPr>
            </a:lvl1pPr>
          </a:lstStyle>
          <a:p>
            <a:pPr>
              <a:defRPr/>
            </a:pPr>
            <a:fld id="{5D042745-D588-4AE5-91CA-DA0BD47601EF}" type="slidenum">
              <a:rPr lang="en-GB"/>
              <a:pPr>
                <a:defRPr/>
              </a:pPr>
              <a:t>‹#›</a:t>
            </a:fld>
            <a:endParaRPr lang="en-GB"/>
          </a:p>
        </p:txBody>
      </p:sp>
    </p:spTree>
    <p:extLst>
      <p:ext uri="{BB962C8B-B14F-4D97-AF65-F5344CB8AC3E}">
        <p14:creationId xmlns:p14="http://schemas.microsoft.com/office/powerpoint/2010/main" val="245543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150"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4138" y="0"/>
            <a:ext cx="2978150" cy="487363"/>
          </a:xfrm>
          <a:prstGeom prst="rect">
            <a:avLst/>
          </a:prstGeom>
        </p:spPr>
        <p:txBody>
          <a:bodyPr vert="horz" lIns="91440" tIns="45720" rIns="91440" bIns="45720" rtlCol="0"/>
          <a:lstStyle>
            <a:lvl1pPr algn="r">
              <a:defRPr sz="1200"/>
            </a:lvl1pPr>
          </a:lstStyle>
          <a:p>
            <a:fld id="{756A13B5-7E37-4096-AE04-5DFDC5567C8F}" type="datetimeFigureOut">
              <a:rPr lang="en-GB" smtClean="0"/>
              <a:t>28/11/2024</a:t>
            </a:fld>
            <a:endParaRPr lang="en-GB"/>
          </a:p>
        </p:txBody>
      </p:sp>
      <p:sp>
        <p:nvSpPr>
          <p:cNvPr id="4" name="Slide Image Placeholder 3"/>
          <p:cNvSpPr>
            <a:spLocks noGrp="1" noRot="1" noChangeAspect="1"/>
          </p:cNvSpPr>
          <p:nvPr>
            <p:ph type="sldImg" idx="2"/>
          </p:nvPr>
        </p:nvSpPr>
        <p:spPr>
          <a:xfrm>
            <a:off x="1250950" y="1214438"/>
            <a:ext cx="4371975" cy="3278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675188"/>
            <a:ext cx="5499100" cy="38242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26550"/>
            <a:ext cx="2978150" cy="4873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4138" y="9226550"/>
            <a:ext cx="2978150" cy="487363"/>
          </a:xfrm>
          <a:prstGeom prst="rect">
            <a:avLst/>
          </a:prstGeom>
        </p:spPr>
        <p:txBody>
          <a:bodyPr vert="horz" lIns="91440" tIns="45720" rIns="91440" bIns="45720" rtlCol="0" anchor="b"/>
          <a:lstStyle>
            <a:lvl1pPr algn="r">
              <a:defRPr sz="1200"/>
            </a:lvl1pPr>
          </a:lstStyle>
          <a:p>
            <a:fld id="{F4BF76E8-0FC3-4C54-B9CA-3F19A680147F}" type="slidenum">
              <a:rPr lang="en-GB" smtClean="0"/>
              <a:t>‹#›</a:t>
            </a:fld>
            <a:endParaRPr lang="en-GB"/>
          </a:p>
        </p:txBody>
      </p:sp>
    </p:spTree>
    <p:extLst>
      <p:ext uri="{BB962C8B-B14F-4D97-AF65-F5344CB8AC3E}">
        <p14:creationId xmlns:p14="http://schemas.microsoft.com/office/powerpoint/2010/main" val="10215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BF76E8-0FC3-4C54-B9CA-3F19A680147F}" type="slidenum">
              <a:rPr lang="en-GB" smtClean="0"/>
              <a:t>19</a:t>
            </a:fld>
            <a:endParaRPr lang="en-GB"/>
          </a:p>
        </p:txBody>
      </p:sp>
    </p:spTree>
    <p:extLst>
      <p:ext uri="{BB962C8B-B14F-4D97-AF65-F5344CB8AC3E}">
        <p14:creationId xmlns:p14="http://schemas.microsoft.com/office/powerpoint/2010/main" val="285701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know that we are doing a good job and the current F&amp;F test is not effective within our team.</a:t>
            </a:r>
          </a:p>
        </p:txBody>
      </p:sp>
      <p:sp>
        <p:nvSpPr>
          <p:cNvPr id="4" name="Slide Number Placeholder 3"/>
          <p:cNvSpPr>
            <a:spLocks noGrp="1"/>
          </p:cNvSpPr>
          <p:nvPr>
            <p:ph type="sldNum" sz="quarter" idx="5"/>
          </p:nvPr>
        </p:nvSpPr>
        <p:spPr/>
        <p:txBody>
          <a:bodyPr/>
          <a:lstStyle/>
          <a:p>
            <a:fld id="{BDC3EE00-61A9-49EC-A34E-57EC8E9A6546}" type="slidenum">
              <a:rPr lang="en-GB" smtClean="0"/>
              <a:t>24</a:t>
            </a:fld>
            <a:endParaRPr lang="en-GB"/>
          </a:p>
        </p:txBody>
      </p:sp>
    </p:spTree>
    <p:extLst>
      <p:ext uri="{BB962C8B-B14F-4D97-AF65-F5344CB8AC3E}">
        <p14:creationId xmlns:p14="http://schemas.microsoft.com/office/powerpoint/2010/main" val="229116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C3EE00-61A9-49EC-A34E-57EC8E9A6546}" type="slidenum">
              <a:rPr lang="en-GB" smtClean="0"/>
              <a:t>25</a:t>
            </a:fld>
            <a:endParaRPr lang="en-GB"/>
          </a:p>
        </p:txBody>
      </p:sp>
    </p:spTree>
    <p:extLst>
      <p:ext uri="{BB962C8B-B14F-4D97-AF65-F5344CB8AC3E}">
        <p14:creationId xmlns:p14="http://schemas.microsoft.com/office/powerpoint/2010/main" val="262509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82646A-D193-4D14-87B7-F3A5C6DB0993}" type="slidenum">
              <a:rPr lang="en-GB"/>
              <a:pPr>
                <a:defRPr/>
              </a:pPr>
              <a:t>‹#›</a:t>
            </a:fld>
            <a:endParaRPr lang="en-GB"/>
          </a:p>
        </p:txBody>
      </p:sp>
    </p:spTree>
    <p:extLst>
      <p:ext uri="{BB962C8B-B14F-4D97-AF65-F5344CB8AC3E}">
        <p14:creationId xmlns:p14="http://schemas.microsoft.com/office/powerpoint/2010/main" val="27800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69DF-A239-4B00-BA51-F8CB9E944D07}" type="slidenum">
              <a:rPr lang="en-GB"/>
              <a:pPr>
                <a:defRPr/>
              </a:pPr>
              <a:t>‹#›</a:t>
            </a:fld>
            <a:endParaRPr lang="en-GB"/>
          </a:p>
        </p:txBody>
      </p:sp>
    </p:spTree>
    <p:extLst>
      <p:ext uri="{BB962C8B-B14F-4D97-AF65-F5344CB8AC3E}">
        <p14:creationId xmlns:p14="http://schemas.microsoft.com/office/powerpoint/2010/main" val="351030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5439-2A74-40C5-9F03-A89C46AA53A0}" type="slidenum">
              <a:rPr lang="en-GB"/>
              <a:pPr>
                <a:defRPr/>
              </a:pPr>
              <a:t>‹#›</a:t>
            </a:fld>
            <a:endParaRPr lang="en-GB"/>
          </a:p>
        </p:txBody>
      </p:sp>
    </p:spTree>
    <p:extLst>
      <p:ext uri="{BB962C8B-B14F-4D97-AF65-F5344CB8AC3E}">
        <p14:creationId xmlns:p14="http://schemas.microsoft.com/office/powerpoint/2010/main" val="427424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9C5AAD-9320-44E4-BEC3-247AD2E7E34D}" type="slidenum">
              <a:rPr lang="en-GB"/>
              <a:pPr>
                <a:defRPr/>
              </a:pPr>
              <a:t>‹#›</a:t>
            </a:fld>
            <a:endParaRPr lang="en-GB"/>
          </a:p>
        </p:txBody>
      </p:sp>
    </p:spTree>
    <p:extLst>
      <p:ext uri="{BB962C8B-B14F-4D97-AF65-F5344CB8AC3E}">
        <p14:creationId xmlns:p14="http://schemas.microsoft.com/office/powerpoint/2010/main" val="130154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42AFA-2FB7-4630-8C60-F1530795552C}" type="slidenum">
              <a:rPr lang="en-GB"/>
              <a:pPr>
                <a:defRPr/>
              </a:pPr>
              <a:t>‹#›</a:t>
            </a:fld>
            <a:endParaRPr lang="en-GB"/>
          </a:p>
        </p:txBody>
      </p:sp>
    </p:spTree>
    <p:extLst>
      <p:ext uri="{BB962C8B-B14F-4D97-AF65-F5344CB8AC3E}">
        <p14:creationId xmlns:p14="http://schemas.microsoft.com/office/powerpoint/2010/main" val="10797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B41AAE-7348-4F84-8B41-A2CB1367F2F3}" type="slidenum">
              <a:rPr lang="en-GB"/>
              <a:pPr>
                <a:defRPr/>
              </a:pPr>
              <a:t>‹#›</a:t>
            </a:fld>
            <a:endParaRPr lang="en-GB"/>
          </a:p>
        </p:txBody>
      </p:sp>
    </p:spTree>
    <p:extLst>
      <p:ext uri="{BB962C8B-B14F-4D97-AF65-F5344CB8AC3E}">
        <p14:creationId xmlns:p14="http://schemas.microsoft.com/office/powerpoint/2010/main" val="42360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3B4D6D-1202-4E62-BD0F-040639661809}" type="slidenum">
              <a:rPr lang="en-GB"/>
              <a:pPr>
                <a:defRPr/>
              </a:pPr>
              <a:t>‹#›</a:t>
            </a:fld>
            <a:endParaRPr lang="en-GB"/>
          </a:p>
        </p:txBody>
      </p:sp>
    </p:spTree>
    <p:extLst>
      <p:ext uri="{BB962C8B-B14F-4D97-AF65-F5344CB8AC3E}">
        <p14:creationId xmlns:p14="http://schemas.microsoft.com/office/powerpoint/2010/main" val="120124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41EE70F-BDF1-4B42-9011-67CD47202C36}" type="slidenum">
              <a:rPr lang="en-GB"/>
              <a:pPr>
                <a:defRPr/>
              </a:pPr>
              <a:t>‹#›</a:t>
            </a:fld>
            <a:endParaRPr lang="en-GB"/>
          </a:p>
        </p:txBody>
      </p:sp>
    </p:spTree>
    <p:extLst>
      <p:ext uri="{BB962C8B-B14F-4D97-AF65-F5344CB8AC3E}">
        <p14:creationId xmlns:p14="http://schemas.microsoft.com/office/powerpoint/2010/main" val="279283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FA33A9-0538-46A8-926E-06CFE64F311E}" type="slidenum">
              <a:rPr lang="en-GB"/>
              <a:pPr>
                <a:defRPr/>
              </a:pPr>
              <a:t>‹#›</a:t>
            </a:fld>
            <a:endParaRPr lang="en-GB"/>
          </a:p>
        </p:txBody>
      </p:sp>
    </p:spTree>
    <p:extLst>
      <p:ext uri="{BB962C8B-B14F-4D97-AF65-F5344CB8AC3E}">
        <p14:creationId xmlns:p14="http://schemas.microsoft.com/office/powerpoint/2010/main" val="21241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EBBDA2-EFB5-4246-9D3D-BADBCFA5F0E4}" type="slidenum">
              <a:rPr lang="en-GB"/>
              <a:pPr>
                <a:defRPr/>
              </a:pPr>
              <a:t>‹#›</a:t>
            </a:fld>
            <a:endParaRPr lang="en-GB"/>
          </a:p>
        </p:txBody>
      </p:sp>
    </p:spTree>
    <p:extLst>
      <p:ext uri="{BB962C8B-B14F-4D97-AF65-F5344CB8AC3E}">
        <p14:creationId xmlns:p14="http://schemas.microsoft.com/office/powerpoint/2010/main" val="18886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04EE8-65A5-4D95-B463-6D7FBE43EBC2}" type="slidenum">
              <a:rPr lang="en-GB"/>
              <a:pPr>
                <a:defRPr/>
              </a:pPr>
              <a:t>‹#›</a:t>
            </a:fld>
            <a:endParaRPr lang="en-GB"/>
          </a:p>
        </p:txBody>
      </p:sp>
    </p:spTree>
    <p:extLst>
      <p:ext uri="{BB962C8B-B14F-4D97-AF65-F5344CB8AC3E}">
        <p14:creationId xmlns:p14="http://schemas.microsoft.com/office/powerpoint/2010/main" val="144539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GB"/>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220B667-6479-4648-8ECD-68D89E937B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p:titleStyle>
    <p:bodyStyle>
      <a:lvl1pPr marL="342900" indent="-342900" algn="l" rtl="0" eaLnBrk="0" fontAlgn="base" hangingPunct="0">
        <a:spcBef>
          <a:spcPct val="20000"/>
        </a:spcBef>
        <a:spcAft>
          <a:spcPct val="0"/>
        </a:spcAft>
        <a:buClr>
          <a:srgbClr val="FF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Char char="o"/>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careopinion.org.uk/opinions?author=Chrissie41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careopinion.org.uk/opinions?author=caelumrf95"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careopinion.org.uk/opinions?author=Louise1980"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2">
            <a:extLst>
              <a:ext uri="{FF2B5EF4-FFF2-40B4-BE49-F238E27FC236}">
                <a16:creationId xmlns:a16="http://schemas.microsoft.com/office/drawing/2014/main" id="{D0BD0EDD-5CDA-D163-7BE6-BF22CD7BBA25}"/>
              </a:ext>
            </a:extLst>
          </p:cNvPr>
          <p:cNvSpPr/>
          <p:nvPr/>
        </p:nvSpPr>
        <p:spPr>
          <a:xfrm>
            <a:off x="-1" y="0"/>
            <a:ext cx="9129133" cy="6858975"/>
          </a:xfrm>
          <a:custGeom>
            <a:avLst/>
            <a:gdLst>
              <a:gd name="connsiteX0" fmla="*/ 0 w 11284705"/>
              <a:gd name="connsiteY0" fmla="*/ 6858976 h 6858975"/>
              <a:gd name="connsiteX1" fmla="*/ 11284706 w 11284705"/>
              <a:gd name="connsiteY1" fmla="*/ 6858976 h 6858975"/>
              <a:gd name="connsiteX2" fmla="*/ 11284706 w 11284705"/>
              <a:gd name="connsiteY2" fmla="*/ 0 h 6858975"/>
              <a:gd name="connsiteX3" fmla="*/ 0 w 11284705"/>
              <a:gd name="connsiteY3" fmla="*/ 0 h 6858975"/>
            </a:gdLst>
            <a:ahLst/>
            <a:cxnLst>
              <a:cxn ang="0">
                <a:pos x="connsiteX0" y="connsiteY0"/>
              </a:cxn>
              <a:cxn ang="0">
                <a:pos x="connsiteX1" y="connsiteY1"/>
              </a:cxn>
              <a:cxn ang="0">
                <a:pos x="connsiteX2" y="connsiteY2"/>
              </a:cxn>
              <a:cxn ang="0">
                <a:pos x="connsiteX3" y="connsiteY3"/>
              </a:cxn>
            </a:cxnLst>
            <a:rect l="l" t="t" r="r" b="b"/>
            <a:pathLst>
              <a:path w="11284705" h="6858975">
                <a:moveTo>
                  <a:pt x="0" y="6858976"/>
                </a:moveTo>
                <a:lnTo>
                  <a:pt x="11284706" y="6858976"/>
                </a:lnTo>
                <a:lnTo>
                  <a:pt x="11284706" y="0"/>
                </a:lnTo>
                <a:lnTo>
                  <a:pt x="0" y="0"/>
                </a:lnTo>
                <a:close/>
              </a:path>
            </a:pathLst>
          </a:custGeom>
          <a:solidFill>
            <a:srgbClr val="541839"/>
          </a:solidFill>
          <a:ln w="10879" cap="flat">
            <a:noFill/>
            <a:prstDash val="solid"/>
            <a:miter/>
          </a:ln>
        </p:spPr>
        <p:txBody>
          <a:bodyPr rtlCol="0" anchor="ctr"/>
          <a:lstStyle/>
          <a:p>
            <a:endParaRPr lang="en-GB"/>
          </a:p>
        </p:txBody>
      </p:sp>
      <p:pic>
        <p:nvPicPr>
          <p:cNvPr id="4" name="Graphic 3">
            <a:extLst>
              <a:ext uri="{FF2B5EF4-FFF2-40B4-BE49-F238E27FC236}">
                <a16:creationId xmlns:a16="http://schemas.microsoft.com/office/drawing/2014/main" id="{587505D7-D599-2296-808F-B65AB45517D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14868" y="0"/>
            <a:ext cx="9168341" cy="6858000"/>
          </a:xfrm>
          <a:prstGeom prst="rect">
            <a:avLst/>
          </a:prstGeom>
        </p:spPr>
      </p:pic>
      <p:sp>
        <p:nvSpPr>
          <p:cNvPr id="5" name="TextBox 4">
            <a:extLst>
              <a:ext uri="{FF2B5EF4-FFF2-40B4-BE49-F238E27FC236}">
                <a16:creationId xmlns:a16="http://schemas.microsoft.com/office/drawing/2014/main" id="{775431D6-DE4E-AB3A-0AF1-7E984557E766}"/>
              </a:ext>
            </a:extLst>
          </p:cNvPr>
          <p:cNvSpPr txBox="1"/>
          <p:nvPr/>
        </p:nvSpPr>
        <p:spPr>
          <a:xfrm>
            <a:off x="5868144" y="3861048"/>
            <a:ext cx="1944216" cy="1323439"/>
          </a:xfrm>
          <a:prstGeom prst="rect">
            <a:avLst/>
          </a:prstGeom>
          <a:noFill/>
        </p:spPr>
        <p:txBody>
          <a:bodyPr wrap="square" rtlCol="0">
            <a:spAutoFit/>
          </a:bodyPr>
          <a:lstStyle/>
          <a:p>
            <a:pPr algn="ctr"/>
            <a:r>
              <a:rPr lang="en-GB" sz="2000">
                <a:solidFill>
                  <a:schemeClr val="bg1"/>
                </a:solidFill>
              </a:rPr>
              <a:t>Care Opinion Webinar </a:t>
            </a:r>
          </a:p>
          <a:p>
            <a:pPr algn="ctr"/>
            <a:endParaRPr lang="en-GB" sz="2000">
              <a:solidFill>
                <a:schemeClr val="bg1"/>
              </a:solidFill>
            </a:endParaRPr>
          </a:p>
          <a:p>
            <a:pPr algn="ctr"/>
            <a:r>
              <a:rPr lang="en-GB" sz="2000" b="1">
                <a:solidFill>
                  <a:schemeClr val="bg1"/>
                </a:solidFill>
                <a:latin typeface="Calibri" panose="020F0502020204030204" pitchFamily="34" charset="0"/>
                <a:cs typeface="Calibri" panose="020F0502020204030204" pitchFamily="34" charset="0"/>
              </a:rPr>
              <a:t>Welcome!</a:t>
            </a:r>
          </a:p>
        </p:txBody>
      </p:sp>
      <p:sp>
        <p:nvSpPr>
          <p:cNvPr id="42" name="Rectangle 41">
            <a:extLst>
              <a:ext uri="{FF2B5EF4-FFF2-40B4-BE49-F238E27FC236}">
                <a16:creationId xmlns:a16="http://schemas.microsoft.com/office/drawing/2014/main" id="{FC6A3889-F944-ACE7-BE1C-093A135FA003}"/>
              </a:ext>
            </a:extLst>
          </p:cNvPr>
          <p:cNvSpPr/>
          <p:nvPr/>
        </p:nvSpPr>
        <p:spPr bwMode="auto">
          <a:xfrm>
            <a:off x="-1" y="0"/>
            <a:ext cx="9168341" cy="1323439"/>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chemeClr val="accent2"/>
              </a:solidFill>
              <a:effectLst/>
              <a:latin typeface="Arial" charset="0"/>
            </a:endParaRPr>
          </a:p>
        </p:txBody>
      </p:sp>
      <p:pic>
        <p:nvPicPr>
          <p:cNvPr id="44" name="Picture 43" descr="A logo with text on it&#10;&#10;Description automatically generated">
            <a:extLst>
              <a:ext uri="{FF2B5EF4-FFF2-40B4-BE49-F238E27FC236}">
                <a16:creationId xmlns:a16="http://schemas.microsoft.com/office/drawing/2014/main" id="{8CEAC6A6-D15F-BC9A-97CD-B0BA9246639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8" y="203237"/>
            <a:ext cx="2123728" cy="916964"/>
          </a:xfrm>
          <a:prstGeom prst="rect">
            <a:avLst/>
          </a:prstGeom>
        </p:spPr>
      </p:pic>
      <p:pic>
        <p:nvPicPr>
          <p:cNvPr id="46" name="Picture 45" descr="A close-up of a sign&#10;&#10;Description automatically generated">
            <a:extLst>
              <a:ext uri="{FF2B5EF4-FFF2-40B4-BE49-F238E27FC236}">
                <a16:creationId xmlns:a16="http://schemas.microsoft.com/office/drawing/2014/main" id="{5AA07925-A17C-83D1-61D7-95E04206613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8144" y="175940"/>
            <a:ext cx="3131840" cy="971558"/>
          </a:xfrm>
          <a:prstGeom prst="rect">
            <a:avLst/>
          </a:prstGeom>
        </p:spPr>
      </p:pic>
    </p:spTree>
    <p:extLst>
      <p:ext uri="{BB962C8B-B14F-4D97-AF65-F5344CB8AC3E}">
        <p14:creationId xmlns:p14="http://schemas.microsoft.com/office/powerpoint/2010/main" val="126354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B6988-CE7C-AC7F-3918-A615C85CF52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1" y="260649"/>
            <a:ext cx="7067128" cy="2772054"/>
          </a:xfrm>
          <a:prstGeom prst="rect">
            <a:avLst/>
          </a:prstGeom>
        </p:spPr>
      </p:pic>
      <p:sp>
        <p:nvSpPr>
          <p:cNvPr id="7" name="Content Placeholder 6">
            <a:extLst>
              <a:ext uri="{FF2B5EF4-FFF2-40B4-BE49-F238E27FC236}">
                <a16:creationId xmlns:a16="http://schemas.microsoft.com/office/drawing/2014/main" id="{36E5EE3E-E072-0E9B-A97E-F56C47239E1F}"/>
              </a:ext>
            </a:extLst>
          </p:cNvPr>
          <p:cNvSpPr>
            <a:spLocks noGrp="1"/>
          </p:cNvSpPr>
          <p:nvPr>
            <p:ph idx="1"/>
          </p:nvPr>
        </p:nvSpPr>
        <p:spPr>
          <a:xfrm>
            <a:off x="457200" y="3825298"/>
            <a:ext cx="8229600" cy="1940825"/>
          </a:xfrm>
        </p:spPr>
        <p:txBody>
          <a:bodyPr/>
          <a:lstStyle/>
          <a:p>
            <a:pPr marL="0" indent="0">
              <a:buNone/>
            </a:pPr>
            <a:r>
              <a:rPr lang="en-GB" sz="2400"/>
              <a:t>“</a:t>
            </a:r>
            <a:r>
              <a:rPr lang="en-US" sz="2400" b="0" i="0">
                <a:solidFill>
                  <a:srgbClr val="1C1D1E"/>
                </a:solidFill>
                <a:effectLst/>
                <a:latin typeface="Open Sans" panose="020B0606030504020204" pitchFamily="34" charset="0"/>
              </a:rPr>
              <a:t>First, online patient feedback may reliably track the number of safety incidents within a hospital by providing accurate information on adverse events.</a:t>
            </a:r>
          </a:p>
          <a:p>
            <a:pPr marL="0" indent="0">
              <a:buNone/>
            </a:pPr>
            <a:r>
              <a:rPr lang="en-US" sz="2400" b="0" i="0">
                <a:solidFill>
                  <a:srgbClr val="1C1D1E"/>
                </a:solidFill>
                <a:effectLst/>
                <a:latin typeface="Open Sans" panose="020B0606030504020204" pitchFamily="34" charset="0"/>
              </a:rPr>
              <a:t>Second, online patient feedback may reveal hospitals that are poor at detecting and responding to safety incidents.”</a:t>
            </a:r>
            <a:endParaRPr lang="en-GB" sz="2400"/>
          </a:p>
        </p:txBody>
      </p:sp>
    </p:spTree>
    <p:extLst>
      <p:ext uri="{BB962C8B-B14F-4D97-AF65-F5344CB8AC3E}">
        <p14:creationId xmlns:p14="http://schemas.microsoft.com/office/powerpoint/2010/main" val="191835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2EC655-ACF3-5D6E-A04C-C5AE7C4104B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9481" y="245246"/>
            <a:ext cx="3534353" cy="2967729"/>
          </a:xfrm>
          <a:prstGeom prst="rect">
            <a:avLst/>
          </a:prstGeom>
        </p:spPr>
      </p:pic>
      <p:pic>
        <p:nvPicPr>
          <p:cNvPr id="2052" name="Picture 4" descr="Stories received via HealthComms FFT &amp;amp;amp;amp; Care Opinion">
            <a:extLst>
              <a:ext uri="{FF2B5EF4-FFF2-40B4-BE49-F238E27FC236}">
                <a16:creationId xmlns:a16="http://schemas.microsoft.com/office/drawing/2014/main" id="{D767CF03-176B-F571-7FB7-61E9C50ECB0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481" y="3573016"/>
            <a:ext cx="384042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93064D-31D2-D377-7F64-F1263CB2166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88024" y="243162"/>
            <a:ext cx="4176464" cy="6084307"/>
          </a:xfrm>
          <a:prstGeom prst="rect">
            <a:avLst/>
          </a:prstGeom>
        </p:spPr>
      </p:pic>
    </p:spTree>
    <p:extLst>
      <p:ext uri="{BB962C8B-B14F-4D97-AF65-F5344CB8AC3E}">
        <p14:creationId xmlns:p14="http://schemas.microsoft.com/office/powerpoint/2010/main" val="406491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b="1">
                <a:solidFill>
                  <a:srgbClr val="B71656"/>
                </a:solidFill>
              </a:rPr>
              <a:t>Berwick Report, August 2013</a:t>
            </a:r>
          </a:p>
        </p:txBody>
      </p:sp>
      <p:sp>
        <p:nvSpPr>
          <p:cNvPr id="14339" name="Content Placeholder 2"/>
          <p:cNvSpPr>
            <a:spLocks noGrp="1"/>
          </p:cNvSpPr>
          <p:nvPr>
            <p:ph idx="1"/>
          </p:nvPr>
        </p:nvSpPr>
        <p:spPr>
          <a:xfrm>
            <a:off x="457200" y="2204864"/>
            <a:ext cx="8229600" cy="3921299"/>
          </a:xfrm>
        </p:spPr>
        <p:txBody>
          <a:bodyPr/>
          <a:lstStyle/>
          <a:p>
            <a:pPr marL="0" indent="0" eaLnBrk="1" hangingPunct="1">
              <a:buFontTx/>
              <a:buNone/>
            </a:pPr>
            <a:r>
              <a:rPr lang="en-GB" altLang="en-US" b="1"/>
              <a:t>Recommendation 8</a:t>
            </a:r>
          </a:p>
          <a:p>
            <a:pPr marL="0" indent="0" eaLnBrk="1" hangingPunct="1">
              <a:buFontTx/>
              <a:buNone/>
            </a:pPr>
            <a:r>
              <a:rPr lang="en-GB" altLang="en-US"/>
              <a:t>“All organisations should seek out the patient and carer voice as </a:t>
            </a:r>
            <a:r>
              <a:rPr lang="en-GB" altLang="en-US" b="1">
                <a:solidFill>
                  <a:srgbClr val="990000"/>
                </a:solidFill>
              </a:rPr>
              <a:t>an essential asset </a:t>
            </a:r>
            <a:r>
              <a:rPr lang="en-GB" altLang="en-US"/>
              <a:t>in monitoring the safety and quality of care.”</a:t>
            </a:r>
          </a:p>
          <a:p>
            <a:pPr marL="0" indent="0" eaLnBrk="1" hangingPunct="1">
              <a:buFontTx/>
              <a:buNone/>
            </a:pPr>
            <a:endParaRPr lang="en-GB" altLang="en-US"/>
          </a:p>
          <a:p>
            <a:pPr marL="0" indent="0" eaLnBrk="1" hangingPunct="1">
              <a:buFontTx/>
              <a:buNone/>
            </a:pPr>
            <a:endParaRPr lang="en-GB" altLang="en-US" sz="2000" i="1"/>
          </a:p>
          <a:p>
            <a:pPr marL="0" indent="0" eaLnBrk="1" hangingPunct="1">
              <a:buFontTx/>
              <a:buNone/>
            </a:pPr>
            <a:r>
              <a:rPr lang="en-GB" altLang="en-US" sz="2000" i="1"/>
              <a:t>See also: Francis, Keogh, Kirkup, Ockenden,  </a:t>
            </a:r>
            <a:r>
              <a:rPr lang="en-GB" altLang="en-US" sz="2000" i="1" err="1"/>
              <a:t>Cumberlege</a:t>
            </a:r>
            <a:r>
              <a:rPr lang="en-GB" altLang="en-US" sz="2000" i="1"/>
              <a:t>…</a:t>
            </a:r>
          </a:p>
          <a:p>
            <a:pPr marL="0" indent="0" eaLnBrk="1" hangingPunct="1">
              <a:buFontTx/>
              <a:buNone/>
            </a:pPr>
            <a:endParaRPr lang="en-GB" altLang="en-US"/>
          </a:p>
        </p:txBody>
      </p:sp>
    </p:spTree>
    <p:extLst>
      <p:ext uri="{BB962C8B-B14F-4D97-AF65-F5344CB8AC3E}">
        <p14:creationId xmlns:p14="http://schemas.microsoft.com/office/powerpoint/2010/main" val="116928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720F-5DD1-419D-68E5-A19DC0C7052C}"/>
              </a:ext>
            </a:extLst>
          </p:cNvPr>
          <p:cNvSpPr>
            <a:spLocks noGrp="1"/>
          </p:cNvSpPr>
          <p:nvPr>
            <p:ph type="title"/>
          </p:nvPr>
        </p:nvSpPr>
        <p:spPr>
          <a:xfrm>
            <a:off x="539552" y="764704"/>
            <a:ext cx="7920880" cy="994172"/>
          </a:xfrm>
        </p:spPr>
        <p:txBody>
          <a:bodyPr/>
          <a:lstStyle/>
          <a:p>
            <a:r>
              <a:rPr lang="en-GB" b="1">
                <a:solidFill>
                  <a:srgbClr val="B71656"/>
                </a:solidFill>
              </a:rPr>
              <a:t>Slowly, culture changes</a:t>
            </a:r>
          </a:p>
        </p:txBody>
      </p:sp>
      <p:sp>
        <p:nvSpPr>
          <p:cNvPr id="3" name="Content Placeholder 2">
            <a:extLst>
              <a:ext uri="{FF2B5EF4-FFF2-40B4-BE49-F238E27FC236}">
                <a16:creationId xmlns:a16="http://schemas.microsoft.com/office/drawing/2014/main" id="{92B0A5F0-49CD-2B52-4649-697ADF4325DF}"/>
              </a:ext>
            </a:extLst>
          </p:cNvPr>
          <p:cNvSpPr>
            <a:spLocks noGrp="1"/>
          </p:cNvSpPr>
          <p:nvPr>
            <p:ph idx="1"/>
          </p:nvPr>
        </p:nvSpPr>
        <p:spPr>
          <a:xfrm>
            <a:off x="539552" y="2492896"/>
            <a:ext cx="7848872" cy="3456384"/>
          </a:xfrm>
        </p:spPr>
        <p:txBody>
          <a:bodyPr/>
          <a:lstStyle/>
          <a:p>
            <a:pPr marL="0" indent="0">
              <a:lnSpc>
                <a:spcPct val="120000"/>
              </a:lnSpc>
              <a:spcAft>
                <a:spcPts val="450"/>
              </a:spcAft>
              <a:buNone/>
            </a:pPr>
            <a:r>
              <a:rPr lang="en-GB" sz="3600"/>
              <a:t>“Care Opinion has changed culture in way which is soft, organic and relaxed, not corporate.”</a:t>
            </a:r>
          </a:p>
          <a:p>
            <a:pPr marL="0" indent="0" algn="r">
              <a:buNone/>
            </a:pPr>
            <a:r>
              <a:rPr lang="en-GB" sz="2400" i="1"/>
              <a:t>Alex Clements, Southern NHS FT</a:t>
            </a:r>
          </a:p>
        </p:txBody>
      </p:sp>
    </p:spTree>
    <p:extLst>
      <p:ext uri="{BB962C8B-B14F-4D97-AF65-F5344CB8AC3E}">
        <p14:creationId xmlns:p14="http://schemas.microsoft.com/office/powerpoint/2010/main" val="157613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187A-7F0C-45FF-882D-E76FC33C473A}"/>
              </a:ext>
            </a:extLst>
          </p:cNvPr>
          <p:cNvSpPr>
            <a:spLocks noGrp="1"/>
          </p:cNvSpPr>
          <p:nvPr>
            <p:ph type="title"/>
          </p:nvPr>
        </p:nvSpPr>
        <p:spPr>
          <a:xfrm>
            <a:off x="518655" y="478757"/>
            <a:ext cx="8229600" cy="1143000"/>
          </a:xfrm>
        </p:spPr>
        <p:txBody>
          <a:bodyPr/>
          <a:lstStyle/>
          <a:p>
            <a:r>
              <a:rPr lang="en-GB" sz="4000" b="1">
                <a:solidFill>
                  <a:srgbClr val="B71656"/>
                </a:solidFill>
                <a:latin typeface="Arial" panose="020B0604020202020204" pitchFamily="34" charset="0"/>
                <a:cs typeface="Arial" panose="020B0604020202020204" pitchFamily="34" charset="0"/>
              </a:rPr>
              <a:t>A strategic commitment to listening</a:t>
            </a:r>
          </a:p>
        </p:txBody>
      </p:sp>
      <p:sp>
        <p:nvSpPr>
          <p:cNvPr id="3" name="Content Placeholder 2">
            <a:extLst>
              <a:ext uri="{FF2B5EF4-FFF2-40B4-BE49-F238E27FC236}">
                <a16:creationId xmlns:a16="http://schemas.microsoft.com/office/drawing/2014/main" id="{E6757194-1BF4-9EAD-A162-96D0969B02D4}"/>
              </a:ext>
            </a:extLst>
          </p:cNvPr>
          <p:cNvSpPr>
            <a:spLocks noGrp="1"/>
          </p:cNvSpPr>
          <p:nvPr>
            <p:ph idx="1"/>
          </p:nvPr>
        </p:nvSpPr>
        <p:spPr>
          <a:xfrm>
            <a:off x="457200" y="1885707"/>
            <a:ext cx="8229600" cy="4853136"/>
          </a:xfrm>
        </p:spPr>
        <p:txBody>
          <a:bodyPr/>
          <a:lstStyle/>
          <a:p>
            <a:r>
              <a:rPr lang="en-GB" sz="2800">
                <a:latin typeface="Arial" panose="020B0604020202020204" pitchFamily="34" charset="0"/>
                <a:cs typeface="Arial" panose="020B0604020202020204" pitchFamily="34" charset="0"/>
              </a:rPr>
              <a:t>Patient and carer voice a top priority for the Trust</a:t>
            </a:r>
          </a:p>
          <a:p>
            <a:r>
              <a:rPr lang="en-GB" sz="2800">
                <a:latin typeface="Arial" panose="020B0604020202020204" pitchFamily="34" charset="0"/>
                <a:cs typeface="Arial" panose="020B0604020202020204" pitchFamily="34" charset="0"/>
              </a:rPr>
              <a:t>When we listen, we understand better what is working well, and what needs to improve</a:t>
            </a:r>
          </a:p>
          <a:p>
            <a:r>
              <a:rPr lang="en-GB" sz="2800">
                <a:latin typeface="Arial" panose="020B0604020202020204" pitchFamily="34" charset="0"/>
                <a:cs typeface="Arial" panose="020B0604020202020204" pitchFamily="34" charset="0"/>
              </a:rPr>
              <a:t>Listening can highlight safety issues</a:t>
            </a:r>
          </a:p>
          <a:p>
            <a:r>
              <a:rPr lang="en-GB" sz="2800">
                <a:latin typeface="Arial" panose="020B0604020202020204" pitchFamily="34" charset="0"/>
                <a:cs typeface="Arial" panose="020B0604020202020204" pitchFamily="34" charset="0"/>
              </a:rPr>
              <a:t>Impact on staff morale</a:t>
            </a:r>
          </a:p>
          <a:p>
            <a:r>
              <a:rPr lang="en-GB" sz="2800">
                <a:latin typeface="Arial" panose="020B0604020202020204" pitchFamily="34" charset="0"/>
                <a:cs typeface="Arial" panose="020B0604020202020204" pitchFamily="34" charset="0"/>
              </a:rPr>
              <a:t>Health Inequalities – listening can tell us when we need to do things differently</a:t>
            </a:r>
          </a:p>
          <a:p>
            <a:r>
              <a:rPr lang="en-GB" sz="2800">
                <a:latin typeface="Arial" panose="020B0604020202020204" pitchFamily="34" charset="0"/>
                <a:cs typeface="Arial" panose="020B0604020202020204" pitchFamily="34" charset="0"/>
              </a:rPr>
              <a:t>Its everyone’s business</a:t>
            </a:r>
          </a:p>
        </p:txBody>
      </p:sp>
      <p:sp>
        <p:nvSpPr>
          <p:cNvPr id="4" name="Rectangle: Rounded Corners 3">
            <a:extLst>
              <a:ext uri="{FF2B5EF4-FFF2-40B4-BE49-F238E27FC236}">
                <a16:creationId xmlns:a16="http://schemas.microsoft.com/office/drawing/2014/main" id="{89B831AF-B895-9DAE-DD85-9AB19C2AE2D3}"/>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83308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C3D1-4F33-38CC-5691-83BE71953B26}"/>
              </a:ext>
            </a:extLst>
          </p:cNvPr>
          <p:cNvSpPr>
            <a:spLocks noGrp="1"/>
          </p:cNvSpPr>
          <p:nvPr>
            <p:ph type="title"/>
          </p:nvPr>
        </p:nvSpPr>
        <p:spPr/>
        <p:txBody>
          <a:bodyPr/>
          <a:lstStyle/>
          <a:p>
            <a:r>
              <a:rPr lang="en-GB" b="1">
                <a:solidFill>
                  <a:srgbClr val="B71656"/>
                </a:solidFill>
                <a:latin typeface="Arial" panose="020B0604020202020204" pitchFamily="34" charset="0"/>
                <a:cs typeface="Arial" panose="020B0604020202020204" pitchFamily="34" charset="0"/>
              </a:rPr>
              <a:t>When and how do we listen?</a:t>
            </a:r>
          </a:p>
        </p:txBody>
      </p:sp>
      <p:sp>
        <p:nvSpPr>
          <p:cNvPr id="3" name="Content Placeholder 2">
            <a:extLst>
              <a:ext uri="{FF2B5EF4-FFF2-40B4-BE49-F238E27FC236}">
                <a16:creationId xmlns:a16="http://schemas.microsoft.com/office/drawing/2014/main" id="{35C7B1B2-B38D-0E89-3794-58202AA5DD0A}"/>
              </a:ext>
            </a:extLst>
          </p:cNvPr>
          <p:cNvSpPr>
            <a:spLocks noGrp="1"/>
          </p:cNvSpPr>
          <p:nvPr>
            <p:ph idx="1"/>
          </p:nvPr>
        </p:nvSpPr>
        <p:spPr/>
        <p:txBody>
          <a:bodyPr/>
          <a:lstStyle/>
          <a:p>
            <a:r>
              <a:rPr lang="en-GB" b="1">
                <a:latin typeface="Arial" panose="020B0604020202020204" pitchFamily="34" charset="0"/>
                <a:cs typeface="Arial" panose="020B0604020202020204" pitchFamily="34" charset="0"/>
              </a:rPr>
              <a:t>Proactively</a:t>
            </a:r>
            <a:r>
              <a:rPr lang="en-GB">
                <a:latin typeface="Arial" panose="020B0604020202020204" pitchFamily="34" charset="0"/>
                <a:cs typeface="Arial" panose="020B0604020202020204" pitchFamily="34" charset="0"/>
              </a:rPr>
              <a:t> - as part of developing our strategies, and when planning and making decisions – forums and groups</a:t>
            </a:r>
          </a:p>
          <a:p>
            <a:r>
              <a:rPr lang="en-GB" b="1">
                <a:latin typeface="Arial" panose="020B0604020202020204" pitchFamily="34" charset="0"/>
                <a:cs typeface="Arial" panose="020B0604020202020204" pitchFamily="34" charset="0"/>
              </a:rPr>
              <a:t>Reactively</a:t>
            </a:r>
            <a:r>
              <a:rPr lang="en-GB">
                <a:latin typeface="Arial" panose="020B0604020202020204" pitchFamily="34" charset="0"/>
                <a:cs typeface="Arial" panose="020B0604020202020204" pitchFamily="34" charset="0"/>
              </a:rPr>
              <a:t> – to encourage feedback following contact with our services in real time, and then we respond </a:t>
            </a:r>
          </a:p>
          <a:p>
            <a:r>
              <a:rPr lang="en-GB">
                <a:latin typeface="Arial" panose="020B0604020202020204" pitchFamily="34" charset="0"/>
                <a:cs typeface="Arial" panose="020B0604020202020204" pitchFamily="34" charset="0"/>
              </a:rPr>
              <a:t>The value of offering a </a:t>
            </a:r>
            <a:r>
              <a:rPr lang="en-GB" b="1">
                <a:latin typeface="Arial" panose="020B0604020202020204" pitchFamily="34" charset="0"/>
                <a:cs typeface="Arial" panose="020B0604020202020204" pitchFamily="34" charset="0"/>
              </a:rPr>
              <a:t>menu of feedback </a:t>
            </a:r>
            <a:r>
              <a:rPr lang="en-GB">
                <a:latin typeface="Arial" panose="020B0604020202020204" pitchFamily="34" charset="0"/>
                <a:cs typeface="Arial" panose="020B0604020202020204" pitchFamily="34" charset="0"/>
              </a:rPr>
              <a:t>options – one size does not fit all.</a:t>
            </a:r>
          </a:p>
        </p:txBody>
      </p:sp>
      <p:sp>
        <p:nvSpPr>
          <p:cNvPr id="4" name="Rectangle: Rounded Corners 3">
            <a:extLst>
              <a:ext uri="{FF2B5EF4-FFF2-40B4-BE49-F238E27FC236}">
                <a16:creationId xmlns:a16="http://schemas.microsoft.com/office/drawing/2014/main" id="{08E6609F-5DD2-9013-5BD4-7AE96C9CEAD1}"/>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49263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3DD7-B3B0-4D2F-F8DE-19914656FA20}"/>
              </a:ext>
            </a:extLst>
          </p:cNvPr>
          <p:cNvSpPr>
            <a:spLocks noGrp="1"/>
          </p:cNvSpPr>
          <p:nvPr>
            <p:ph type="title"/>
          </p:nvPr>
        </p:nvSpPr>
        <p:spPr/>
        <p:txBody>
          <a:bodyPr/>
          <a:lstStyle/>
          <a:p>
            <a:r>
              <a:rPr lang="en-GB" b="1">
                <a:solidFill>
                  <a:srgbClr val="B71656"/>
                </a:solidFill>
                <a:latin typeface="Arial" panose="020B0604020202020204" pitchFamily="34" charset="0"/>
                <a:cs typeface="Arial" panose="020B0604020202020204" pitchFamily="34" charset="0"/>
              </a:rPr>
              <a:t>Our journey</a:t>
            </a:r>
          </a:p>
        </p:txBody>
      </p:sp>
      <p:pic>
        <p:nvPicPr>
          <p:cNvPr id="5" name="Content Placeholder 4">
            <a:extLst>
              <a:ext uri="{FF2B5EF4-FFF2-40B4-BE49-F238E27FC236}">
                <a16:creationId xmlns:a16="http://schemas.microsoft.com/office/drawing/2014/main" id="{2ABE34AB-FC99-2EF7-B8FF-EAB5B8B5E7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86602" y="1196975"/>
            <a:ext cx="6970796" cy="4929188"/>
          </a:xfrm>
          <a:prstGeom prst="rect">
            <a:avLst/>
          </a:prstGeom>
        </p:spPr>
      </p:pic>
      <p:sp>
        <p:nvSpPr>
          <p:cNvPr id="3" name="Rectangle: Rounded Corners 2">
            <a:extLst>
              <a:ext uri="{FF2B5EF4-FFF2-40B4-BE49-F238E27FC236}">
                <a16:creationId xmlns:a16="http://schemas.microsoft.com/office/drawing/2014/main" id="{D06AFA51-6C39-2EB4-CB3D-B593870A61D0}"/>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0063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FBB0-F97A-F1F4-9D64-B18D540D0E5A}"/>
              </a:ext>
            </a:extLst>
          </p:cNvPr>
          <p:cNvSpPr>
            <a:spLocks noGrp="1"/>
          </p:cNvSpPr>
          <p:nvPr>
            <p:ph type="title"/>
          </p:nvPr>
        </p:nvSpPr>
        <p:spPr>
          <a:xfrm>
            <a:off x="457200" y="620688"/>
            <a:ext cx="8229600" cy="1143000"/>
          </a:xfrm>
        </p:spPr>
        <p:txBody>
          <a:bodyPr/>
          <a:lstStyle/>
          <a:p>
            <a:r>
              <a:rPr lang="en-GB" b="1">
                <a:solidFill>
                  <a:srgbClr val="B71656"/>
                </a:solidFill>
                <a:latin typeface="Arial" panose="020B0604020202020204" pitchFamily="34" charset="0"/>
                <a:cs typeface="Arial" panose="020B0604020202020204" pitchFamily="34" charset="0"/>
              </a:rPr>
              <a:t>An example of learning and change…</a:t>
            </a:r>
          </a:p>
        </p:txBody>
      </p:sp>
      <p:sp>
        <p:nvSpPr>
          <p:cNvPr id="4" name="Rectangle: Rounded Corners 3">
            <a:extLst>
              <a:ext uri="{FF2B5EF4-FFF2-40B4-BE49-F238E27FC236}">
                <a16:creationId xmlns:a16="http://schemas.microsoft.com/office/drawing/2014/main" id="{6B298647-37BD-1937-E1AD-DB0B6051B073}"/>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A1793DB-2926-6041-DDF5-DEC52F6190B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43608" y="1916832"/>
            <a:ext cx="6889700" cy="4397681"/>
          </a:xfrm>
          <a:prstGeom prst="rect">
            <a:avLst/>
          </a:prstGeom>
        </p:spPr>
      </p:pic>
    </p:spTree>
    <p:extLst>
      <p:ext uri="{BB962C8B-B14F-4D97-AF65-F5344CB8AC3E}">
        <p14:creationId xmlns:p14="http://schemas.microsoft.com/office/powerpoint/2010/main" val="208881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FBB0-F97A-F1F4-9D64-B18D540D0E5A}"/>
              </a:ext>
            </a:extLst>
          </p:cNvPr>
          <p:cNvSpPr>
            <a:spLocks noGrp="1"/>
          </p:cNvSpPr>
          <p:nvPr>
            <p:ph type="title"/>
          </p:nvPr>
        </p:nvSpPr>
        <p:spPr>
          <a:xfrm>
            <a:off x="457200" y="620688"/>
            <a:ext cx="8229600" cy="1143000"/>
          </a:xfrm>
        </p:spPr>
        <p:txBody>
          <a:bodyPr/>
          <a:lstStyle/>
          <a:p>
            <a:r>
              <a:rPr lang="en-GB" b="1">
                <a:solidFill>
                  <a:srgbClr val="B71656"/>
                </a:solidFill>
              </a:rPr>
              <a:t>An example of learning and change…</a:t>
            </a:r>
          </a:p>
        </p:txBody>
      </p:sp>
      <p:sp>
        <p:nvSpPr>
          <p:cNvPr id="4" name="Rectangle: Rounded Corners 3">
            <a:extLst>
              <a:ext uri="{FF2B5EF4-FFF2-40B4-BE49-F238E27FC236}">
                <a16:creationId xmlns:a16="http://schemas.microsoft.com/office/drawing/2014/main" id="{6B298647-37BD-1937-E1AD-DB0B6051B073}"/>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A1793DB-2926-6041-DDF5-DEC52F6190B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43608" y="1916832"/>
            <a:ext cx="6889700" cy="4397681"/>
          </a:xfrm>
          <a:prstGeom prst="rect">
            <a:avLst/>
          </a:prstGeom>
        </p:spPr>
      </p:pic>
      <p:pic>
        <p:nvPicPr>
          <p:cNvPr id="5" name="Picture 4">
            <a:extLst>
              <a:ext uri="{FF2B5EF4-FFF2-40B4-BE49-F238E27FC236}">
                <a16:creationId xmlns:a16="http://schemas.microsoft.com/office/drawing/2014/main" id="{C834412E-F4F2-8B53-1430-4744D59B57E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97286" y="692904"/>
            <a:ext cx="6182344" cy="5403504"/>
          </a:xfrm>
          <a:prstGeom prst="rect">
            <a:avLst/>
          </a:prstGeom>
        </p:spPr>
      </p:pic>
    </p:spTree>
    <p:extLst>
      <p:ext uri="{BB962C8B-B14F-4D97-AF65-F5344CB8AC3E}">
        <p14:creationId xmlns:p14="http://schemas.microsoft.com/office/powerpoint/2010/main" val="407103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D6F7-B847-4264-99A5-E98C7F7B95A3}"/>
              </a:ext>
            </a:extLst>
          </p:cNvPr>
          <p:cNvSpPr>
            <a:spLocks noGrp="1"/>
          </p:cNvSpPr>
          <p:nvPr>
            <p:ph type="title"/>
          </p:nvPr>
        </p:nvSpPr>
        <p:spPr/>
        <p:txBody>
          <a:bodyPr/>
          <a:lstStyle/>
          <a:p>
            <a:r>
              <a:rPr lang="en-GB" b="1">
                <a:solidFill>
                  <a:srgbClr val="B71656"/>
                </a:solidFill>
                <a:latin typeface="Arial" panose="020B0604020202020204"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044067E5-F487-F3F3-959D-29BCD29AD4E9}"/>
              </a:ext>
            </a:extLst>
          </p:cNvPr>
          <p:cNvSpPr>
            <a:spLocks noGrp="1"/>
          </p:cNvSpPr>
          <p:nvPr>
            <p:ph idx="1"/>
          </p:nvPr>
        </p:nvSpPr>
        <p:spPr/>
        <p:txBody>
          <a:bodyPr/>
          <a:lstStyle/>
          <a:p>
            <a:r>
              <a:rPr lang="en-GB">
                <a:latin typeface="Arial" panose="020B0604020202020204" pitchFamily="34" charset="0"/>
                <a:cs typeface="Arial" panose="020B0604020202020204" pitchFamily="34" charset="0"/>
              </a:rPr>
              <a:t>Diversity of services/barriers</a:t>
            </a:r>
          </a:p>
          <a:p>
            <a:r>
              <a:rPr lang="en-GB">
                <a:latin typeface="Arial" panose="020B0604020202020204" pitchFamily="34" charset="0"/>
                <a:cs typeface="Arial" panose="020B0604020202020204" pitchFamily="34" charset="0"/>
              </a:rPr>
              <a:t>New way of working for staff</a:t>
            </a:r>
          </a:p>
          <a:p>
            <a:r>
              <a:rPr lang="en-GB">
                <a:latin typeface="Arial" panose="020B0604020202020204" pitchFamily="34" charset="0"/>
                <a:cs typeface="Arial" panose="020B0604020202020204" pitchFamily="34" charset="0"/>
              </a:rPr>
              <a:t>Reluctance of staff to ask for something</a:t>
            </a:r>
          </a:p>
          <a:p>
            <a:r>
              <a:rPr lang="en-GB">
                <a:latin typeface="Arial" panose="020B0604020202020204" pitchFamily="34" charset="0"/>
                <a:cs typeface="Arial" panose="020B0604020202020204" pitchFamily="34" charset="0"/>
              </a:rPr>
              <a:t>Momentum</a:t>
            </a:r>
          </a:p>
          <a:p>
            <a:r>
              <a:rPr lang="en-GB">
                <a:latin typeface="Arial" panose="020B0604020202020204" pitchFamily="34" charset="0"/>
                <a:cs typeface="Arial" panose="020B0604020202020204" pitchFamily="34" charset="0"/>
              </a:rPr>
              <a:t>Triangulation</a:t>
            </a:r>
          </a:p>
          <a:p>
            <a:r>
              <a:rPr lang="en-GB">
                <a:latin typeface="Arial" panose="020B0604020202020204" pitchFamily="34" charset="0"/>
                <a:cs typeface="Arial" panose="020B0604020202020204" pitchFamily="34" charset="0"/>
              </a:rPr>
              <a:t>Capacity</a:t>
            </a:r>
          </a:p>
          <a:p>
            <a:endParaRPr lang="en-GB">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0F144462-3820-468C-317D-206FC90032CC}"/>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Graphic 5" descr="Clock with solid fill">
            <a:extLst>
              <a:ext uri="{FF2B5EF4-FFF2-40B4-BE49-F238E27FC236}">
                <a16:creationId xmlns:a16="http://schemas.microsoft.com/office/drawing/2014/main" id="{76F6A10C-1921-AAE9-1B61-D0C4B2E313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6216" y="4126633"/>
            <a:ext cx="1969368" cy="1969368"/>
          </a:xfrm>
          <a:prstGeom prst="rect">
            <a:avLst/>
          </a:prstGeom>
        </p:spPr>
      </p:pic>
      <p:pic>
        <p:nvPicPr>
          <p:cNvPr id="8" name="Graphic 7" descr="Statistics outline">
            <a:extLst>
              <a:ext uri="{FF2B5EF4-FFF2-40B4-BE49-F238E27FC236}">
                <a16:creationId xmlns:a16="http://schemas.microsoft.com/office/drawing/2014/main" id="{3AB215D4-99EE-AE2A-344A-242696546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936" y="3650791"/>
            <a:ext cx="1969368" cy="1969368"/>
          </a:xfrm>
          <a:prstGeom prst="rect">
            <a:avLst/>
          </a:prstGeom>
        </p:spPr>
      </p:pic>
      <p:pic>
        <p:nvPicPr>
          <p:cNvPr id="10" name="Graphic 9" descr="Chat with solid fill">
            <a:extLst>
              <a:ext uri="{FF2B5EF4-FFF2-40B4-BE49-F238E27FC236}">
                <a16:creationId xmlns:a16="http://schemas.microsoft.com/office/drawing/2014/main" id="{C21FAC51-3951-F286-1809-2C08F0A82E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05128" y="761999"/>
            <a:ext cx="1872208" cy="1872208"/>
          </a:xfrm>
          <a:prstGeom prst="rect">
            <a:avLst/>
          </a:prstGeom>
        </p:spPr>
      </p:pic>
    </p:spTree>
    <p:extLst>
      <p:ext uri="{BB962C8B-B14F-4D97-AF65-F5344CB8AC3E}">
        <p14:creationId xmlns:p14="http://schemas.microsoft.com/office/powerpoint/2010/main" val="192763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E89D-93C5-B6CB-7629-06893C821488}"/>
              </a:ext>
            </a:extLst>
          </p:cNvPr>
          <p:cNvSpPr>
            <a:spLocks noGrp="1"/>
          </p:cNvSpPr>
          <p:nvPr>
            <p:ph type="title"/>
          </p:nvPr>
        </p:nvSpPr>
        <p:spPr/>
        <p:txBody>
          <a:bodyPr/>
          <a:lstStyle/>
          <a:p>
            <a:r>
              <a:rPr lang="en-GB" sz="4000" b="1">
                <a:solidFill>
                  <a:srgbClr val="990000"/>
                </a:solidFill>
              </a:rPr>
              <a:t>Our plan for today</a:t>
            </a:r>
          </a:p>
        </p:txBody>
      </p:sp>
      <p:sp>
        <p:nvSpPr>
          <p:cNvPr id="3" name="Content Placeholder 2">
            <a:extLst>
              <a:ext uri="{FF2B5EF4-FFF2-40B4-BE49-F238E27FC236}">
                <a16:creationId xmlns:a16="http://schemas.microsoft.com/office/drawing/2014/main" id="{FABF18E0-78EA-4F48-D40F-3ADA071CCEC4}"/>
              </a:ext>
            </a:extLst>
          </p:cNvPr>
          <p:cNvSpPr>
            <a:spLocks noGrp="1"/>
          </p:cNvSpPr>
          <p:nvPr>
            <p:ph idx="1"/>
          </p:nvPr>
        </p:nvSpPr>
        <p:spPr>
          <a:xfrm>
            <a:off x="457200" y="1268760"/>
            <a:ext cx="8229600" cy="5256584"/>
          </a:xfrm>
        </p:spPr>
        <p:txBody>
          <a:bodyPr/>
          <a:lstStyle/>
          <a:p>
            <a:r>
              <a:rPr lang="en-GB" sz="2800">
                <a:solidFill>
                  <a:srgbClr val="990000"/>
                </a:solidFill>
              </a:rPr>
              <a:t>Overview of Care Opinion </a:t>
            </a:r>
            <a:r>
              <a:rPr lang="en-GB" sz="2800"/>
              <a:t>- James Munro, CEO of Care Opinion</a:t>
            </a:r>
          </a:p>
          <a:p>
            <a:r>
              <a:rPr lang="en-GB" sz="2800">
                <a:solidFill>
                  <a:srgbClr val="990000"/>
                </a:solidFill>
              </a:rPr>
              <a:t>Strategic Commitment to Listening </a:t>
            </a:r>
            <a:r>
              <a:rPr lang="en-GB" sz="2800"/>
              <a:t>- Jane Thomas, Head of Patient and Public Engagement, Experience and Participation</a:t>
            </a:r>
          </a:p>
          <a:p>
            <a:r>
              <a:rPr lang="en-GB" sz="2800">
                <a:solidFill>
                  <a:srgbClr val="990000"/>
                </a:solidFill>
              </a:rPr>
              <a:t>Implementation of Care Opinion </a:t>
            </a:r>
            <a:r>
              <a:rPr lang="en-GB" sz="2800"/>
              <a:t>– Kate Wood, Community Engagement Manager</a:t>
            </a:r>
          </a:p>
          <a:p>
            <a:r>
              <a:rPr lang="en-GB" sz="2800">
                <a:solidFill>
                  <a:srgbClr val="990000"/>
                </a:solidFill>
              </a:rPr>
              <a:t>Operational Experience of Care Opinion </a:t>
            </a:r>
            <a:r>
              <a:rPr lang="en-GB" sz="2800"/>
              <a:t>– Debra Abbots, Operational Lead Malvern Neighbourhood Team</a:t>
            </a:r>
          </a:p>
          <a:p>
            <a:r>
              <a:rPr lang="en-GB" sz="2800">
                <a:solidFill>
                  <a:srgbClr val="990000"/>
                </a:solidFill>
              </a:rPr>
              <a:t>Q&amp;A</a:t>
            </a:r>
          </a:p>
          <a:p>
            <a:endParaRPr lang="en-GB" sz="2800"/>
          </a:p>
        </p:txBody>
      </p:sp>
      <p:sp>
        <p:nvSpPr>
          <p:cNvPr id="4" name="Rectangle: Rounded Corners 3">
            <a:extLst>
              <a:ext uri="{FF2B5EF4-FFF2-40B4-BE49-F238E27FC236}">
                <a16:creationId xmlns:a16="http://schemas.microsoft.com/office/drawing/2014/main" id="{E10DFB70-1051-832E-4899-96B44BD5289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8421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C44A-FA9C-5E2F-ADA1-F9E505EB99D7}"/>
              </a:ext>
            </a:extLst>
          </p:cNvPr>
          <p:cNvSpPr>
            <a:spLocks noGrp="1"/>
          </p:cNvSpPr>
          <p:nvPr>
            <p:ph type="title"/>
          </p:nvPr>
        </p:nvSpPr>
        <p:spPr/>
        <p:txBody>
          <a:bodyPr/>
          <a:lstStyle/>
          <a:p>
            <a:r>
              <a:rPr lang="en-GB" b="1">
                <a:solidFill>
                  <a:srgbClr val="B71656"/>
                </a:solidFill>
                <a:latin typeface="Arial" panose="020B0604020202020204" pitchFamily="34" charset="0"/>
                <a:cs typeface="Arial" panose="020B0604020202020204" pitchFamily="34" charset="0"/>
              </a:rPr>
              <a:t>Successes</a:t>
            </a:r>
          </a:p>
        </p:txBody>
      </p:sp>
      <p:sp>
        <p:nvSpPr>
          <p:cNvPr id="3" name="Content Placeholder 2">
            <a:extLst>
              <a:ext uri="{FF2B5EF4-FFF2-40B4-BE49-F238E27FC236}">
                <a16:creationId xmlns:a16="http://schemas.microsoft.com/office/drawing/2014/main" id="{AF1027D7-C958-81C8-00E9-FE866678E7B2}"/>
              </a:ext>
            </a:extLst>
          </p:cNvPr>
          <p:cNvSpPr>
            <a:spLocks noGrp="1"/>
          </p:cNvSpPr>
          <p:nvPr>
            <p:ph idx="1"/>
          </p:nvPr>
        </p:nvSpPr>
        <p:spPr>
          <a:xfrm>
            <a:off x="559544" y="1268760"/>
            <a:ext cx="7972896" cy="4525963"/>
          </a:xfrm>
        </p:spPr>
        <p:txBody>
          <a:bodyPr/>
          <a:lstStyle/>
          <a:p>
            <a:r>
              <a:rPr lang="en-GB">
                <a:latin typeface="Arial" panose="020B0604020202020204" pitchFamily="34" charset="0"/>
                <a:cs typeface="Arial" panose="020B0604020202020204" pitchFamily="34" charset="0"/>
              </a:rPr>
              <a:t>Services getting feedback – who did not get feedback before</a:t>
            </a:r>
          </a:p>
          <a:p>
            <a:r>
              <a:rPr lang="en-GB">
                <a:latin typeface="Arial" panose="020B0604020202020204" pitchFamily="34" charset="0"/>
                <a:cs typeface="Arial" panose="020B0604020202020204" pitchFamily="34" charset="0"/>
              </a:rPr>
              <a:t>Staff morale</a:t>
            </a:r>
          </a:p>
          <a:p>
            <a:r>
              <a:rPr lang="en-GB">
                <a:latin typeface="Arial" panose="020B0604020202020204" pitchFamily="34" charset="0"/>
                <a:cs typeface="Arial" panose="020B0604020202020204" pitchFamily="34" charset="0"/>
              </a:rPr>
              <a:t>Whole service training –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how to ask for feedback</a:t>
            </a:r>
          </a:p>
          <a:p>
            <a:r>
              <a:rPr lang="en-GB">
                <a:latin typeface="Arial" panose="020B0604020202020204" pitchFamily="34" charset="0"/>
                <a:cs typeface="Arial" panose="020B0604020202020204" pitchFamily="34" charset="0"/>
              </a:rPr>
              <a:t>Star Responders</a:t>
            </a:r>
          </a:p>
          <a:p>
            <a:r>
              <a:rPr lang="en-GB">
                <a:latin typeface="Arial" panose="020B0604020202020204" pitchFamily="34" charset="0"/>
                <a:cs typeface="Arial" panose="020B0604020202020204" pitchFamily="34" charset="0"/>
              </a:rPr>
              <a:t>Patient and Carer</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voice a top priority</a:t>
            </a:r>
          </a:p>
        </p:txBody>
      </p:sp>
      <p:sp>
        <p:nvSpPr>
          <p:cNvPr id="4" name="Rectangle: Rounded Corners 3">
            <a:extLst>
              <a:ext uri="{FF2B5EF4-FFF2-40B4-BE49-F238E27FC236}">
                <a16:creationId xmlns:a16="http://schemas.microsoft.com/office/drawing/2014/main" id="{827B9AC0-E3B6-71E8-8CDE-CD4F2A1F7EAC}"/>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Graphic 6" descr="Teacher with solid fill">
            <a:extLst>
              <a:ext uri="{FF2B5EF4-FFF2-40B4-BE49-F238E27FC236}">
                <a16:creationId xmlns:a16="http://schemas.microsoft.com/office/drawing/2014/main" id="{84495D73-A6FC-43CF-F524-31A62FA60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277" y="1780828"/>
            <a:ext cx="2728292" cy="2728292"/>
          </a:xfrm>
          <a:prstGeom prst="rect">
            <a:avLst/>
          </a:prstGeom>
        </p:spPr>
      </p:pic>
      <p:pic>
        <p:nvPicPr>
          <p:cNvPr id="9" name="Graphic 8" descr="Star with solid fill">
            <a:extLst>
              <a:ext uri="{FF2B5EF4-FFF2-40B4-BE49-F238E27FC236}">
                <a16:creationId xmlns:a16="http://schemas.microsoft.com/office/drawing/2014/main" id="{99191CE6-2379-6380-3C01-D6DD9444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7984" y="4171962"/>
            <a:ext cx="1400696" cy="1400696"/>
          </a:xfrm>
          <a:prstGeom prst="rect">
            <a:avLst/>
          </a:prstGeom>
        </p:spPr>
      </p:pic>
    </p:spTree>
    <p:extLst>
      <p:ext uri="{BB962C8B-B14F-4D97-AF65-F5344CB8AC3E}">
        <p14:creationId xmlns:p14="http://schemas.microsoft.com/office/powerpoint/2010/main" val="281768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CBCB-5CB4-6D77-1733-9377ABCAF921}"/>
              </a:ext>
            </a:extLst>
          </p:cNvPr>
          <p:cNvSpPr>
            <a:spLocks noGrp="1"/>
          </p:cNvSpPr>
          <p:nvPr>
            <p:ph type="title"/>
          </p:nvPr>
        </p:nvSpPr>
        <p:spPr/>
        <p:txBody>
          <a:bodyPr/>
          <a:lstStyle/>
          <a:p>
            <a:r>
              <a:rPr lang="en-GB" b="1">
                <a:solidFill>
                  <a:srgbClr val="B71656"/>
                </a:solidFill>
                <a:latin typeface="Arial" panose="020B0604020202020204" pitchFamily="34" charset="0"/>
                <a:cs typeface="Arial" panose="020B0604020202020204" pitchFamily="34" charset="0"/>
              </a:rPr>
              <a:t>Learning Points</a:t>
            </a:r>
          </a:p>
        </p:txBody>
      </p:sp>
      <p:sp>
        <p:nvSpPr>
          <p:cNvPr id="3" name="Content Placeholder 2">
            <a:extLst>
              <a:ext uri="{FF2B5EF4-FFF2-40B4-BE49-F238E27FC236}">
                <a16:creationId xmlns:a16="http://schemas.microsoft.com/office/drawing/2014/main" id="{33F0A91F-69FE-52DF-C98E-22959FFA7F60}"/>
              </a:ext>
            </a:extLst>
          </p:cNvPr>
          <p:cNvSpPr>
            <a:spLocks noGrp="1"/>
          </p:cNvSpPr>
          <p:nvPr>
            <p:ph idx="1"/>
          </p:nvPr>
        </p:nvSpPr>
        <p:spPr>
          <a:xfrm>
            <a:off x="504652" y="1404566"/>
            <a:ext cx="4311726" cy="3672408"/>
          </a:xfrm>
        </p:spPr>
        <p:txBody>
          <a:bodyPr/>
          <a:lstStyle/>
          <a:p>
            <a:r>
              <a:rPr lang="en-GB" sz="3600">
                <a:latin typeface="Arial" panose="020B0604020202020204" pitchFamily="34" charset="0"/>
                <a:cs typeface="Arial" panose="020B0604020202020204" pitchFamily="34" charset="0"/>
              </a:rPr>
              <a:t>Let service guide on materials, </a:t>
            </a:r>
            <a:r>
              <a:rPr lang="en-GB" sz="3600" b="1">
                <a:latin typeface="Arial" panose="020B0604020202020204" pitchFamily="34" charset="0"/>
                <a:cs typeface="Arial" panose="020B0604020202020204" pitchFamily="34" charset="0"/>
              </a:rPr>
              <a:t>think outside the box!</a:t>
            </a:r>
          </a:p>
          <a:p>
            <a:r>
              <a:rPr lang="en-GB" sz="3600">
                <a:latin typeface="Arial" panose="020B0604020202020204" pitchFamily="34" charset="0"/>
                <a:cs typeface="Arial" panose="020B0604020202020204" pitchFamily="34" charset="0"/>
              </a:rPr>
              <a:t>Easy Read and other languages</a:t>
            </a:r>
          </a:p>
          <a:p>
            <a:r>
              <a:rPr lang="en-GB" sz="3600">
                <a:latin typeface="Arial" panose="020B0604020202020204" pitchFamily="34" charset="0"/>
                <a:cs typeface="Arial" panose="020B0604020202020204" pitchFamily="34" charset="0"/>
              </a:rPr>
              <a:t>Importance of process</a:t>
            </a:r>
          </a:p>
        </p:txBody>
      </p:sp>
      <p:sp>
        <p:nvSpPr>
          <p:cNvPr id="4" name="Rectangle: Rounded Corners 3">
            <a:extLst>
              <a:ext uri="{FF2B5EF4-FFF2-40B4-BE49-F238E27FC236}">
                <a16:creationId xmlns:a16="http://schemas.microsoft.com/office/drawing/2014/main" id="{1EC36C1A-EC23-A507-D595-E8B003EC331F}"/>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7D6723EE-FAE5-4A85-8F67-7A54C8FCF8B7" descr="Image of lots of posters and leaflets with the title 'we love getting your feedback'. Illustrative purposes. ">
            <a:extLst>
              <a:ext uri="{FF2B5EF4-FFF2-40B4-BE49-F238E27FC236}">
                <a16:creationId xmlns:a16="http://schemas.microsoft.com/office/drawing/2014/main" id="{2945F97E-D2DE-1ABE-6AE6-772D2161E406}"/>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16200000">
            <a:off x="4276359" y="1758599"/>
            <a:ext cx="5084132" cy="367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77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E76C-E2A5-535A-EB3E-9FCBB8EE58A5}"/>
              </a:ext>
            </a:extLst>
          </p:cNvPr>
          <p:cNvSpPr>
            <a:spLocks noGrp="1"/>
          </p:cNvSpPr>
          <p:nvPr>
            <p:ph type="ctrTitle"/>
          </p:nvPr>
        </p:nvSpPr>
        <p:spPr/>
        <p:txBody>
          <a:bodyPr/>
          <a:lstStyle/>
          <a:p>
            <a:pPr algn="ctr"/>
            <a:r>
              <a:rPr lang="en-GB">
                <a:solidFill>
                  <a:srgbClr val="B71656"/>
                </a:solidFill>
                <a:latin typeface="Arial" panose="020B0604020202020204" pitchFamily="34" charset="0"/>
                <a:cs typeface="Arial" panose="020B0604020202020204" pitchFamily="34" charset="0"/>
              </a:rPr>
              <a:t>Care Opinion Journey of </a:t>
            </a:r>
            <a:br>
              <a:rPr lang="en-GB">
                <a:solidFill>
                  <a:srgbClr val="B71656"/>
                </a:solidFill>
                <a:latin typeface="Arial" panose="020B0604020202020204" pitchFamily="34" charset="0"/>
                <a:cs typeface="Arial" panose="020B0604020202020204" pitchFamily="34" charset="0"/>
              </a:rPr>
            </a:br>
            <a:r>
              <a:rPr lang="en-GB" b="1">
                <a:solidFill>
                  <a:srgbClr val="B71656"/>
                </a:solidFill>
                <a:latin typeface="Arial" panose="020B0604020202020204" pitchFamily="34" charset="0"/>
                <a:cs typeface="Arial" panose="020B0604020202020204" pitchFamily="34" charset="0"/>
              </a:rPr>
              <a:t>Malvern Neighbourhood Team</a:t>
            </a:r>
          </a:p>
        </p:txBody>
      </p:sp>
      <p:sp>
        <p:nvSpPr>
          <p:cNvPr id="3" name="Subtitle 2">
            <a:extLst>
              <a:ext uri="{FF2B5EF4-FFF2-40B4-BE49-F238E27FC236}">
                <a16:creationId xmlns:a16="http://schemas.microsoft.com/office/drawing/2014/main" id="{5DA50243-3749-857C-2F3E-3F19E63232B4}"/>
              </a:ext>
            </a:extLst>
          </p:cNvPr>
          <p:cNvSpPr>
            <a:spLocks noGrp="1"/>
          </p:cNvSpPr>
          <p:nvPr>
            <p:ph type="subTitle" idx="1"/>
          </p:nvPr>
        </p:nvSpPr>
        <p:spPr/>
        <p:txBody>
          <a:bodyPr>
            <a:noAutofit/>
          </a:bodyPr>
          <a:lstStyle/>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Debbie Abbots</a:t>
            </a:r>
          </a:p>
          <a:p>
            <a:r>
              <a:rPr lang="en-GB" sz="2400">
                <a:latin typeface="Arial" panose="020B0604020202020204" pitchFamily="34" charset="0"/>
                <a:cs typeface="Arial" panose="020B0604020202020204" pitchFamily="34" charset="0"/>
              </a:rPr>
              <a:t>Operational Lead</a:t>
            </a:r>
          </a:p>
        </p:txBody>
      </p:sp>
      <p:sp>
        <p:nvSpPr>
          <p:cNvPr id="4" name="Rectangle: Rounded Corners 3">
            <a:extLst>
              <a:ext uri="{FF2B5EF4-FFF2-40B4-BE49-F238E27FC236}">
                <a16:creationId xmlns:a16="http://schemas.microsoft.com/office/drawing/2014/main" id="{063DC7E5-74EB-EF09-F3B3-DA39A6286106}"/>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7491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2AE-B5FA-07D2-DFF4-01FCA48765DB}"/>
              </a:ext>
            </a:extLst>
          </p:cNvPr>
          <p:cNvSpPr>
            <a:spLocks noGrp="1"/>
          </p:cNvSpPr>
          <p:nvPr>
            <p:ph type="title"/>
          </p:nvPr>
        </p:nvSpPr>
        <p:spPr/>
        <p:txBody>
          <a:bodyPr/>
          <a:lstStyle/>
          <a:p>
            <a:r>
              <a:rPr lang="en-GB" sz="3200" b="1">
                <a:solidFill>
                  <a:srgbClr val="B71656"/>
                </a:solidFill>
                <a:latin typeface="Arial" panose="020B0604020202020204" pitchFamily="34" charset="0"/>
                <a:cs typeface="Arial" panose="020B0604020202020204" pitchFamily="34" charset="0"/>
              </a:rPr>
              <a:t>Timeline to date</a:t>
            </a:r>
          </a:p>
        </p:txBody>
      </p:sp>
      <p:sp>
        <p:nvSpPr>
          <p:cNvPr id="3" name="Content Placeholder 2">
            <a:extLst>
              <a:ext uri="{FF2B5EF4-FFF2-40B4-BE49-F238E27FC236}">
                <a16:creationId xmlns:a16="http://schemas.microsoft.com/office/drawing/2014/main" id="{F6EFDD3F-8B6D-3831-9236-E4E5BE433A0B}"/>
              </a:ext>
            </a:extLst>
          </p:cNvPr>
          <p:cNvSpPr>
            <a:spLocks noGrp="1"/>
          </p:cNvSpPr>
          <p:nvPr>
            <p:ph idx="1"/>
          </p:nvPr>
        </p:nvSpPr>
        <p:spPr/>
        <p:txBody>
          <a:bodyPr>
            <a:normAutofit fontScale="70000" lnSpcReduction="20000"/>
          </a:bodyPr>
          <a:lstStyle/>
          <a:p>
            <a:r>
              <a:rPr lang="en-GB">
                <a:latin typeface="Arial" panose="020B0604020202020204" pitchFamily="34" charset="0"/>
                <a:cs typeface="Arial" panose="020B0604020202020204" pitchFamily="34" charset="0"/>
              </a:rPr>
              <a:t>Late August 2023 – I became aware of Care Opinion and was keen to be involved.</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05.09.23 - I put my team forward to participate in the pilot.</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18.09.23 – I attended a demo of Care Opinion.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27.11.23 – I put name forward for an additional responder for the team.</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09.01.24 – 1000 cards were requested and we then ‘went live’.</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Regular catch ups.</a:t>
            </a:r>
          </a:p>
        </p:txBody>
      </p:sp>
      <p:sp>
        <p:nvSpPr>
          <p:cNvPr id="4" name="Rectangle: Rounded Corners 3">
            <a:extLst>
              <a:ext uri="{FF2B5EF4-FFF2-40B4-BE49-F238E27FC236}">
                <a16:creationId xmlns:a16="http://schemas.microsoft.com/office/drawing/2014/main" id="{4A8201B7-819C-9D57-0C61-11CDA1FBF6C7}"/>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6180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F052-DC48-9709-0A67-29BC1785CC62}"/>
              </a:ext>
            </a:extLst>
          </p:cNvPr>
          <p:cNvSpPr>
            <a:spLocks noGrp="1"/>
          </p:cNvSpPr>
          <p:nvPr>
            <p:ph type="title"/>
          </p:nvPr>
        </p:nvSpPr>
        <p:spPr/>
        <p:txBody>
          <a:bodyPr>
            <a:normAutofit/>
          </a:bodyPr>
          <a:lstStyle/>
          <a:p>
            <a:r>
              <a:rPr lang="en-GB" sz="3200" b="1">
                <a:solidFill>
                  <a:srgbClr val="B71656"/>
                </a:solidFill>
                <a:latin typeface="Arial" panose="020B0604020202020204" pitchFamily="34" charset="0"/>
                <a:cs typeface="Arial" panose="020B0604020202020204" pitchFamily="34" charset="0"/>
              </a:rPr>
              <a:t>My rationale for participation in the pilot</a:t>
            </a:r>
          </a:p>
        </p:txBody>
      </p:sp>
      <p:sp>
        <p:nvSpPr>
          <p:cNvPr id="3" name="Content Placeholder 2">
            <a:extLst>
              <a:ext uri="{FF2B5EF4-FFF2-40B4-BE49-F238E27FC236}">
                <a16:creationId xmlns:a16="http://schemas.microsoft.com/office/drawing/2014/main" id="{91E4121F-1E31-AA76-8B63-DC27A454B6C5}"/>
              </a:ext>
            </a:extLst>
          </p:cNvPr>
          <p:cNvSpPr>
            <a:spLocks noGrp="1"/>
          </p:cNvSpPr>
          <p:nvPr>
            <p:ph idx="1"/>
          </p:nvPr>
        </p:nvSpPr>
        <p:spPr/>
        <p:txBody>
          <a:bodyPr/>
          <a:lstStyle/>
          <a:p>
            <a:pPr marL="0" indent="0">
              <a:buNone/>
            </a:pPr>
            <a:endParaRPr lang="en-GB" sz="240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p>
            <a:r>
              <a:rPr lang="en-GB" sz="2400">
                <a:solidFill>
                  <a:schemeClr val="accent4"/>
                </a:solidFill>
                <a:effectLst/>
                <a:latin typeface="Arial" panose="020B0604020202020204" pitchFamily="34" charset="0"/>
                <a:ea typeface="Calibri" panose="020F0502020204030204" pitchFamily="34" charset="0"/>
                <a:cs typeface="Arial" panose="020B0604020202020204" pitchFamily="34" charset="0"/>
              </a:rPr>
              <a:t>Desire to learn from our </a:t>
            </a:r>
            <a:r>
              <a:rPr lang="en-GB" sz="2400" b="1">
                <a:solidFill>
                  <a:schemeClr val="accent4"/>
                </a:solidFill>
                <a:effectLst/>
                <a:latin typeface="Arial" panose="020B0604020202020204" pitchFamily="34" charset="0"/>
                <a:ea typeface="Calibri" panose="020F0502020204030204" pitchFamily="34" charset="0"/>
                <a:cs typeface="Arial" panose="020B0604020202020204" pitchFamily="34" charset="0"/>
              </a:rPr>
              <a:t>patient’s experiences </a:t>
            </a:r>
            <a:r>
              <a:rPr lang="en-GB" sz="2400">
                <a:solidFill>
                  <a:schemeClr val="accent4"/>
                </a:solidFill>
                <a:effectLst/>
                <a:latin typeface="Arial" panose="020B0604020202020204" pitchFamily="34" charset="0"/>
                <a:ea typeface="Calibri" panose="020F0502020204030204" pitchFamily="34" charset="0"/>
                <a:cs typeface="Arial" panose="020B0604020202020204" pitchFamily="34" charset="0"/>
              </a:rPr>
              <a:t>with the team.</a:t>
            </a:r>
          </a:p>
          <a:p>
            <a:r>
              <a:rPr lang="en-GB" sz="2400">
                <a:solidFill>
                  <a:schemeClr val="accent4"/>
                </a:solidFill>
                <a:latin typeface="Arial" panose="020B0604020202020204" pitchFamily="34" charset="0"/>
                <a:ea typeface="Calibri" panose="020F0502020204030204" pitchFamily="34" charset="0"/>
                <a:cs typeface="Arial" panose="020B0604020202020204" pitchFamily="34" charset="0"/>
              </a:rPr>
              <a:t>Desire to learn from the</a:t>
            </a:r>
            <a:r>
              <a:rPr lang="en-GB" sz="2400">
                <a:solidFill>
                  <a:schemeClr val="accent4"/>
                </a:solidFill>
                <a:effectLst/>
                <a:latin typeface="Arial" panose="020B0604020202020204" pitchFamily="34" charset="0"/>
                <a:ea typeface="Calibri" panose="020F0502020204030204" pitchFamily="34" charset="0"/>
                <a:cs typeface="Arial" panose="020B0604020202020204" pitchFamily="34" charset="0"/>
              </a:rPr>
              <a:t> </a:t>
            </a:r>
            <a:r>
              <a:rPr lang="en-GB" sz="2400" b="1">
                <a:solidFill>
                  <a:schemeClr val="accent4"/>
                </a:solidFill>
                <a:effectLst/>
                <a:latin typeface="Arial" panose="020B0604020202020204" pitchFamily="34" charset="0"/>
                <a:ea typeface="Calibri" panose="020F0502020204030204" pitchFamily="34" charset="0"/>
                <a:cs typeface="Arial" panose="020B0604020202020204" pitchFamily="34" charset="0"/>
              </a:rPr>
              <a:t>carer’s experiences </a:t>
            </a:r>
            <a:r>
              <a:rPr lang="en-GB" sz="2400">
                <a:solidFill>
                  <a:schemeClr val="accent4"/>
                </a:solidFill>
                <a:effectLst/>
                <a:latin typeface="Arial" panose="020B0604020202020204" pitchFamily="34" charset="0"/>
                <a:ea typeface="Calibri" panose="020F0502020204030204" pitchFamily="34" charset="0"/>
                <a:cs typeface="Arial" panose="020B0604020202020204" pitchFamily="34" charset="0"/>
              </a:rPr>
              <a:t>with the team.</a:t>
            </a:r>
          </a:p>
          <a:p>
            <a:r>
              <a:rPr lang="en-GB" sz="2400" kern="100">
                <a:solidFill>
                  <a:schemeClr val="accent4"/>
                </a:solidFill>
                <a:effectLst/>
                <a:latin typeface="Arial" panose="020B0604020202020204" pitchFamily="34" charset="0"/>
                <a:ea typeface="Calibri" panose="020F0502020204030204" pitchFamily="34" charset="0"/>
                <a:cs typeface="Arial" panose="020B0604020202020204" pitchFamily="34" charset="0"/>
              </a:rPr>
              <a:t>A need to know what is working well, and what needs improving.</a:t>
            </a:r>
          </a:p>
          <a:p>
            <a:r>
              <a:rPr lang="en-GB" sz="2400" b="1">
                <a:solidFill>
                  <a:schemeClr val="accent4"/>
                </a:solidFill>
                <a:latin typeface="Arial" panose="020B0604020202020204" pitchFamily="34" charset="0"/>
                <a:cs typeface="Arial" panose="020B0604020202020204" pitchFamily="34" charset="0"/>
              </a:rPr>
              <a:t>Other platforms currently used were not working</a:t>
            </a:r>
            <a:r>
              <a:rPr lang="en-GB" sz="2400">
                <a:solidFill>
                  <a:schemeClr val="accent4"/>
                </a:solidFill>
                <a:latin typeface="Arial" panose="020B0604020202020204" pitchFamily="34" charset="0"/>
                <a:cs typeface="Arial" panose="020B0604020202020204" pitchFamily="34" charset="0"/>
              </a:rPr>
              <a:t>.</a:t>
            </a:r>
          </a:p>
          <a:p>
            <a:r>
              <a:rPr lang="en-GB" sz="2400" kern="100">
                <a:solidFill>
                  <a:schemeClr val="accent4"/>
                </a:solidFill>
                <a:effectLst/>
                <a:latin typeface="Arial" panose="020B0604020202020204" pitchFamily="34" charset="0"/>
                <a:ea typeface="Calibri" panose="020F0502020204030204" pitchFamily="34" charset="0"/>
                <a:cs typeface="Arial" panose="020B0604020202020204" pitchFamily="34" charset="0"/>
              </a:rPr>
              <a:t>It is often difficult to ask patients and their carers for feedback and this method may be easier for the frontline staff.</a:t>
            </a:r>
          </a:p>
        </p:txBody>
      </p:sp>
      <p:sp>
        <p:nvSpPr>
          <p:cNvPr id="4" name="Rectangle: Rounded Corners 3">
            <a:extLst>
              <a:ext uri="{FF2B5EF4-FFF2-40B4-BE49-F238E27FC236}">
                <a16:creationId xmlns:a16="http://schemas.microsoft.com/office/drawing/2014/main" id="{A43D0576-47E6-BF98-BF53-9D9701AA3833}"/>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6146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6118-8142-E4BF-59DD-0CB039617100}"/>
              </a:ext>
            </a:extLst>
          </p:cNvPr>
          <p:cNvSpPr>
            <a:spLocks noGrp="1"/>
          </p:cNvSpPr>
          <p:nvPr>
            <p:ph type="title"/>
          </p:nvPr>
        </p:nvSpPr>
        <p:spPr/>
        <p:txBody>
          <a:bodyPr>
            <a:normAutofit/>
          </a:bodyPr>
          <a:lstStyle/>
          <a:p>
            <a:r>
              <a:rPr lang="en-GB" sz="3200" b="1">
                <a:solidFill>
                  <a:srgbClr val="B71656"/>
                </a:solidFill>
                <a:latin typeface="Arial" panose="020B0604020202020204" pitchFamily="34" charset="0"/>
                <a:cs typeface="Arial" panose="020B0604020202020204" pitchFamily="34" charset="0"/>
              </a:rPr>
              <a:t>Initial thoughts</a:t>
            </a:r>
          </a:p>
        </p:txBody>
      </p:sp>
      <p:sp>
        <p:nvSpPr>
          <p:cNvPr id="3" name="Content Placeholder 2">
            <a:extLst>
              <a:ext uri="{FF2B5EF4-FFF2-40B4-BE49-F238E27FC236}">
                <a16:creationId xmlns:a16="http://schemas.microsoft.com/office/drawing/2014/main" id="{029ED105-9459-346D-AC3E-7C72029329CA}"/>
              </a:ext>
            </a:extLst>
          </p:cNvPr>
          <p:cNvSpPr>
            <a:spLocks noGrp="1"/>
          </p:cNvSpPr>
          <p:nvPr>
            <p:ph idx="1"/>
          </p:nvPr>
        </p:nvSpPr>
        <p:spPr/>
        <p:txBody>
          <a:bodyPr/>
          <a:lstStyle/>
          <a:p>
            <a:pPr>
              <a:lnSpc>
                <a:spcPct val="107000"/>
              </a:lnSpc>
              <a:spcAft>
                <a:spcPts val="800"/>
              </a:spcAft>
            </a:pPr>
            <a:r>
              <a:rPr lang="en-GB" sz="2000" kern="100">
                <a:latin typeface="Arial" panose="020B0604020202020204" pitchFamily="34" charset="0"/>
                <a:ea typeface="Calibri" panose="020F0502020204030204" pitchFamily="34" charset="0"/>
                <a:cs typeface="Arial" panose="020B0604020202020204" pitchFamily="34" charset="0"/>
              </a:rPr>
              <a:t>T</a:t>
            </a:r>
            <a:r>
              <a:rPr lang="en-GB" sz="2000" kern="100">
                <a:effectLst/>
                <a:latin typeface="Arial" panose="020B0604020202020204" pitchFamily="34" charset="0"/>
                <a:ea typeface="Calibri" panose="020F0502020204030204" pitchFamily="34" charset="0"/>
                <a:cs typeface="Arial" panose="020B0604020202020204" pitchFamily="34" charset="0"/>
              </a:rPr>
              <a:t>he website was fairly easy to navigate. However, I was unsure if our patients [within NTs], the majority of whom are elderly, would be able to use it. </a:t>
            </a:r>
          </a:p>
          <a:p>
            <a:pPr>
              <a:lnSpc>
                <a:spcPct val="107000"/>
              </a:lnSpc>
              <a:spcAft>
                <a:spcPts val="800"/>
              </a:spcAft>
            </a:pPr>
            <a:r>
              <a:rPr lang="en-GB" sz="2000" kern="100">
                <a:effectLst/>
                <a:latin typeface="Arial" panose="020B0604020202020204" pitchFamily="34" charset="0"/>
                <a:ea typeface="Calibri" panose="020F0502020204030204" pitchFamily="34" charset="0"/>
                <a:cs typeface="Arial" panose="020B0604020202020204" pitchFamily="34" charset="0"/>
              </a:rPr>
              <a:t>I was concerned that the story’s that would be added would be ‘rants’ rather than positive, as most people/relatives appear to be stingy with compliments but happy to complain. </a:t>
            </a:r>
          </a:p>
          <a:p>
            <a:pPr>
              <a:lnSpc>
                <a:spcPct val="107000"/>
              </a:lnSpc>
              <a:spcAft>
                <a:spcPts val="800"/>
              </a:spcAft>
            </a:pPr>
            <a:r>
              <a:rPr lang="en-GB" sz="2000" kern="100">
                <a:effectLst/>
                <a:latin typeface="Arial" panose="020B0604020202020204" pitchFamily="34" charset="0"/>
                <a:ea typeface="Calibri" panose="020F0502020204030204" pitchFamily="34" charset="0"/>
                <a:cs typeface="Arial" panose="020B0604020202020204" pitchFamily="34" charset="0"/>
              </a:rPr>
              <a:t>There were a lot of lengthy complaints available to read on the site.</a:t>
            </a:r>
          </a:p>
          <a:p>
            <a:pPr>
              <a:lnSpc>
                <a:spcPct val="107000"/>
              </a:lnSpc>
              <a:spcAft>
                <a:spcPts val="800"/>
              </a:spcAft>
            </a:pPr>
            <a:r>
              <a:rPr lang="en-GB" sz="2000" kern="100">
                <a:effectLst/>
                <a:latin typeface="Arial" panose="020B0604020202020204" pitchFamily="34" charset="0"/>
                <a:ea typeface="Calibri" panose="020F0502020204030204" pitchFamily="34" charset="0"/>
                <a:cs typeface="Arial" panose="020B0604020202020204" pitchFamily="34" charset="0"/>
              </a:rPr>
              <a:t>The story would be moderated before we were alerted to the story and I would have 7 days to respond, allowing me time to gather the information [if any] that was needed</a:t>
            </a:r>
            <a:r>
              <a:rPr lang="en-GB" sz="2000" kern="100">
                <a:solidFill>
                  <a:srgbClr val="425563"/>
                </a:solidFill>
                <a:effectLst/>
                <a:latin typeface="Arial" panose="020B0604020202020204" pitchFamily="34" charset="0"/>
                <a:ea typeface="Calibri" panose="020F0502020204030204" pitchFamily="34" charset="0"/>
                <a:cs typeface="Arial" panose="020B0604020202020204" pitchFamily="34" charset="0"/>
              </a:rPr>
              <a:t>.</a:t>
            </a:r>
            <a:endParaRPr lang="en-GB" sz="2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000" kern="100">
              <a:effectLst/>
              <a:latin typeface="Arial" panose="020B0604020202020204" pitchFamily="34" charset="0"/>
              <a:ea typeface="Calibri" panose="020F050202020403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BB2F6B9-1BF2-8BA8-36B7-1EDAB8733577}"/>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55899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FD9A-4656-CBD2-462C-500C3045EE45}"/>
              </a:ext>
            </a:extLst>
          </p:cNvPr>
          <p:cNvSpPr>
            <a:spLocks noGrp="1"/>
          </p:cNvSpPr>
          <p:nvPr>
            <p:ph type="title"/>
          </p:nvPr>
        </p:nvSpPr>
        <p:spPr/>
        <p:txBody>
          <a:bodyPr/>
          <a:lstStyle/>
          <a:p>
            <a:r>
              <a:rPr lang="en-GB" sz="3200" b="1">
                <a:solidFill>
                  <a:srgbClr val="B71656"/>
                </a:solidFill>
                <a:latin typeface="Arial" panose="020B0604020202020204" pitchFamily="34" charset="0"/>
                <a:cs typeface="Arial" panose="020B0604020202020204" pitchFamily="34" charset="0"/>
              </a:rPr>
              <a:t>Introduction to the team</a:t>
            </a:r>
          </a:p>
        </p:txBody>
      </p:sp>
      <p:sp>
        <p:nvSpPr>
          <p:cNvPr id="3" name="Content Placeholder 2">
            <a:extLst>
              <a:ext uri="{FF2B5EF4-FFF2-40B4-BE49-F238E27FC236}">
                <a16:creationId xmlns:a16="http://schemas.microsoft.com/office/drawing/2014/main" id="{6CE50671-E7DD-83E0-F7E6-46BD0AA34809}"/>
              </a:ext>
            </a:extLst>
          </p:cNvPr>
          <p:cNvSpPr>
            <a:spLocks noGrp="1"/>
          </p:cNvSpPr>
          <p:nvPr>
            <p:ph idx="1"/>
          </p:nvPr>
        </p:nvSpPr>
        <p:spPr/>
        <p:txBody>
          <a:bodyPr/>
          <a:lstStyle/>
          <a:p>
            <a:r>
              <a:rPr lang="en-GB">
                <a:latin typeface="Arial" panose="020B0604020202020204" pitchFamily="34" charset="0"/>
                <a:cs typeface="Arial" panose="020B0604020202020204" pitchFamily="34" charset="0"/>
              </a:rPr>
              <a:t>Initially via team meeting</a:t>
            </a:r>
          </a:p>
          <a:p>
            <a:r>
              <a:rPr lang="en-GB">
                <a:latin typeface="Arial" panose="020B0604020202020204" pitchFamily="34" charset="0"/>
                <a:cs typeface="Arial" panose="020B0604020202020204" pitchFamily="34" charset="0"/>
              </a:rPr>
              <a:t>Jane’s team came to discuss with us</a:t>
            </a:r>
          </a:p>
          <a:p>
            <a:r>
              <a:rPr lang="en-GB">
                <a:latin typeface="Arial" panose="020B0604020202020204" pitchFamily="34" charset="0"/>
                <a:cs typeface="Arial" panose="020B0604020202020204" pitchFamily="34" charset="0"/>
              </a:rPr>
              <a:t>Started with A5 cards</a:t>
            </a:r>
            <a:endParaRPr lang="en-GB" sz="200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2000" i="1">
                <a:latin typeface="Arial" panose="020B0604020202020204" pitchFamily="34" charset="0"/>
                <a:cs typeface="Arial" panose="020B0604020202020204" pitchFamily="34" charset="0"/>
              </a:rPr>
              <a:t>     Hand to patients at the beginning of their care</a:t>
            </a:r>
          </a:p>
          <a:p>
            <a:pPr>
              <a:buFont typeface="Courier New" panose="02070309020205020404" pitchFamily="49" charset="0"/>
              <a:buChar char="o"/>
            </a:pPr>
            <a:r>
              <a:rPr lang="en-GB" sz="2000" i="1">
                <a:latin typeface="Arial" panose="020B0604020202020204" pitchFamily="34" charset="0"/>
                <a:cs typeface="Arial" panose="020B0604020202020204" pitchFamily="34" charset="0"/>
              </a:rPr>
              <a:t>     Insert into the ONPOS bags</a:t>
            </a:r>
          </a:p>
        </p:txBody>
      </p:sp>
      <p:sp>
        <p:nvSpPr>
          <p:cNvPr id="4" name="Rectangle: Rounded Corners 3">
            <a:extLst>
              <a:ext uri="{FF2B5EF4-FFF2-40B4-BE49-F238E27FC236}">
                <a16:creationId xmlns:a16="http://schemas.microsoft.com/office/drawing/2014/main" id="{741D08C0-EB65-90FB-465E-CEF657AC0046}"/>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Graphic 4" descr="Chat with solid fill">
            <a:extLst>
              <a:ext uri="{FF2B5EF4-FFF2-40B4-BE49-F238E27FC236}">
                <a16:creationId xmlns:a16="http://schemas.microsoft.com/office/drawing/2014/main" id="{F8B5D946-008B-B46E-DDB0-3056C6008D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3153" y="4051954"/>
            <a:ext cx="1872208" cy="1872208"/>
          </a:xfrm>
          <a:prstGeom prst="rect">
            <a:avLst/>
          </a:prstGeom>
        </p:spPr>
      </p:pic>
    </p:spTree>
    <p:extLst>
      <p:ext uri="{BB962C8B-B14F-4D97-AF65-F5344CB8AC3E}">
        <p14:creationId xmlns:p14="http://schemas.microsoft.com/office/powerpoint/2010/main" val="170776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BC2B-05FD-EEA5-579A-FBDD3CF10B8E}"/>
              </a:ext>
            </a:extLst>
          </p:cNvPr>
          <p:cNvSpPr>
            <a:spLocks noGrp="1"/>
          </p:cNvSpPr>
          <p:nvPr>
            <p:ph type="title"/>
          </p:nvPr>
        </p:nvSpPr>
        <p:spPr/>
        <p:txBody>
          <a:bodyPr/>
          <a:lstStyle/>
          <a:p>
            <a:r>
              <a:rPr lang="en-GB" sz="3200" b="1">
                <a:solidFill>
                  <a:srgbClr val="B71656"/>
                </a:solidFill>
                <a:latin typeface="Arial" panose="020B0604020202020204" pitchFamily="34" charset="0"/>
                <a:cs typeface="Arial" panose="020B0604020202020204" pitchFamily="34" charset="0"/>
              </a:rPr>
              <a:t>Care Opinion Card</a:t>
            </a:r>
          </a:p>
        </p:txBody>
      </p:sp>
      <p:pic>
        <p:nvPicPr>
          <p:cNvPr id="10" name="Content Placeholder 9">
            <a:extLst>
              <a:ext uri="{FF2B5EF4-FFF2-40B4-BE49-F238E27FC236}">
                <a16:creationId xmlns:a16="http://schemas.microsoft.com/office/drawing/2014/main" id="{ABC65329-F689-F619-4458-C7C73A14ADE4}"/>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a:stretch/>
        </p:blipFill>
        <p:spPr>
          <a:xfrm>
            <a:off x="568423" y="1417638"/>
            <a:ext cx="4003577" cy="2835867"/>
          </a:xfrm>
          <a:ln>
            <a:solidFill>
              <a:schemeClr val="accent4"/>
            </a:solidFill>
          </a:ln>
        </p:spPr>
      </p:pic>
      <p:pic>
        <p:nvPicPr>
          <p:cNvPr id="16" name="Content Placeholder 15">
            <a:extLst>
              <a:ext uri="{FF2B5EF4-FFF2-40B4-BE49-F238E27FC236}">
                <a16:creationId xmlns:a16="http://schemas.microsoft.com/office/drawing/2014/main" id="{CD57AEE9-364D-0946-6D53-36DD91F39D96}"/>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4252135" y="2835740"/>
            <a:ext cx="4003577" cy="2835529"/>
          </a:xfrm>
          <a:ln>
            <a:solidFill>
              <a:schemeClr val="accent4"/>
            </a:solidFill>
          </a:ln>
        </p:spPr>
      </p:pic>
      <p:sp>
        <p:nvSpPr>
          <p:cNvPr id="3" name="Rectangle: Rounded Corners 2">
            <a:extLst>
              <a:ext uri="{FF2B5EF4-FFF2-40B4-BE49-F238E27FC236}">
                <a16:creationId xmlns:a16="http://schemas.microsoft.com/office/drawing/2014/main" id="{82F95295-5A07-0721-FC26-1F0E5B9B4AAB}"/>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14784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4C31-C540-BE37-C726-9C289046FA54}"/>
              </a:ext>
            </a:extLst>
          </p:cNvPr>
          <p:cNvSpPr>
            <a:spLocks noGrp="1"/>
          </p:cNvSpPr>
          <p:nvPr>
            <p:ph type="title"/>
          </p:nvPr>
        </p:nvSpPr>
        <p:spPr/>
        <p:txBody>
          <a:bodyPr/>
          <a:lstStyle/>
          <a:p>
            <a:r>
              <a:rPr lang="en-GB" sz="3200" b="1">
                <a:solidFill>
                  <a:srgbClr val="B71656"/>
                </a:solidFill>
                <a:latin typeface="Arial" panose="020B0604020202020204" pitchFamily="34" charset="0"/>
                <a:cs typeface="Arial" panose="020B0604020202020204" pitchFamily="34" charset="0"/>
              </a:rPr>
              <a:t>Where we are now!</a:t>
            </a:r>
          </a:p>
        </p:txBody>
      </p:sp>
      <p:pic>
        <p:nvPicPr>
          <p:cNvPr id="7" name="Content Placeholder 4">
            <a:extLst>
              <a:ext uri="{FF2B5EF4-FFF2-40B4-BE49-F238E27FC236}">
                <a16:creationId xmlns:a16="http://schemas.microsoft.com/office/drawing/2014/main" id="{60668DD7-F055-D6D1-6331-70B5F46F250E}"/>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a:stretch/>
        </p:blipFill>
        <p:spPr>
          <a:xfrm>
            <a:off x="627485" y="1564668"/>
            <a:ext cx="3178695" cy="4453955"/>
          </a:xfrm>
        </p:spPr>
      </p:pic>
      <p:pic>
        <p:nvPicPr>
          <p:cNvPr id="11" name="Content Placeholder 10">
            <a:extLst>
              <a:ext uri="{FF2B5EF4-FFF2-40B4-BE49-F238E27FC236}">
                <a16:creationId xmlns:a16="http://schemas.microsoft.com/office/drawing/2014/main" id="{DF843290-CFF5-658F-ACD9-3A19EC50F381}"/>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3213512" y="1998267"/>
            <a:ext cx="5096561" cy="3528392"/>
          </a:xfrm>
          <a:ln>
            <a:solidFill>
              <a:schemeClr val="accent4"/>
            </a:solidFill>
          </a:ln>
        </p:spPr>
      </p:pic>
      <p:sp>
        <p:nvSpPr>
          <p:cNvPr id="3" name="Rectangle: Rounded Corners 2">
            <a:extLst>
              <a:ext uri="{FF2B5EF4-FFF2-40B4-BE49-F238E27FC236}">
                <a16:creationId xmlns:a16="http://schemas.microsoft.com/office/drawing/2014/main" id="{D781E2B9-7ADD-2AD0-16E4-D031CD8EF79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81408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947C-1DD5-A0A0-73E1-EF316F83AFB7}"/>
              </a:ext>
            </a:extLst>
          </p:cNvPr>
          <p:cNvSpPr>
            <a:spLocks noGrp="1"/>
          </p:cNvSpPr>
          <p:nvPr>
            <p:ph type="title"/>
          </p:nvPr>
        </p:nvSpPr>
        <p:spPr/>
        <p:txBody>
          <a:bodyPr>
            <a:normAutofit/>
          </a:bodyPr>
          <a:lstStyle/>
          <a:p>
            <a:r>
              <a:rPr lang="en-GB" sz="3200" b="1">
                <a:solidFill>
                  <a:srgbClr val="B71656"/>
                </a:solidFill>
                <a:latin typeface="Arial" panose="020B0604020202020204" pitchFamily="34" charset="0"/>
                <a:cs typeface="Arial" panose="020B0604020202020204" pitchFamily="34" charset="0"/>
              </a:rPr>
              <a:t>Examples of stories</a:t>
            </a:r>
          </a:p>
        </p:txBody>
      </p:sp>
      <p:sp>
        <p:nvSpPr>
          <p:cNvPr id="3" name="Content Placeholder 2">
            <a:extLst>
              <a:ext uri="{FF2B5EF4-FFF2-40B4-BE49-F238E27FC236}">
                <a16:creationId xmlns:a16="http://schemas.microsoft.com/office/drawing/2014/main" id="{4D72C50E-3FAE-56CC-491D-E6B3C761B7AC}"/>
              </a:ext>
            </a:extLst>
          </p:cNvPr>
          <p:cNvSpPr>
            <a:spLocks noGrp="1"/>
          </p:cNvSpPr>
          <p:nvPr>
            <p:ph sz="half" idx="1"/>
          </p:nvPr>
        </p:nvSpPr>
        <p:spPr/>
        <p:txBody>
          <a:bodyPr>
            <a:normAutofit fontScale="77500" lnSpcReduction="20000"/>
          </a:bodyPr>
          <a:lstStyle/>
          <a:p>
            <a:endParaRPr lang="en-GB"/>
          </a:p>
          <a:p>
            <a:pPr marL="0" indent="0">
              <a:buNone/>
            </a:pPr>
            <a:r>
              <a:rPr lang="en-GB" sz="1800" i="1" kern="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rPr>
              <a:t>Posted by </a:t>
            </a:r>
            <a:r>
              <a:rPr lang="en-GB" sz="1800" i="1" u="sng" kern="0">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Chrissie41ca</a:t>
            </a:r>
            <a:r>
              <a:rPr lang="en-GB" sz="1800" i="1" kern="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rPr>
              <a:t> (as a service user), 7 months ago</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pPr marL="0" indent="0">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I was quite desperate for help with 2 suspected skin cancer lesions on my leg, one of which had a biopsy done. No help forthcoming from my GP surgery.  District Nurse called and was so helpful and comforting with dressings  etc. Following a further biopsy, another DN called to change dressing and check wound.  She also offered to refer me re circulation problems in the same leg - something which had been getting worse and making walking difficult for some time. Again, sadly a phone call with someone at my GP surgery had not been helpful.  I am in my 80s with various health problems which cause me anxiety from time to time. I feel so relieved to have the Malvern Neighbourhood Team available to care as I live alone with family far away. I'm so grateful for all they do to help in time of need. They are like angels sent from God! </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endParaRPr lang="en-GB">
              <a:latin typeface="Helvetica" panose="020B0604020202020204" pitchFamily="34" charset="0"/>
              <a:cs typeface="Helvetica" panose="020B0604020202020204" pitchFamily="34" charset="0"/>
            </a:endParaRPr>
          </a:p>
          <a:p>
            <a:endParaRPr lang="en-GB">
              <a:latin typeface="Helvetica" panose="020B0604020202020204" pitchFamily="34" charset="0"/>
              <a:cs typeface="Helvetica" panose="020B0604020202020204" pitchFamily="34" charset="0"/>
            </a:endParaRPr>
          </a:p>
          <a:p>
            <a:endParaRPr lang="en-GB"/>
          </a:p>
        </p:txBody>
      </p:sp>
      <p:sp>
        <p:nvSpPr>
          <p:cNvPr id="4" name="Content Placeholder 3">
            <a:extLst>
              <a:ext uri="{FF2B5EF4-FFF2-40B4-BE49-F238E27FC236}">
                <a16:creationId xmlns:a16="http://schemas.microsoft.com/office/drawing/2014/main" id="{8E0600C2-49DC-B328-F8C0-BF858148534D}"/>
              </a:ext>
            </a:extLst>
          </p:cNvPr>
          <p:cNvSpPr>
            <a:spLocks noGrp="1"/>
          </p:cNvSpPr>
          <p:nvPr>
            <p:ph sz="half" idx="2"/>
          </p:nvPr>
        </p:nvSpPr>
        <p:spPr/>
        <p:txBody>
          <a:bodyPr>
            <a:normAutofit fontScale="77500" lnSpcReduction="20000"/>
          </a:bodyPr>
          <a:lstStyle/>
          <a:p>
            <a:pPr>
              <a:lnSpc>
                <a:spcPts val="1800"/>
              </a:lnSpc>
              <a:spcAft>
                <a:spcPts val="750"/>
              </a:spcAft>
            </a:pPr>
            <a:endParaRPr lang="en-GB" sz="1800" kern="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nSpc>
                <a:spcPts val="1800"/>
              </a:lnSpc>
              <a:spcAft>
                <a:spcPts val="750"/>
              </a:spcAft>
              <a:buNone/>
            </a:pPr>
            <a:r>
              <a:rPr lang="en-GB" sz="1300" ker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Response from Debbie Abbots, Operational Lead Malvern Neighbourhood Team. Herefordshire and Worcestershire Health and Care NHST Trust. 7 months ago.</a:t>
            </a: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Hi Chrissie,</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Many thanks for your comments.</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It is a pleasure to support you. Retaining your independence within your own home is important and you know that you can always contact us if needed.</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Again, many thanks for your kind words.</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endParaRPr lang="en-GB"/>
          </a:p>
        </p:txBody>
      </p:sp>
      <p:sp>
        <p:nvSpPr>
          <p:cNvPr id="5" name="Rectangle: Rounded Corners 4">
            <a:extLst>
              <a:ext uri="{FF2B5EF4-FFF2-40B4-BE49-F238E27FC236}">
                <a16:creationId xmlns:a16="http://schemas.microsoft.com/office/drawing/2014/main" id="{58CF2DD6-1A2C-1370-1578-F8C08B6D0DAE}"/>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15660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88705" y="3284984"/>
            <a:ext cx="7772400" cy="1584176"/>
          </a:xfrm>
        </p:spPr>
        <p:txBody>
          <a:bodyPr/>
          <a:lstStyle/>
          <a:p>
            <a:r>
              <a:rPr lang="en-GB" altLang="en-US" sz="4800">
                <a:solidFill>
                  <a:srgbClr val="B10053"/>
                </a:solidFill>
              </a:rPr>
              <a:t>Your patients want to help </a:t>
            </a:r>
            <a:r>
              <a:rPr lang="en-GB" altLang="en-US" sz="4800" i="1">
                <a:solidFill>
                  <a:srgbClr val="B10053"/>
                </a:solidFill>
              </a:rPr>
              <a:t>you</a:t>
            </a:r>
            <a:r>
              <a:rPr lang="en-GB" altLang="en-US" sz="4800">
                <a:solidFill>
                  <a:srgbClr val="B10053"/>
                </a:solidFill>
              </a:rPr>
              <a:t> get better!</a:t>
            </a:r>
            <a:endParaRPr lang="en-GB" altLang="en-US">
              <a:solidFill>
                <a:schemeClr val="accent4">
                  <a:lumMod val="50000"/>
                  <a:lumOff val="50000"/>
                </a:schemeClr>
              </a:solidFill>
            </a:endParaRPr>
          </a:p>
        </p:txBody>
      </p:sp>
      <p:sp>
        <p:nvSpPr>
          <p:cNvPr id="2051" name="Subtitle 2"/>
          <p:cNvSpPr>
            <a:spLocks noGrp="1"/>
          </p:cNvSpPr>
          <p:nvPr>
            <p:ph type="subTitle" idx="1"/>
          </p:nvPr>
        </p:nvSpPr>
        <p:spPr>
          <a:xfrm>
            <a:off x="755650" y="5445224"/>
            <a:ext cx="7016750" cy="864096"/>
          </a:xfrm>
        </p:spPr>
        <p:txBody>
          <a:bodyPr/>
          <a:lstStyle/>
          <a:p>
            <a:pPr algn="l"/>
            <a:r>
              <a:rPr lang="en-GB" altLang="en-US" sz="2000">
                <a:solidFill>
                  <a:srgbClr val="6600FF"/>
                </a:solidFill>
              </a:rPr>
              <a:t>James Munro, CEO </a:t>
            </a:r>
            <a:r>
              <a:rPr lang="en-GB" altLang="en-US" sz="2000">
                <a:solidFill>
                  <a:schemeClr val="bg1">
                    <a:lumMod val="50000"/>
                  </a:schemeClr>
                </a:solidFill>
              </a:rPr>
              <a:t>@jamesfm55</a:t>
            </a:r>
          </a:p>
          <a:p>
            <a:pPr algn="l"/>
            <a:r>
              <a:rPr lang="en-GB" altLang="en-US" sz="2000">
                <a:solidFill>
                  <a:srgbClr val="6600FF"/>
                </a:solidFill>
              </a:rPr>
              <a:t>Care Opinion CIC </a:t>
            </a:r>
            <a:r>
              <a:rPr lang="en-GB" altLang="en-US" sz="2000">
                <a:solidFill>
                  <a:schemeClr val="bg1">
                    <a:lumMod val="50000"/>
                  </a:schemeClr>
                </a:solidFill>
              </a:rPr>
              <a:t>@careopinion</a:t>
            </a:r>
          </a:p>
        </p:txBody>
      </p:sp>
      <p:pic>
        <p:nvPicPr>
          <p:cNvPr id="5" name="Picture 4">
            <a:extLst>
              <a:ext uri="{FF2B5EF4-FFF2-40B4-BE49-F238E27FC236}">
                <a16:creationId xmlns:a16="http://schemas.microsoft.com/office/drawing/2014/main" id="{F17BF0F5-A212-4B7D-8E26-0FADC612FE9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55650" y="692697"/>
            <a:ext cx="3168278" cy="1003016"/>
          </a:xfrm>
          <a:prstGeom prst="rect">
            <a:avLst/>
          </a:prstGeom>
        </p:spPr>
      </p:pic>
    </p:spTree>
    <p:extLst>
      <p:ext uri="{BB962C8B-B14F-4D97-AF65-F5344CB8AC3E}">
        <p14:creationId xmlns:p14="http://schemas.microsoft.com/office/powerpoint/2010/main" val="24078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6741A-F860-BED9-580E-DF9665B467A7}"/>
              </a:ext>
            </a:extLst>
          </p:cNvPr>
          <p:cNvSpPr>
            <a:spLocks noGrp="1"/>
          </p:cNvSpPr>
          <p:nvPr>
            <p:ph sz="half" idx="1"/>
          </p:nvPr>
        </p:nvSpPr>
        <p:spPr/>
        <p:txBody>
          <a:bodyPr>
            <a:normAutofit fontScale="92500"/>
          </a:bodyPr>
          <a:lstStyle/>
          <a:p>
            <a:pPr>
              <a:lnSpc>
                <a:spcPts val="1800"/>
              </a:lnSpc>
              <a:spcAft>
                <a:spcPts val="800"/>
              </a:spcAft>
            </a:pPr>
            <a:endParaRPr lang="en-GB" sz="1800" kern="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nSpc>
                <a:spcPts val="1800"/>
              </a:lnSpc>
              <a:spcAft>
                <a:spcPts val="800"/>
              </a:spcAft>
              <a:buNone/>
            </a:pPr>
            <a:r>
              <a:rPr lang="en-GB" sz="1800" i="1"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Posted by </a:t>
            </a:r>
            <a:r>
              <a:rPr lang="en-GB" sz="1800" i="1" u="sng" kern="0">
                <a:solidFill>
                  <a:srgbClr val="0000FF"/>
                </a:solidFill>
                <a:effectLst/>
                <a:latin typeface="Helvetica" panose="020B0604020202020204" pitchFamily="34" charset="0"/>
                <a:ea typeface="Times New Roman" panose="02020603050405020304" pitchFamily="18" charset="0"/>
                <a:cs typeface="Helvetica" panose="020B0604020202020204" pitchFamily="34" charset="0"/>
                <a:hlinkClick r:id="rId2"/>
              </a:rPr>
              <a:t>caelumrf95</a:t>
            </a:r>
            <a:r>
              <a:rPr lang="en-GB" sz="1800" i="1"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 (as a service user), 6 months ago</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80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I wanted to give some feedback about the Malvern </a:t>
            </a:r>
            <a:r>
              <a:rPr lang="en-GB" sz="1800" kern="0" err="1">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neighborhood</a:t>
            </a: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 team. The district nurses visited me from February 2023 to August 2023 during my first round of chemotherapy. </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80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Now I am having chemotherapy again, I am able to book and appointment to see the nurses at Rowan House. This time, this is better for me as I don’t need to wait in for them</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80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The nurses have always been pleasant, efficient and caring. They are lovely</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endParaRPr lang="en-GB"/>
          </a:p>
        </p:txBody>
      </p:sp>
      <p:sp>
        <p:nvSpPr>
          <p:cNvPr id="4" name="Content Placeholder 3">
            <a:extLst>
              <a:ext uri="{FF2B5EF4-FFF2-40B4-BE49-F238E27FC236}">
                <a16:creationId xmlns:a16="http://schemas.microsoft.com/office/drawing/2014/main" id="{EC45C2D3-D446-7B2F-C0A1-E307A970409B}"/>
              </a:ext>
            </a:extLst>
          </p:cNvPr>
          <p:cNvSpPr>
            <a:spLocks noGrp="1"/>
          </p:cNvSpPr>
          <p:nvPr>
            <p:ph sz="half" idx="2"/>
          </p:nvPr>
        </p:nvSpPr>
        <p:spPr/>
        <p:txBody>
          <a:bodyPr>
            <a:normAutofit fontScale="92500"/>
          </a:bodyPr>
          <a:lstStyle/>
          <a:p>
            <a:pPr>
              <a:lnSpc>
                <a:spcPts val="1800"/>
              </a:lnSpc>
              <a:spcAft>
                <a:spcPts val="750"/>
              </a:spcAft>
            </a:pPr>
            <a:endParaRPr lang="en-GB" sz="1800" kern="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endParaRPr>
          </a:p>
          <a:p>
            <a:pPr>
              <a:lnSpc>
                <a:spcPts val="1800"/>
              </a:lnSpc>
              <a:spcAft>
                <a:spcPts val="750"/>
              </a:spcAft>
            </a:pPr>
            <a:r>
              <a:rPr lang="en-GB" sz="1100" ker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Response from Jenni </a:t>
            </a:r>
            <a:r>
              <a:rPr lang="en-GB" sz="1100" kern="0" err="1">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Rastall</a:t>
            </a:r>
            <a:r>
              <a:rPr lang="en-GB" sz="1100" ker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 Operational Lead Malvern Neighbourhood Team. Herefordshire and Worcestershire Health and Care NHST Trust. 6 months ago.</a:t>
            </a:r>
            <a:endParaRPr lang="en-GB" sz="1100" kern="0">
              <a:solidFill>
                <a:srgbClr val="444444"/>
              </a:solidFill>
              <a:latin typeface="Helvetica" panose="020B0604020202020204" pitchFamily="34" charset="0"/>
              <a:ea typeface="Times New Roman" panose="02020603050405020304" pitchFamily="18" charset="0"/>
              <a:cs typeface="Times New Roman" panose="02020603050405020304" pitchFamily="18" charset="0"/>
            </a:endParaRP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Thank you for your comments.</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I am glad to hear that by being able to come to Rowan House has improved your experience.</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It is nice to hear such wonderful comments about the staff too,</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endParaRPr lang="en-GB"/>
          </a:p>
        </p:txBody>
      </p:sp>
      <p:sp>
        <p:nvSpPr>
          <p:cNvPr id="5" name="Rectangle: Rounded Corners 4">
            <a:extLst>
              <a:ext uri="{FF2B5EF4-FFF2-40B4-BE49-F238E27FC236}">
                <a16:creationId xmlns:a16="http://schemas.microsoft.com/office/drawing/2014/main" id="{543471D1-C136-C9C0-E48D-BA7D5E0AEC56}"/>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itle 1">
            <a:extLst>
              <a:ext uri="{FF2B5EF4-FFF2-40B4-BE49-F238E27FC236}">
                <a16:creationId xmlns:a16="http://schemas.microsoft.com/office/drawing/2014/main" id="{56BA0BAF-2885-7ED5-1076-156462D8ECD5}"/>
              </a:ext>
            </a:extLst>
          </p:cNvPr>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a:lstStyle>
          <a:p>
            <a:r>
              <a:rPr lang="en-GB" sz="3200" b="1" kern="0">
                <a:solidFill>
                  <a:srgbClr val="B71656"/>
                </a:solidFill>
                <a:latin typeface="Arial" panose="020B0604020202020204" pitchFamily="34" charset="0"/>
                <a:cs typeface="Arial" panose="020B0604020202020204" pitchFamily="34" charset="0"/>
              </a:rPr>
              <a:t>Examples of stories</a:t>
            </a:r>
          </a:p>
        </p:txBody>
      </p:sp>
    </p:spTree>
    <p:extLst>
      <p:ext uri="{BB962C8B-B14F-4D97-AF65-F5344CB8AC3E}">
        <p14:creationId xmlns:p14="http://schemas.microsoft.com/office/powerpoint/2010/main" val="43076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FAE0A-AA74-DD05-3A18-5B9504B30212}"/>
              </a:ext>
            </a:extLst>
          </p:cNvPr>
          <p:cNvSpPr>
            <a:spLocks noGrp="1"/>
          </p:cNvSpPr>
          <p:nvPr>
            <p:ph sz="half" idx="1"/>
          </p:nvPr>
        </p:nvSpPr>
        <p:spPr/>
        <p:txBody>
          <a:bodyPr>
            <a:normAutofit fontScale="92500" lnSpcReduction="10000"/>
          </a:bodyPr>
          <a:lstStyle/>
          <a:p>
            <a:endParaRPr lang="en-GB" sz="1800" kern="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i="1"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Posted by </a:t>
            </a:r>
            <a:r>
              <a:rPr lang="en-GB" sz="1800" i="1" u="sng" kern="0">
                <a:solidFill>
                  <a:srgbClr val="0000FF"/>
                </a:solidFill>
                <a:effectLst/>
                <a:latin typeface="Helvetica" panose="020B0604020202020204" pitchFamily="34" charset="0"/>
                <a:ea typeface="Times New Roman" panose="02020603050405020304" pitchFamily="18" charset="0"/>
                <a:cs typeface="Helvetica" panose="020B0604020202020204" pitchFamily="34" charset="0"/>
                <a:hlinkClick r:id="rId2"/>
              </a:rPr>
              <a:t>Louise1980</a:t>
            </a:r>
            <a:r>
              <a:rPr lang="en-GB" sz="1800" i="1"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 (as a relative), 7 months ago</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1800" kern="0">
              <a:solidFill>
                <a:srgbClr val="444444"/>
              </a:solidFill>
              <a:latin typeface="Helvetica" panose="020B0604020202020204" pitchFamily="34" charset="0"/>
              <a:ea typeface="Times New Roman" panose="02020603050405020304" pitchFamily="18" charset="0"/>
              <a:cs typeface="Helvetica" panose="020B0604020202020204" pitchFamily="34" charset="0"/>
            </a:endParaRPr>
          </a:p>
          <a:p>
            <a:pPr marL="0" indent="0">
              <a:buNone/>
            </a:pPr>
            <a:r>
              <a:rPr lang="en-GB" sz="1800" kern="0">
                <a:solidFill>
                  <a:srgbClr val="444444"/>
                </a:solidFill>
                <a:effectLst/>
                <a:latin typeface="Helvetica" panose="020B0604020202020204" pitchFamily="34" charset="0"/>
                <a:ea typeface="Times New Roman" panose="02020603050405020304" pitchFamily="18" charset="0"/>
                <a:cs typeface="Helvetica" panose="020B0604020202020204" pitchFamily="34" charset="0"/>
              </a:rPr>
              <a:t>The Malvern community team visit my father monthly for catheter changes and occasionally for other things. They appreciate with long term chronic illness that sometimes my parents need advice on other symptoms. They always assess and refer on to others where necessary but never dismiss. Access to healthcare in the digital world is scary for my parents and they know they can rely on asking the nurses when they come and respect their opinion. Professional and friendly always.</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endParaRPr lang="en-GB"/>
          </a:p>
        </p:txBody>
      </p:sp>
      <p:sp>
        <p:nvSpPr>
          <p:cNvPr id="4" name="Content Placeholder 3">
            <a:extLst>
              <a:ext uri="{FF2B5EF4-FFF2-40B4-BE49-F238E27FC236}">
                <a16:creationId xmlns:a16="http://schemas.microsoft.com/office/drawing/2014/main" id="{8DB66A84-08F4-3337-0AB3-1CE7BE7F4E38}"/>
              </a:ext>
            </a:extLst>
          </p:cNvPr>
          <p:cNvSpPr>
            <a:spLocks noGrp="1"/>
          </p:cNvSpPr>
          <p:nvPr>
            <p:ph sz="half" idx="2"/>
          </p:nvPr>
        </p:nvSpPr>
        <p:spPr/>
        <p:txBody>
          <a:bodyPr>
            <a:normAutofit fontScale="92500" lnSpcReduction="10000"/>
          </a:bodyPr>
          <a:lstStyle/>
          <a:p>
            <a:pPr marL="0" indent="0">
              <a:lnSpc>
                <a:spcPts val="1800"/>
              </a:lnSpc>
              <a:spcAft>
                <a:spcPts val="750"/>
              </a:spcAft>
              <a:buNone/>
            </a:pPr>
            <a:endParaRPr lang="en-GB" sz="1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800"/>
              </a:lnSpc>
              <a:spcAft>
                <a:spcPts val="750"/>
              </a:spcAft>
              <a:buNone/>
            </a:pPr>
            <a:endParaRPr lang="en-GB" sz="18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ts val="1800"/>
              </a:lnSpc>
              <a:spcAft>
                <a:spcPts val="750"/>
              </a:spcAft>
              <a:buNone/>
            </a:pPr>
            <a:r>
              <a:rPr lang="en-GB" sz="1800" ker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Many thanks for this great feedback.</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We will continue to support your parents as needed and they know that we are only a phone call away if they need us outside of the planned visits.</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pPr marL="0" indent="0">
              <a:lnSpc>
                <a:spcPts val="1800"/>
              </a:lnSpc>
              <a:spcAft>
                <a:spcPts val="750"/>
              </a:spcAft>
              <a:buNone/>
            </a:pPr>
            <a:r>
              <a:rPr lang="en-GB" sz="1800" kern="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Thank You!</a:t>
            </a:r>
            <a:endParaRPr lang="en-GB" sz="1800" kern="100">
              <a:effectLst/>
              <a:latin typeface="Helvetica" panose="020B0604020202020204" pitchFamily="34" charset="0"/>
              <a:ea typeface="Calibri" panose="020F0502020204030204" pitchFamily="34" charset="0"/>
              <a:cs typeface="Helvetica" panose="020B0604020202020204" pitchFamily="34" charset="0"/>
            </a:endParaRPr>
          </a:p>
          <a:p>
            <a:endParaRPr lang="en-GB"/>
          </a:p>
        </p:txBody>
      </p:sp>
      <p:sp>
        <p:nvSpPr>
          <p:cNvPr id="5" name="Rectangle: Rounded Corners 4">
            <a:extLst>
              <a:ext uri="{FF2B5EF4-FFF2-40B4-BE49-F238E27FC236}">
                <a16:creationId xmlns:a16="http://schemas.microsoft.com/office/drawing/2014/main" id="{59E1367D-B856-DD7D-EB20-AD2DCCF3179C}"/>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itle 1">
            <a:extLst>
              <a:ext uri="{FF2B5EF4-FFF2-40B4-BE49-F238E27FC236}">
                <a16:creationId xmlns:a16="http://schemas.microsoft.com/office/drawing/2014/main" id="{A4A2E549-83F4-0765-BB94-117B04DAA3FA}"/>
              </a:ext>
            </a:extLst>
          </p:cNvPr>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a:lstStyle>
          <a:p>
            <a:r>
              <a:rPr lang="en-GB" sz="3200" b="1" kern="0">
                <a:solidFill>
                  <a:srgbClr val="B71656"/>
                </a:solidFill>
                <a:latin typeface="Arial" panose="020B0604020202020204" pitchFamily="34" charset="0"/>
                <a:cs typeface="Arial" panose="020B0604020202020204" pitchFamily="34" charset="0"/>
              </a:rPr>
              <a:t>Examples of stories</a:t>
            </a:r>
          </a:p>
        </p:txBody>
      </p:sp>
    </p:spTree>
    <p:extLst>
      <p:ext uri="{BB962C8B-B14F-4D97-AF65-F5344CB8AC3E}">
        <p14:creationId xmlns:p14="http://schemas.microsoft.com/office/powerpoint/2010/main" val="112532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DF28-E25E-26AA-74EA-78F52888A49B}"/>
              </a:ext>
            </a:extLst>
          </p:cNvPr>
          <p:cNvSpPr>
            <a:spLocks noGrp="1"/>
          </p:cNvSpPr>
          <p:nvPr>
            <p:ph type="title"/>
          </p:nvPr>
        </p:nvSpPr>
        <p:spPr/>
        <p:txBody>
          <a:bodyPr/>
          <a:lstStyle/>
          <a:p>
            <a:r>
              <a:rPr lang="en-GB" sz="3200" b="1">
                <a:solidFill>
                  <a:srgbClr val="B71656"/>
                </a:solidFill>
                <a:latin typeface="Arial" panose="020B0604020202020204"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00724283-1C44-91D6-AC09-2003EC082660}"/>
              </a:ext>
            </a:extLst>
          </p:cNvPr>
          <p:cNvSpPr>
            <a:spLocks noGrp="1"/>
          </p:cNvSpPr>
          <p:nvPr>
            <p:ph idx="1"/>
          </p:nvPr>
        </p:nvSpPr>
        <p:spPr/>
        <p:txBody>
          <a:bodyPr>
            <a:normAutofit fontScale="85000" lnSpcReduction="20000"/>
          </a:bodyPr>
          <a:lstStyle/>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Staff do not like asking for feedback.</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Patients did not look in the ONPOS bags – </a:t>
            </a:r>
            <a:r>
              <a:rPr lang="en-GB" sz="2200" i="1">
                <a:latin typeface="Arial" panose="020B0604020202020204" pitchFamily="34" charset="0"/>
                <a:cs typeface="Arial" panose="020B0604020202020204" pitchFamily="34" charset="0"/>
              </a:rPr>
              <a:t>they belonged to us.</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Patients do not post stories</a:t>
            </a:r>
          </a:p>
          <a:p>
            <a:pPr>
              <a:buFont typeface="Courier New" panose="02070309020205020404" pitchFamily="49" charset="0"/>
              <a:buChar char="o"/>
            </a:pPr>
            <a:r>
              <a:rPr lang="en-GB">
                <a:latin typeface="Arial" panose="020B0604020202020204" pitchFamily="34" charset="0"/>
                <a:cs typeface="Arial" panose="020B0604020202020204" pitchFamily="34" charset="0"/>
              </a:rPr>
              <a:t> </a:t>
            </a:r>
            <a:r>
              <a:rPr lang="en-GB" sz="2200" i="1">
                <a:latin typeface="Arial" panose="020B0604020202020204" pitchFamily="34" charset="0"/>
                <a:cs typeface="Arial" panose="020B0604020202020204" pitchFamily="34" charset="0"/>
              </a:rPr>
              <a:t>Unable to use the QR code</a:t>
            </a:r>
          </a:p>
          <a:p>
            <a:pPr>
              <a:buFont typeface="Courier New" panose="02070309020205020404" pitchFamily="49" charset="0"/>
              <a:buChar char="o"/>
            </a:pPr>
            <a:r>
              <a:rPr lang="en-GB" sz="2200" i="1">
                <a:latin typeface="Arial" panose="020B0604020202020204" pitchFamily="34" charset="0"/>
                <a:cs typeface="Arial" panose="020B0604020202020204" pitchFamily="34" charset="0"/>
              </a:rPr>
              <a:t> Forgot to ring the </a:t>
            </a:r>
            <a:r>
              <a:rPr lang="en-GB" sz="2200" i="1" err="1">
                <a:latin typeface="Arial" panose="020B0604020202020204" pitchFamily="34" charset="0"/>
                <a:cs typeface="Arial" panose="020B0604020202020204" pitchFamily="34" charset="0"/>
              </a:rPr>
              <a:t>tel</a:t>
            </a:r>
            <a:r>
              <a:rPr lang="en-GB" sz="2200" i="1">
                <a:latin typeface="Arial" panose="020B0604020202020204" pitchFamily="34" charset="0"/>
                <a:cs typeface="Arial" panose="020B0604020202020204" pitchFamily="34" charset="0"/>
              </a:rPr>
              <a:t> number</a:t>
            </a:r>
          </a:p>
          <a:p>
            <a:pPr marL="0" indent="0">
              <a:buNone/>
            </a:pP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Family/carers do not see the initial cards we used.</a:t>
            </a:r>
          </a:p>
        </p:txBody>
      </p:sp>
      <p:sp>
        <p:nvSpPr>
          <p:cNvPr id="4" name="Rectangle: Rounded Corners 3">
            <a:extLst>
              <a:ext uri="{FF2B5EF4-FFF2-40B4-BE49-F238E27FC236}">
                <a16:creationId xmlns:a16="http://schemas.microsoft.com/office/drawing/2014/main" id="{87AD73BF-F70C-1F66-3495-E1F27F8B3951}"/>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2319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7D3D-D4F7-A3DA-28A9-F2882A0CA19D}"/>
              </a:ext>
            </a:extLst>
          </p:cNvPr>
          <p:cNvSpPr>
            <a:spLocks noGrp="1"/>
          </p:cNvSpPr>
          <p:nvPr>
            <p:ph type="title"/>
          </p:nvPr>
        </p:nvSpPr>
        <p:spPr/>
        <p:txBody>
          <a:bodyPr/>
          <a:lstStyle/>
          <a:p>
            <a:r>
              <a:rPr lang="en-GB" sz="3200" b="1">
                <a:solidFill>
                  <a:srgbClr val="B71656"/>
                </a:solidFill>
                <a:latin typeface="Arial" panose="020B0604020202020204" pitchFamily="34" charset="0"/>
                <a:cs typeface="Arial" panose="020B0604020202020204" pitchFamily="34" charset="0"/>
              </a:rPr>
              <a:t>Successes</a:t>
            </a:r>
          </a:p>
        </p:txBody>
      </p:sp>
      <p:sp>
        <p:nvSpPr>
          <p:cNvPr id="3" name="Content Placeholder 2">
            <a:extLst>
              <a:ext uri="{FF2B5EF4-FFF2-40B4-BE49-F238E27FC236}">
                <a16:creationId xmlns:a16="http://schemas.microsoft.com/office/drawing/2014/main" id="{64613078-3721-3716-A6BE-A29448486A64}"/>
              </a:ext>
            </a:extLst>
          </p:cNvPr>
          <p:cNvSpPr>
            <a:spLocks noGrp="1"/>
          </p:cNvSpPr>
          <p:nvPr>
            <p:ph idx="1"/>
          </p:nvPr>
        </p:nvSpPr>
        <p:spPr>
          <a:xfrm>
            <a:off x="457200" y="1291472"/>
            <a:ext cx="8229600" cy="4834691"/>
          </a:xfrm>
        </p:spPr>
        <p:txBody>
          <a:bodyPr/>
          <a:lstStyle/>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Staff like giving the cards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at the end of treatment.</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Increase in story numbers.</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Positive feedback raises team morale, which increases productivity.</a:t>
            </a:r>
          </a:p>
          <a:p>
            <a:endParaRPr lang="en-GB">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3CBFAB0E-E262-1509-9D15-417C54D9E6FC}"/>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Graphic 4" descr="Statistics outline">
            <a:extLst>
              <a:ext uri="{FF2B5EF4-FFF2-40B4-BE49-F238E27FC236}">
                <a16:creationId xmlns:a16="http://schemas.microsoft.com/office/drawing/2014/main" id="{B61DF570-8415-1608-15E0-61104FAE84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5820" y="731837"/>
            <a:ext cx="1969368" cy="1969368"/>
          </a:xfrm>
          <a:prstGeom prst="rect">
            <a:avLst/>
          </a:prstGeom>
        </p:spPr>
      </p:pic>
    </p:spTree>
    <p:extLst>
      <p:ext uri="{BB962C8B-B14F-4D97-AF65-F5344CB8AC3E}">
        <p14:creationId xmlns:p14="http://schemas.microsoft.com/office/powerpoint/2010/main" val="2474557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DAC-B348-C8BD-B8FE-E9575DE70F5D}"/>
              </a:ext>
            </a:extLst>
          </p:cNvPr>
          <p:cNvSpPr>
            <a:spLocks noGrp="1"/>
          </p:cNvSpPr>
          <p:nvPr>
            <p:ph type="title"/>
          </p:nvPr>
        </p:nvSpPr>
        <p:spPr/>
        <p:txBody>
          <a:bodyPr>
            <a:normAutofit/>
          </a:bodyPr>
          <a:lstStyle/>
          <a:p>
            <a:r>
              <a:rPr lang="en-GB" sz="3200" b="1">
                <a:solidFill>
                  <a:srgbClr val="B71656"/>
                </a:solidFill>
              </a:rPr>
              <a:t>Thank you for listening</a:t>
            </a:r>
          </a:p>
        </p:txBody>
      </p:sp>
      <p:pic>
        <p:nvPicPr>
          <p:cNvPr id="5" name="Content Placeholder 4">
            <a:extLst>
              <a:ext uri="{FF2B5EF4-FFF2-40B4-BE49-F238E27FC236}">
                <a16:creationId xmlns:a16="http://schemas.microsoft.com/office/drawing/2014/main" id="{4C675122-9E64-5F87-D352-934483FAA1E6}"/>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1331640" y="1844824"/>
            <a:ext cx="6336704" cy="3600400"/>
          </a:xfrm>
        </p:spPr>
      </p:pic>
      <p:sp>
        <p:nvSpPr>
          <p:cNvPr id="3" name="Rectangle: Rounded Corners 2">
            <a:extLst>
              <a:ext uri="{FF2B5EF4-FFF2-40B4-BE49-F238E27FC236}">
                <a16:creationId xmlns:a16="http://schemas.microsoft.com/office/drawing/2014/main" id="{ECD60084-FE6F-8FFB-DF0D-EF03A81451A8}"/>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196181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001B0DF8-FD4E-2AF6-39C7-4BC768964490}"/>
              </a:ext>
            </a:extLst>
          </p:cNvPr>
          <p:cNvSpPr/>
          <p:nvPr/>
        </p:nvSpPr>
        <p:spPr>
          <a:xfrm>
            <a:off x="-1" y="0"/>
            <a:ext cx="9129133" cy="6858975"/>
          </a:xfrm>
          <a:custGeom>
            <a:avLst/>
            <a:gdLst>
              <a:gd name="connsiteX0" fmla="*/ 0 w 11284705"/>
              <a:gd name="connsiteY0" fmla="*/ 6858976 h 6858975"/>
              <a:gd name="connsiteX1" fmla="*/ 11284706 w 11284705"/>
              <a:gd name="connsiteY1" fmla="*/ 6858976 h 6858975"/>
              <a:gd name="connsiteX2" fmla="*/ 11284706 w 11284705"/>
              <a:gd name="connsiteY2" fmla="*/ 0 h 6858975"/>
              <a:gd name="connsiteX3" fmla="*/ 0 w 11284705"/>
              <a:gd name="connsiteY3" fmla="*/ 0 h 6858975"/>
            </a:gdLst>
            <a:ahLst/>
            <a:cxnLst>
              <a:cxn ang="0">
                <a:pos x="connsiteX0" y="connsiteY0"/>
              </a:cxn>
              <a:cxn ang="0">
                <a:pos x="connsiteX1" y="connsiteY1"/>
              </a:cxn>
              <a:cxn ang="0">
                <a:pos x="connsiteX2" y="connsiteY2"/>
              </a:cxn>
              <a:cxn ang="0">
                <a:pos x="connsiteX3" y="connsiteY3"/>
              </a:cxn>
            </a:cxnLst>
            <a:rect l="l" t="t" r="r" b="b"/>
            <a:pathLst>
              <a:path w="11284705" h="6858975">
                <a:moveTo>
                  <a:pt x="0" y="6858976"/>
                </a:moveTo>
                <a:lnTo>
                  <a:pt x="11284706" y="6858976"/>
                </a:lnTo>
                <a:lnTo>
                  <a:pt x="11284706" y="0"/>
                </a:lnTo>
                <a:lnTo>
                  <a:pt x="0" y="0"/>
                </a:lnTo>
                <a:close/>
              </a:path>
            </a:pathLst>
          </a:custGeom>
          <a:solidFill>
            <a:srgbClr val="541839"/>
          </a:solidFill>
          <a:ln w="10879" cap="flat">
            <a:noFill/>
            <a:prstDash val="solid"/>
            <a:miter/>
          </a:ln>
        </p:spPr>
        <p:txBody>
          <a:bodyPr rtlCol="0" anchor="ctr"/>
          <a:lstStyle/>
          <a:p>
            <a:endParaRPr lang="en-GB"/>
          </a:p>
        </p:txBody>
      </p:sp>
      <p:pic>
        <p:nvPicPr>
          <p:cNvPr id="9" name="Graphic 8">
            <a:extLst>
              <a:ext uri="{FF2B5EF4-FFF2-40B4-BE49-F238E27FC236}">
                <a16:creationId xmlns:a16="http://schemas.microsoft.com/office/drawing/2014/main" id="{7C1CAC8B-C906-9B90-B78B-BC3D86036FA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14868" y="0"/>
            <a:ext cx="9168341" cy="6858000"/>
          </a:xfrm>
          <a:prstGeom prst="rect">
            <a:avLst/>
          </a:prstGeom>
        </p:spPr>
      </p:pic>
      <p:sp>
        <p:nvSpPr>
          <p:cNvPr id="2" name="Title 1">
            <a:extLst>
              <a:ext uri="{FF2B5EF4-FFF2-40B4-BE49-F238E27FC236}">
                <a16:creationId xmlns:a16="http://schemas.microsoft.com/office/drawing/2014/main" id="{5DBAACC4-A6E8-AC20-A5AE-BFF15385BA50}"/>
              </a:ext>
            </a:extLst>
          </p:cNvPr>
          <p:cNvSpPr>
            <a:spLocks noGrp="1"/>
          </p:cNvSpPr>
          <p:nvPr>
            <p:ph type="title"/>
          </p:nvPr>
        </p:nvSpPr>
        <p:spPr/>
        <p:txBody>
          <a:bodyPr/>
          <a:lstStyle/>
          <a:p>
            <a:endParaRPr lang="en-GB"/>
          </a:p>
        </p:txBody>
      </p:sp>
      <p:sp>
        <p:nvSpPr>
          <p:cNvPr id="5" name="TextBox 4">
            <a:extLst>
              <a:ext uri="{FF2B5EF4-FFF2-40B4-BE49-F238E27FC236}">
                <a16:creationId xmlns:a16="http://schemas.microsoft.com/office/drawing/2014/main" id="{D4E6C895-6C87-AAEB-8B32-3D9C94416B4A}"/>
              </a:ext>
            </a:extLst>
          </p:cNvPr>
          <p:cNvSpPr txBox="1"/>
          <p:nvPr/>
        </p:nvSpPr>
        <p:spPr>
          <a:xfrm>
            <a:off x="5868144" y="3964743"/>
            <a:ext cx="1944216" cy="830997"/>
          </a:xfrm>
          <a:prstGeom prst="rect">
            <a:avLst/>
          </a:prstGeom>
          <a:noFill/>
        </p:spPr>
        <p:txBody>
          <a:bodyPr wrap="square" rtlCol="0">
            <a:spAutoFit/>
          </a:bodyPr>
          <a:lstStyle/>
          <a:p>
            <a:pPr algn="ctr"/>
            <a:r>
              <a:rPr lang="en-GB" sz="2400">
                <a:solidFill>
                  <a:schemeClr val="bg1"/>
                </a:solidFill>
              </a:rPr>
              <a:t>Any Questions? </a:t>
            </a:r>
            <a:endParaRPr lang="en-GB" sz="2400" b="1">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E7B2F3A-6BDA-2AF6-FEE9-400C541C49E4}"/>
              </a:ext>
            </a:extLst>
          </p:cNvPr>
          <p:cNvSpPr/>
          <p:nvPr/>
        </p:nvSpPr>
        <p:spPr bwMode="auto">
          <a:xfrm>
            <a:off x="-1" y="0"/>
            <a:ext cx="9168341" cy="1323439"/>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chemeClr val="accent2"/>
              </a:solidFill>
              <a:effectLst/>
              <a:latin typeface="Arial" charset="0"/>
            </a:endParaRPr>
          </a:p>
        </p:txBody>
      </p:sp>
      <p:pic>
        <p:nvPicPr>
          <p:cNvPr id="7" name="Picture 6" descr="A logo with text on it&#10;&#10;Description automatically generated">
            <a:extLst>
              <a:ext uri="{FF2B5EF4-FFF2-40B4-BE49-F238E27FC236}">
                <a16:creationId xmlns:a16="http://schemas.microsoft.com/office/drawing/2014/main" id="{9A34C756-F623-0AFF-2EBD-9B063539A0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8" y="203237"/>
            <a:ext cx="2123728" cy="916964"/>
          </a:xfrm>
          <a:prstGeom prst="rect">
            <a:avLst/>
          </a:prstGeom>
        </p:spPr>
      </p:pic>
      <p:pic>
        <p:nvPicPr>
          <p:cNvPr id="8" name="Picture 7" descr="A close-up of a sign&#10;&#10;Description automatically generated">
            <a:extLst>
              <a:ext uri="{FF2B5EF4-FFF2-40B4-BE49-F238E27FC236}">
                <a16:creationId xmlns:a16="http://schemas.microsoft.com/office/drawing/2014/main" id="{40830745-6AFF-D466-625D-E0A90A122A0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8144" y="175940"/>
            <a:ext cx="3131840" cy="971558"/>
          </a:xfrm>
          <a:prstGeom prst="rect">
            <a:avLst/>
          </a:prstGeom>
        </p:spPr>
      </p:pic>
    </p:spTree>
    <p:extLst>
      <p:ext uri="{BB962C8B-B14F-4D97-AF65-F5344CB8AC3E}">
        <p14:creationId xmlns:p14="http://schemas.microsoft.com/office/powerpoint/2010/main" val="193830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a:solidFill>
                  <a:srgbClr val="990000"/>
                </a:solidFill>
              </a:rPr>
              <a:t>Vision</a:t>
            </a:r>
          </a:p>
        </p:txBody>
      </p:sp>
      <p:sp>
        <p:nvSpPr>
          <p:cNvPr id="4" name="Content Placeholder 3"/>
          <p:cNvSpPr>
            <a:spLocks noGrp="1"/>
          </p:cNvSpPr>
          <p:nvPr>
            <p:ph idx="1"/>
          </p:nvPr>
        </p:nvSpPr>
        <p:spPr/>
        <p:txBody>
          <a:bodyPr/>
          <a:lstStyle/>
          <a:p>
            <a:pPr marL="0" indent="0">
              <a:buNone/>
            </a:pPr>
            <a:r>
              <a:rPr lang="en-GB" sz="3600"/>
              <a:t>We want people to be able to share their experiences of health and care in ways which are </a:t>
            </a:r>
            <a:r>
              <a:rPr lang="en-GB" sz="3600" b="1">
                <a:solidFill>
                  <a:srgbClr val="B71656"/>
                </a:solidFill>
              </a:rPr>
              <a:t>safe</a:t>
            </a:r>
            <a:r>
              <a:rPr lang="en-GB" sz="3600">
                <a:solidFill>
                  <a:srgbClr val="B71656"/>
                </a:solidFill>
              </a:rPr>
              <a:t>, </a:t>
            </a:r>
            <a:r>
              <a:rPr lang="en-GB" sz="3600" b="1">
                <a:solidFill>
                  <a:srgbClr val="B71656"/>
                </a:solidFill>
              </a:rPr>
              <a:t>simple</a:t>
            </a:r>
            <a:r>
              <a:rPr lang="en-GB" sz="3600"/>
              <a:t>, and lead to </a:t>
            </a:r>
            <a:r>
              <a:rPr lang="en-GB" sz="3600" b="1">
                <a:solidFill>
                  <a:srgbClr val="990000"/>
                </a:solidFill>
              </a:rPr>
              <a:t>learning</a:t>
            </a:r>
            <a:r>
              <a:rPr lang="en-GB" sz="3600"/>
              <a:t> and </a:t>
            </a:r>
            <a:r>
              <a:rPr lang="en-GB" sz="3600" b="1">
                <a:solidFill>
                  <a:srgbClr val="990000"/>
                </a:solidFill>
              </a:rPr>
              <a:t>change</a:t>
            </a:r>
            <a:r>
              <a:rPr lang="en-GB" sz="3600"/>
              <a:t>.</a:t>
            </a:r>
          </a:p>
        </p:txBody>
      </p:sp>
    </p:spTree>
    <p:extLst>
      <p:ext uri="{BB962C8B-B14F-4D97-AF65-F5344CB8AC3E}">
        <p14:creationId xmlns:p14="http://schemas.microsoft.com/office/powerpoint/2010/main" val="106855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16CF-9D82-4F51-8FE9-18591DE37C08}"/>
              </a:ext>
            </a:extLst>
          </p:cNvPr>
          <p:cNvSpPr>
            <a:spLocks noGrp="1"/>
          </p:cNvSpPr>
          <p:nvPr>
            <p:ph type="title"/>
          </p:nvPr>
        </p:nvSpPr>
        <p:spPr/>
        <p:txBody>
          <a:bodyPr/>
          <a:lstStyle/>
          <a:p>
            <a:r>
              <a:rPr lang="en-GB">
                <a:solidFill>
                  <a:srgbClr val="990000"/>
                </a:solidFill>
              </a:rPr>
              <a:t>Who are we?</a:t>
            </a:r>
          </a:p>
        </p:txBody>
      </p:sp>
      <p:sp>
        <p:nvSpPr>
          <p:cNvPr id="3" name="Content Placeholder 2">
            <a:extLst>
              <a:ext uri="{FF2B5EF4-FFF2-40B4-BE49-F238E27FC236}">
                <a16:creationId xmlns:a16="http://schemas.microsoft.com/office/drawing/2014/main" id="{D00B3F8B-00DE-4A0A-97C3-EFA22C627CAB}"/>
              </a:ext>
            </a:extLst>
          </p:cNvPr>
          <p:cNvSpPr>
            <a:spLocks noGrp="1"/>
          </p:cNvSpPr>
          <p:nvPr>
            <p:ph idx="1"/>
          </p:nvPr>
        </p:nvSpPr>
        <p:spPr/>
        <p:txBody>
          <a:bodyPr/>
          <a:lstStyle/>
          <a:p>
            <a:r>
              <a:rPr lang="en-GB"/>
              <a:t>Non-profit community interest company</a:t>
            </a:r>
          </a:p>
          <a:p>
            <a:r>
              <a:rPr lang="en-GB"/>
              <a:t>Almost 20 years' experience</a:t>
            </a:r>
          </a:p>
          <a:p>
            <a:r>
              <a:rPr lang="en-GB"/>
              <a:t>UK, Ireland, Canada and Australia</a:t>
            </a:r>
          </a:p>
          <a:p>
            <a:r>
              <a:rPr lang="en-GB"/>
              <a:t>The </a:t>
            </a:r>
            <a:r>
              <a:rPr lang="en-GB" i="1"/>
              <a:t>system-wide</a:t>
            </a:r>
            <a:r>
              <a:rPr lang="en-GB"/>
              <a:t> platform for:</a:t>
            </a:r>
          </a:p>
          <a:p>
            <a:pPr lvl="1"/>
            <a:r>
              <a:rPr lang="en-GB"/>
              <a:t>Northern Ireland</a:t>
            </a:r>
          </a:p>
          <a:p>
            <a:pPr lvl="1"/>
            <a:r>
              <a:rPr lang="en-GB"/>
              <a:t>Scotland</a:t>
            </a:r>
          </a:p>
          <a:p>
            <a:pPr lvl="1"/>
            <a:r>
              <a:rPr lang="en-GB"/>
              <a:t>Western Australia</a:t>
            </a:r>
          </a:p>
        </p:txBody>
      </p:sp>
    </p:spTree>
    <p:extLst>
      <p:ext uri="{BB962C8B-B14F-4D97-AF65-F5344CB8AC3E}">
        <p14:creationId xmlns:p14="http://schemas.microsoft.com/office/powerpoint/2010/main" val="68855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6FDFF-8207-5B2F-9807-EEFE21DA92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51671" y="0"/>
            <a:ext cx="6240657" cy="6858000"/>
          </a:xfrm>
          <a:prstGeom prst="rect">
            <a:avLst/>
          </a:prstGeom>
        </p:spPr>
      </p:pic>
    </p:spTree>
    <p:extLst>
      <p:ext uri="{BB962C8B-B14F-4D97-AF65-F5344CB8AC3E}">
        <p14:creationId xmlns:p14="http://schemas.microsoft.com/office/powerpoint/2010/main" val="57112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65"/>
          <p:cNvSpPr/>
          <p:nvPr/>
        </p:nvSpPr>
        <p:spPr>
          <a:xfrm>
            <a:off x="6012160" y="193750"/>
            <a:ext cx="2952328" cy="3019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2000">
                <a:solidFill>
                  <a:schemeClr val="bg2">
                    <a:lumMod val="75000"/>
                  </a:schemeClr>
                </a:solidFill>
              </a:rPr>
              <a:t>In each provider</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333" y="193750"/>
            <a:ext cx="2365903" cy="1773446"/>
          </a:xfrm>
          <a:prstGeom prst="rect">
            <a:avLst/>
          </a:prstGeom>
          <a:ln>
            <a:noFill/>
          </a:ln>
          <a:effectLst>
            <a:outerShdw blurRad="292100" dist="139700" dir="2700000" algn="tl" rotWithShape="0">
              <a:srgbClr val="333333">
                <a:alpha val="65000"/>
              </a:srgbClr>
            </a:outerShdw>
          </a:effectLst>
        </p:spPr>
      </p:pic>
      <p:sp>
        <p:nvSpPr>
          <p:cNvPr id="6" name="Rectangle: Rounded Corners 5"/>
          <p:cNvSpPr/>
          <p:nvPr/>
        </p:nvSpPr>
        <p:spPr>
          <a:xfrm>
            <a:off x="3203848" y="796865"/>
            <a:ext cx="1648394" cy="648072"/>
          </a:xfrm>
          <a:prstGeom prst="roundRect">
            <a:avLst/>
          </a:prstGeom>
          <a:solidFill>
            <a:schemeClr val="bg1">
              <a:lumMod val="85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rgbClr val="990033"/>
                </a:solidFill>
              </a:rPr>
              <a:t>Moderation</a:t>
            </a:r>
          </a:p>
        </p:txBody>
      </p:sp>
      <p:sp>
        <p:nvSpPr>
          <p:cNvPr id="7" name="Explosion: 8 Points 6"/>
          <p:cNvSpPr/>
          <p:nvPr/>
        </p:nvSpPr>
        <p:spPr>
          <a:xfrm>
            <a:off x="3158655" y="2420888"/>
            <a:ext cx="1693587" cy="100811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1">
                    <a:lumMod val="25000"/>
                  </a:schemeClr>
                </a:solidFill>
              </a:rPr>
              <a:t>Alerting</a:t>
            </a:r>
          </a:p>
        </p:txBody>
      </p:sp>
      <p:grpSp>
        <p:nvGrpSpPr>
          <p:cNvPr id="11" name="Group 10"/>
          <p:cNvGrpSpPr/>
          <p:nvPr/>
        </p:nvGrpSpPr>
        <p:grpSpPr>
          <a:xfrm>
            <a:off x="6516216" y="493553"/>
            <a:ext cx="2376264" cy="914400"/>
            <a:chOff x="6516216" y="493553"/>
            <a:chExt cx="2376264" cy="914400"/>
          </a:xfrm>
        </p:grpSpPr>
        <p:pic>
          <p:nvPicPr>
            <p:cNvPr id="9" name="Graphic 8" descr="Users"/>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6216" y="493553"/>
              <a:ext cx="914400" cy="914400"/>
            </a:xfrm>
            <a:prstGeom prst="rect">
              <a:avLst/>
            </a:prstGeom>
          </p:spPr>
        </p:pic>
        <p:sp>
          <p:nvSpPr>
            <p:cNvPr id="10" name="TextBox 9"/>
            <p:cNvSpPr txBox="1"/>
            <p:nvPr/>
          </p:nvSpPr>
          <p:spPr>
            <a:xfrm>
              <a:off x="7452320" y="796865"/>
              <a:ext cx="1440160" cy="307777"/>
            </a:xfrm>
            <a:prstGeom prst="rect">
              <a:avLst/>
            </a:prstGeom>
            <a:noFill/>
          </p:spPr>
          <p:txBody>
            <a:bodyPr wrap="square" rtlCol="0">
              <a:spAutoFit/>
            </a:bodyPr>
            <a:lstStyle/>
            <a:p>
              <a:r>
                <a:rPr lang="en-GB" sz="1400">
                  <a:solidFill>
                    <a:srgbClr val="0070C0"/>
                  </a:solidFill>
                </a:rPr>
                <a:t>Clinical staff</a:t>
              </a:r>
            </a:p>
          </p:txBody>
        </p:sp>
      </p:grpSp>
      <p:grpSp>
        <p:nvGrpSpPr>
          <p:cNvPr id="12" name="Group 11"/>
          <p:cNvGrpSpPr/>
          <p:nvPr/>
        </p:nvGrpSpPr>
        <p:grpSpPr>
          <a:xfrm>
            <a:off x="6510098" y="1120901"/>
            <a:ext cx="2376264" cy="914400"/>
            <a:chOff x="6516216" y="493553"/>
            <a:chExt cx="2376264" cy="914400"/>
          </a:xfrm>
        </p:grpSpPr>
        <p:pic>
          <p:nvPicPr>
            <p:cNvPr id="13" name="Graphic 12" descr="Users"/>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6216" y="493553"/>
              <a:ext cx="914400" cy="914400"/>
            </a:xfrm>
            <a:prstGeom prst="rect">
              <a:avLst/>
            </a:prstGeom>
          </p:spPr>
        </p:pic>
        <p:sp>
          <p:nvSpPr>
            <p:cNvPr id="14" name="TextBox 13"/>
            <p:cNvSpPr txBox="1"/>
            <p:nvPr/>
          </p:nvSpPr>
          <p:spPr>
            <a:xfrm>
              <a:off x="7452320" y="713420"/>
              <a:ext cx="1440160" cy="461665"/>
            </a:xfrm>
            <a:prstGeom prst="rect">
              <a:avLst/>
            </a:prstGeom>
            <a:noFill/>
          </p:spPr>
          <p:txBody>
            <a:bodyPr wrap="square" rtlCol="0">
              <a:spAutoFit/>
            </a:bodyPr>
            <a:lstStyle/>
            <a:p>
              <a:r>
                <a:rPr lang="en-GB" sz="1200">
                  <a:solidFill>
                    <a:srgbClr val="00B050"/>
                  </a:solidFill>
                </a:rPr>
                <a:t>Porters, reception, catering…</a:t>
              </a:r>
            </a:p>
          </p:txBody>
        </p:sp>
      </p:grpSp>
      <p:grpSp>
        <p:nvGrpSpPr>
          <p:cNvPr id="15" name="Group 14"/>
          <p:cNvGrpSpPr/>
          <p:nvPr/>
        </p:nvGrpSpPr>
        <p:grpSpPr>
          <a:xfrm>
            <a:off x="6510098" y="1814227"/>
            <a:ext cx="2376264" cy="958531"/>
            <a:chOff x="6516216" y="493553"/>
            <a:chExt cx="2376264" cy="958531"/>
          </a:xfrm>
        </p:grpSpPr>
        <p:pic>
          <p:nvPicPr>
            <p:cNvPr id="16" name="Graphic 15" descr="Users"/>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6216" y="493553"/>
              <a:ext cx="914400" cy="914400"/>
            </a:xfrm>
            <a:prstGeom prst="rect">
              <a:avLst/>
            </a:prstGeom>
          </p:spPr>
        </p:pic>
        <p:sp>
          <p:nvSpPr>
            <p:cNvPr id="17" name="TextBox 16"/>
            <p:cNvSpPr txBox="1"/>
            <p:nvPr/>
          </p:nvSpPr>
          <p:spPr>
            <a:xfrm>
              <a:off x="7452320" y="713420"/>
              <a:ext cx="1440160" cy="738664"/>
            </a:xfrm>
            <a:prstGeom prst="rect">
              <a:avLst/>
            </a:prstGeom>
            <a:noFill/>
          </p:spPr>
          <p:txBody>
            <a:bodyPr wrap="square" rtlCol="0">
              <a:spAutoFit/>
            </a:bodyPr>
            <a:lstStyle/>
            <a:p>
              <a:r>
                <a:rPr lang="en-GB" sz="1400">
                  <a:solidFill>
                    <a:srgbClr val="7030A0"/>
                  </a:solidFill>
                </a:rPr>
                <a:t>Pt </a:t>
              </a:r>
              <a:r>
                <a:rPr lang="en-GB" sz="1400" err="1">
                  <a:solidFill>
                    <a:srgbClr val="7030A0"/>
                  </a:solidFill>
                </a:rPr>
                <a:t>exp</a:t>
              </a:r>
              <a:r>
                <a:rPr lang="en-GB" sz="1400">
                  <a:solidFill>
                    <a:srgbClr val="7030A0"/>
                  </a:solidFill>
                </a:rPr>
                <a:t>, </a:t>
              </a:r>
              <a:r>
                <a:rPr lang="en-GB" sz="1400" err="1">
                  <a:solidFill>
                    <a:srgbClr val="7030A0"/>
                  </a:solidFill>
                </a:rPr>
                <a:t>comms</a:t>
              </a:r>
              <a:r>
                <a:rPr lang="en-GB" sz="1400">
                  <a:solidFill>
                    <a:srgbClr val="7030A0"/>
                  </a:solidFill>
                </a:rPr>
                <a:t>, complaints…</a:t>
              </a:r>
            </a:p>
          </p:txBody>
        </p:sp>
      </p:grpSp>
      <p:grpSp>
        <p:nvGrpSpPr>
          <p:cNvPr id="64" name="Group 63"/>
          <p:cNvGrpSpPr/>
          <p:nvPr/>
        </p:nvGrpSpPr>
        <p:grpSpPr>
          <a:xfrm>
            <a:off x="6488394" y="2563403"/>
            <a:ext cx="2396302" cy="582182"/>
            <a:chOff x="6488394" y="2563403"/>
            <a:chExt cx="2396302" cy="582182"/>
          </a:xfrm>
        </p:grpSpPr>
        <p:pic>
          <p:nvPicPr>
            <p:cNvPr id="18" name="Graphic 17" descr="Use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88394" y="2563403"/>
              <a:ext cx="582182" cy="582182"/>
            </a:xfrm>
            <a:prstGeom prst="rect">
              <a:avLst/>
            </a:prstGeom>
          </p:spPr>
        </p:pic>
        <p:sp>
          <p:nvSpPr>
            <p:cNvPr id="19" name="TextBox 18"/>
            <p:cNvSpPr txBox="1"/>
            <p:nvPr/>
          </p:nvSpPr>
          <p:spPr>
            <a:xfrm>
              <a:off x="7444536" y="2700605"/>
              <a:ext cx="1440160" cy="307777"/>
            </a:xfrm>
            <a:prstGeom prst="rect">
              <a:avLst/>
            </a:prstGeom>
            <a:noFill/>
          </p:spPr>
          <p:txBody>
            <a:bodyPr wrap="square" rtlCol="0">
              <a:spAutoFit/>
            </a:bodyPr>
            <a:lstStyle/>
            <a:p>
              <a:r>
                <a:rPr lang="en-GB" sz="1400">
                  <a:solidFill>
                    <a:srgbClr val="990033"/>
                  </a:solidFill>
                </a:rPr>
                <a:t>CEO</a:t>
              </a:r>
            </a:p>
          </p:txBody>
        </p:sp>
      </p:grpSp>
      <p:grpSp>
        <p:nvGrpSpPr>
          <p:cNvPr id="20" name="Group 19"/>
          <p:cNvGrpSpPr/>
          <p:nvPr/>
        </p:nvGrpSpPr>
        <p:grpSpPr>
          <a:xfrm>
            <a:off x="6510098" y="3716435"/>
            <a:ext cx="2454390" cy="914400"/>
            <a:chOff x="6516216" y="493553"/>
            <a:chExt cx="2454390" cy="914400"/>
          </a:xfrm>
        </p:grpSpPr>
        <p:pic>
          <p:nvPicPr>
            <p:cNvPr id="21" name="Graphic 20" descr="Users"/>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216" y="493553"/>
              <a:ext cx="914400" cy="914400"/>
            </a:xfrm>
            <a:prstGeom prst="rect">
              <a:avLst/>
            </a:prstGeom>
          </p:spPr>
        </p:pic>
        <p:sp>
          <p:nvSpPr>
            <p:cNvPr id="22" name="TextBox 21"/>
            <p:cNvSpPr txBox="1"/>
            <p:nvPr/>
          </p:nvSpPr>
          <p:spPr>
            <a:xfrm>
              <a:off x="7452320" y="796865"/>
              <a:ext cx="1518286" cy="307777"/>
            </a:xfrm>
            <a:prstGeom prst="rect">
              <a:avLst/>
            </a:prstGeom>
            <a:noFill/>
            <a:ln>
              <a:noFill/>
            </a:ln>
          </p:spPr>
          <p:txBody>
            <a:bodyPr wrap="square" rtlCol="0">
              <a:spAutoFit/>
            </a:bodyPr>
            <a:lstStyle/>
            <a:p>
              <a:r>
                <a:rPr lang="en-GB" sz="1400">
                  <a:solidFill>
                    <a:schemeClr val="accent1">
                      <a:lumMod val="50000"/>
                    </a:schemeClr>
                  </a:solidFill>
                </a:rPr>
                <a:t>Commissioners</a:t>
              </a:r>
            </a:p>
          </p:txBody>
        </p:sp>
      </p:grpSp>
      <p:grpSp>
        <p:nvGrpSpPr>
          <p:cNvPr id="23" name="Group 22"/>
          <p:cNvGrpSpPr/>
          <p:nvPr/>
        </p:nvGrpSpPr>
        <p:grpSpPr>
          <a:xfrm>
            <a:off x="6516216" y="4336945"/>
            <a:ext cx="2376264" cy="914400"/>
            <a:chOff x="6516216" y="493553"/>
            <a:chExt cx="2376264" cy="914400"/>
          </a:xfrm>
        </p:grpSpPr>
        <p:pic>
          <p:nvPicPr>
            <p:cNvPr id="24" name="Graphic 23" descr="Users"/>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6216" y="493553"/>
              <a:ext cx="914400" cy="914400"/>
            </a:xfrm>
            <a:prstGeom prst="rect">
              <a:avLst/>
            </a:prstGeom>
          </p:spPr>
        </p:pic>
        <p:sp>
          <p:nvSpPr>
            <p:cNvPr id="25" name="TextBox 24"/>
            <p:cNvSpPr txBox="1"/>
            <p:nvPr/>
          </p:nvSpPr>
          <p:spPr>
            <a:xfrm>
              <a:off x="7452320" y="796865"/>
              <a:ext cx="1440160" cy="307777"/>
            </a:xfrm>
            <a:prstGeom prst="rect">
              <a:avLst/>
            </a:prstGeom>
            <a:noFill/>
            <a:ln>
              <a:noFill/>
            </a:ln>
          </p:spPr>
          <p:txBody>
            <a:bodyPr wrap="square" rtlCol="0">
              <a:spAutoFit/>
            </a:bodyPr>
            <a:lstStyle/>
            <a:p>
              <a:r>
                <a:rPr lang="en-GB" sz="1400">
                  <a:solidFill>
                    <a:schemeClr val="accent6">
                      <a:lumMod val="60000"/>
                      <a:lumOff val="40000"/>
                    </a:schemeClr>
                  </a:solidFill>
                </a:rPr>
                <a:t>Healthwatch</a:t>
              </a:r>
            </a:p>
          </p:txBody>
        </p:sp>
      </p:grpSp>
      <p:grpSp>
        <p:nvGrpSpPr>
          <p:cNvPr id="26" name="Group 25"/>
          <p:cNvGrpSpPr/>
          <p:nvPr/>
        </p:nvGrpSpPr>
        <p:grpSpPr>
          <a:xfrm>
            <a:off x="6508432" y="4990029"/>
            <a:ext cx="2376264" cy="914400"/>
            <a:chOff x="6516216" y="493553"/>
            <a:chExt cx="2376264" cy="914400"/>
          </a:xfrm>
        </p:grpSpPr>
        <p:pic>
          <p:nvPicPr>
            <p:cNvPr id="27" name="Graphic 26" descr="Users"/>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216" y="493553"/>
              <a:ext cx="914400" cy="914400"/>
            </a:xfrm>
            <a:prstGeom prst="rect">
              <a:avLst/>
            </a:prstGeom>
          </p:spPr>
        </p:pic>
        <p:sp>
          <p:nvSpPr>
            <p:cNvPr id="28" name="TextBox 27"/>
            <p:cNvSpPr txBox="1"/>
            <p:nvPr/>
          </p:nvSpPr>
          <p:spPr>
            <a:xfrm>
              <a:off x="7452320" y="796865"/>
              <a:ext cx="1440160" cy="307777"/>
            </a:xfrm>
            <a:prstGeom prst="rect">
              <a:avLst/>
            </a:prstGeom>
            <a:noFill/>
            <a:ln>
              <a:noFill/>
            </a:ln>
          </p:spPr>
          <p:txBody>
            <a:bodyPr wrap="square" rtlCol="0">
              <a:spAutoFit/>
            </a:bodyPr>
            <a:lstStyle/>
            <a:p>
              <a:r>
                <a:rPr lang="en-GB" sz="1400">
                  <a:solidFill>
                    <a:srgbClr val="FFC000"/>
                  </a:solidFill>
                </a:rPr>
                <a:t>Patient groups</a:t>
              </a:r>
            </a:p>
          </p:txBody>
        </p:sp>
      </p:grpSp>
      <p:grpSp>
        <p:nvGrpSpPr>
          <p:cNvPr id="29" name="Group 28"/>
          <p:cNvGrpSpPr/>
          <p:nvPr/>
        </p:nvGrpSpPr>
        <p:grpSpPr>
          <a:xfrm>
            <a:off x="6508432" y="5609063"/>
            <a:ext cx="2376264" cy="914400"/>
            <a:chOff x="6516216" y="493553"/>
            <a:chExt cx="2376264" cy="914400"/>
          </a:xfrm>
        </p:grpSpPr>
        <p:pic>
          <p:nvPicPr>
            <p:cNvPr id="30" name="Graphic 29" descr="Users"/>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16216" y="493553"/>
              <a:ext cx="914400" cy="914400"/>
            </a:xfrm>
            <a:prstGeom prst="rect">
              <a:avLst/>
            </a:prstGeom>
          </p:spPr>
        </p:pic>
        <p:sp>
          <p:nvSpPr>
            <p:cNvPr id="31" name="TextBox 30"/>
            <p:cNvSpPr txBox="1"/>
            <p:nvPr/>
          </p:nvSpPr>
          <p:spPr>
            <a:xfrm>
              <a:off x="7452320" y="796865"/>
              <a:ext cx="1440160" cy="307777"/>
            </a:xfrm>
            <a:prstGeom prst="rect">
              <a:avLst/>
            </a:prstGeom>
            <a:noFill/>
            <a:ln>
              <a:noFill/>
            </a:ln>
          </p:spPr>
          <p:txBody>
            <a:bodyPr wrap="square" rtlCol="0">
              <a:spAutoFit/>
            </a:bodyPr>
            <a:lstStyle/>
            <a:p>
              <a:r>
                <a:rPr lang="en-GB" sz="1400">
                  <a:solidFill>
                    <a:srgbClr val="FF0066"/>
                  </a:solidFill>
                </a:rPr>
                <a:t>Local authority</a:t>
              </a:r>
            </a:p>
          </p:txBody>
        </p:sp>
      </p:grpSp>
      <p:grpSp>
        <p:nvGrpSpPr>
          <p:cNvPr id="32" name="Group 31"/>
          <p:cNvGrpSpPr/>
          <p:nvPr/>
        </p:nvGrpSpPr>
        <p:grpSpPr>
          <a:xfrm>
            <a:off x="3455876" y="5601118"/>
            <a:ext cx="2376264" cy="914400"/>
            <a:chOff x="6516216" y="493553"/>
            <a:chExt cx="2376264" cy="914400"/>
          </a:xfrm>
        </p:grpSpPr>
        <p:pic>
          <p:nvPicPr>
            <p:cNvPr id="33" name="Graphic 32" descr="Users"/>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16216" y="493553"/>
              <a:ext cx="914400" cy="914400"/>
            </a:xfrm>
            <a:prstGeom prst="rect">
              <a:avLst/>
            </a:prstGeom>
          </p:spPr>
        </p:pic>
        <p:sp>
          <p:nvSpPr>
            <p:cNvPr id="34" name="TextBox 33"/>
            <p:cNvSpPr txBox="1"/>
            <p:nvPr/>
          </p:nvSpPr>
          <p:spPr>
            <a:xfrm>
              <a:off x="7452320" y="796865"/>
              <a:ext cx="1440160" cy="307777"/>
            </a:xfrm>
            <a:prstGeom prst="rect">
              <a:avLst/>
            </a:prstGeom>
            <a:noFill/>
            <a:ln>
              <a:noFill/>
            </a:ln>
          </p:spPr>
          <p:txBody>
            <a:bodyPr wrap="square" rtlCol="0">
              <a:spAutoFit/>
            </a:bodyPr>
            <a:lstStyle/>
            <a:p>
              <a:r>
                <a:rPr lang="en-GB" sz="1400">
                  <a:solidFill>
                    <a:srgbClr val="CC6600"/>
                  </a:solidFill>
                </a:rPr>
                <a:t>CQC</a:t>
              </a:r>
            </a:p>
          </p:txBody>
        </p:sp>
      </p:grpSp>
      <p:grpSp>
        <p:nvGrpSpPr>
          <p:cNvPr id="37" name="Group 36"/>
          <p:cNvGrpSpPr/>
          <p:nvPr/>
        </p:nvGrpSpPr>
        <p:grpSpPr>
          <a:xfrm>
            <a:off x="323528" y="4074436"/>
            <a:ext cx="2450902" cy="938740"/>
            <a:chOff x="323528" y="3725857"/>
            <a:chExt cx="2450902" cy="938740"/>
          </a:xfrm>
        </p:grpSpPr>
        <p:pic>
          <p:nvPicPr>
            <p:cNvPr id="35" name="Graphic 34" descr="Teache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3528" y="3725857"/>
              <a:ext cx="938740" cy="938740"/>
            </a:xfrm>
            <a:prstGeom prst="rect">
              <a:avLst/>
            </a:prstGeom>
          </p:spPr>
        </p:pic>
        <p:sp>
          <p:nvSpPr>
            <p:cNvPr id="36" name="TextBox 35"/>
            <p:cNvSpPr txBox="1"/>
            <p:nvPr/>
          </p:nvSpPr>
          <p:spPr>
            <a:xfrm>
              <a:off x="1334270" y="3933617"/>
              <a:ext cx="1440160" cy="523220"/>
            </a:xfrm>
            <a:prstGeom prst="rect">
              <a:avLst/>
            </a:prstGeom>
            <a:noFill/>
            <a:ln>
              <a:noFill/>
            </a:ln>
          </p:spPr>
          <p:txBody>
            <a:bodyPr wrap="square" rtlCol="0">
              <a:spAutoFit/>
            </a:bodyPr>
            <a:lstStyle/>
            <a:p>
              <a:r>
                <a:rPr lang="en-GB" sz="1400">
                  <a:solidFill>
                    <a:schemeClr val="bg2">
                      <a:lumMod val="75000"/>
                    </a:schemeClr>
                  </a:solidFill>
                </a:rPr>
                <a:t>Nursing, AHP students</a:t>
              </a:r>
            </a:p>
          </p:txBody>
        </p:sp>
      </p:grpSp>
      <p:grpSp>
        <p:nvGrpSpPr>
          <p:cNvPr id="38" name="Group 37"/>
          <p:cNvGrpSpPr/>
          <p:nvPr/>
        </p:nvGrpSpPr>
        <p:grpSpPr>
          <a:xfrm>
            <a:off x="334931" y="4913980"/>
            <a:ext cx="2450902" cy="938740"/>
            <a:chOff x="323528" y="3725857"/>
            <a:chExt cx="2450902" cy="938740"/>
          </a:xfrm>
        </p:grpSpPr>
        <p:pic>
          <p:nvPicPr>
            <p:cNvPr id="39" name="Graphic 38" descr="Teache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23528" y="3725857"/>
              <a:ext cx="938740" cy="938740"/>
            </a:xfrm>
            <a:prstGeom prst="rect">
              <a:avLst/>
            </a:prstGeom>
          </p:spPr>
        </p:pic>
        <p:sp>
          <p:nvSpPr>
            <p:cNvPr id="40" name="TextBox 39"/>
            <p:cNvSpPr txBox="1"/>
            <p:nvPr/>
          </p:nvSpPr>
          <p:spPr>
            <a:xfrm>
              <a:off x="1334270" y="3933617"/>
              <a:ext cx="1440160" cy="307777"/>
            </a:xfrm>
            <a:prstGeom prst="rect">
              <a:avLst/>
            </a:prstGeom>
            <a:noFill/>
            <a:ln>
              <a:noFill/>
            </a:ln>
          </p:spPr>
          <p:txBody>
            <a:bodyPr wrap="square" rtlCol="0">
              <a:spAutoFit/>
            </a:bodyPr>
            <a:lstStyle/>
            <a:p>
              <a:r>
                <a:rPr lang="en-GB" sz="1400">
                  <a:solidFill>
                    <a:srgbClr val="002060"/>
                  </a:solidFill>
                </a:rPr>
                <a:t>Researchers</a:t>
              </a:r>
            </a:p>
          </p:txBody>
        </p:sp>
      </p:grpSp>
      <p:cxnSp>
        <p:nvCxnSpPr>
          <p:cNvPr id="42" name="Connector: Curved 41"/>
          <p:cNvCxnSpPr/>
          <p:nvPr/>
        </p:nvCxnSpPr>
        <p:spPr>
          <a:xfrm>
            <a:off x="2623518" y="950753"/>
            <a:ext cx="432048" cy="195922"/>
          </a:xfrm>
          <a:prstGeom prst="curvedConnector3">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p:cNvCxnSpPr>
            <a:cxnSpLocks/>
          </p:cNvCxnSpPr>
          <p:nvPr/>
        </p:nvCxnSpPr>
        <p:spPr>
          <a:xfrm flipV="1">
            <a:off x="4867828" y="2204864"/>
            <a:ext cx="1432364" cy="576064"/>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p:cNvCxnSpPr>
            <a:cxnSpLocks/>
          </p:cNvCxnSpPr>
          <p:nvPr/>
        </p:nvCxnSpPr>
        <p:spPr>
          <a:xfrm rot="5400000">
            <a:off x="3597327" y="1719962"/>
            <a:ext cx="861434" cy="540417"/>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p:cNvCxnSpPr>
            <a:cxnSpLocks/>
          </p:cNvCxnSpPr>
          <p:nvPr/>
        </p:nvCxnSpPr>
        <p:spPr>
          <a:xfrm>
            <a:off x="4451460" y="3362931"/>
            <a:ext cx="1848732" cy="858157"/>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p:cNvCxnSpPr>
            <a:cxnSpLocks/>
          </p:cNvCxnSpPr>
          <p:nvPr/>
        </p:nvCxnSpPr>
        <p:spPr>
          <a:xfrm rot="16200000" flipH="1">
            <a:off x="3123796" y="4354638"/>
            <a:ext cx="2066146" cy="426814"/>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p:cNvCxnSpPr>
            <a:cxnSpLocks/>
          </p:cNvCxnSpPr>
          <p:nvPr/>
        </p:nvCxnSpPr>
        <p:spPr>
          <a:xfrm rot="10800000" flipV="1">
            <a:off x="1632439" y="2787717"/>
            <a:ext cx="1338014" cy="1042461"/>
          </a:xfrm>
          <a:prstGeom prst="curvedConnector3">
            <a:avLst>
              <a:gd name="adj1" fmla="val 85034"/>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4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3DD09-C1DE-4554-4B85-5E8456D21846}"/>
              </a:ext>
            </a:extLst>
          </p:cNvPr>
          <p:cNvSpPr>
            <a:spLocks noGrp="1"/>
          </p:cNvSpPr>
          <p:nvPr>
            <p:ph type="title"/>
          </p:nvPr>
        </p:nvSpPr>
        <p:spPr>
          <a:xfrm>
            <a:off x="457200" y="274638"/>
            <a:ext cx="8229600" cy="490066"/>
          </a:xfrm>
        </p:spPr>
        <p:txBody>
          <a:bodyPr/>
          <a:lstStyle/>
          <a:p>
            <a:r>
              <a:rPr lang="en-GB" sz="3600" b="1">
                <a:solidFill>
                  <a:srgbClr val="B71656"/>
                </a:solidFill>
              </a:rPr>
              <a:t>Tag bubbles</a:t>
            </a:r>
          </a:p>
        </p:txBody>
      </p:sp>
      <p:pic>
        <p:nvPicPr>
          <p:cNvPr id="5" name="Picture 4">
            <a:extLst>
              <a:ext uri="{FF2B5EF4-FFF2-40B4-BE49-F238E27FC236}">
                <a16:creationId xmlns:a16="http://schemas.microsoft.com/office/drawing/2014/main" id="{7765DC55-669B-EE1A-ADAE-C480D86CD02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124744"/>
            <a:ext cx="8140591" cy="5112568"/>
          </a:xfrm>
          <a:prstGeom prst="rect">
            <a:avLst/>
          </a:prstGeom>
        </p:spPr>
      </p:pic>
    </p:spTree>
    <p:extLst>
      <p:ext uri="{BB962C8B-B14F-4D97-AF65-F5344CB8AC3E}">
        <p14:creationId xmlns:p14="http://schemas.microsoft.com/office/powerpoint/2010/main" val="60608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1950-D9D1-481E-A1B3-FD9C57A71218}"/>
              </a:ext>
            </a:extLst>
          </p:cNvPr>
          <p:cNvSpPr>
            <a:spLocks noGrp="1"/>
          </p:cNvSpPr>
          <p:nvPr>
            <p:ph type="title"/>
          </p:nvPr>
        </p:nvSpPr>
        <p:spPr/>
        <p:txBody>
          <a:bodyPr/>
          <a:lstStyle/>
          <a:p>
            <a:r>
              <a:rPr lang="en-GB" sz="4000" b="1">
                <a:solidFill>
                  <a:srgbClr val="B71656"/>
                </a:solidFill>
              </a:rPr>
              <a:t>Staff morale</a:t>
            </a:r>
            <a:endParaRPr lang="en-GB" b="1">
              <a:solidFill>
                <a:srgbClr val="B71656"/>
              </a:solidFill>
            </a:endParaRPr>
          </a:p>
        </p:txBody>
      </p:sp>
      <p:sp>
        <p:nvSpPr>
          <p:cNvPr id="3" name="Content Placeholder 2">
            <a:extLst>
              <a:ext uri="{FF2B5EF4-FFF2-40B4-BE49-F238E27FC236}">
                <a16:creationId xmlns:a16="http://schemas.microsoft.com/office/drawing/2014/main" id="{9C019080-D082-490F-AE4F-C7C968C1B2AA}"/>
              </a:ext>
            </a:extLst>
          </p:cNvPr>
          <p:cNvSpPr>
            <a:spLocks noGrp="1"/>
          </p:cNvSpPr>
          <p:nvPr>
            <p:ph idx="1"/>
          </p:nvPr>
        </p:nvSpPr>
        <p:spPr/>
        <p:txBody>
          <a:bodyPr/>
          <a:lstStyle/>
          <a:p>
            <a:pPr marL="0" indent="0">
              <a:buNone/>
            </a:pPr>
            <a:r>
              <a:rPr lang="en-US" sz="2400"/>
              <a:t>“I really love it… working in the emergency department, you see a lot of terrible things happen, you see a lot of sick patients… </a:t>
            </a:r>
          </a:p>
          <a:p>
            <a:pPr marL="0" indent="0">
              <a:buNone/>
            </a:pPr>
            <a:r>
              <a:rPr lang="en-US" sz="2400"/>
              <a:t>So for me, it’s such a refreshing change because we predominantly get positive feedback. </a:t>
            </a:r>
          </a:p>
          <a:p>
            <a:pPr marL="0" indent="0">
              <a:buNone/>
            </a:pPr>
            <a:r>
              <a:rPr lang="en-US" sz="2400"/>
              <a:t>It's just so nice to be able to cling on to that… I think it helps improve morale.”</a:t>
            </a:r>
          </a:p>
          <a:p>
            <a:pPr marL="0" indent="0" algn="r">
              <a:buNone/>
            </a:pPr>
            <a:r>
              <a:rPr lang="en-US" sz="2400" i="1"/>
              <a:t>Clinical manager, Royal Cornwall Hospitals</a:t>
            </a:r>
          </a:p>
          <a:p>
            <a:pPr marL="0" indent="0" algn="r">
              <a:buNone/>
            </a:pPr>
            <a:endParaRPr lang="en-US" sz="2400" i="1"/>
          </a:p>
          <a:p>
            <a:pPr marL="0" indent="0" algn="r">
              <a:buNone/>
            </a:pPr>
            <a:endParaRPr lang="en-US" sz="2400" i="1"/>
          </a:p>
          <a:p>
            <a:pPr marL="0" indent="0">
              <a:buNone/>
            </a:pPr>
            <a:r>
              <a:rPr lang="en-US" sz="1600"/>
              <a:t>Source: Baines R. </a:t>
            </a:r>
            <a:r>
              <a:rPr lang="en-US" sz="1600" i="1"/>
              <a:t>Care Opinion at RCHT: one year on</a:t>
            </a:r>
            <a:r>
              <a:rPr lang="en-US" sz="1600"/>
              <a:t>. Plymouth University, November 2019</a:t>
            </a:r>
            <a:endParaRPr lang="en-GB" sz="1600"/>
          </a:p>
        </p:txBody>
      </p:sp>
    </p:spTree>
    <p:extLst>
      <p:ext uri="{BB962C8B-B14F-4D97-AF65-F5344CB8AC3E}">
        <p14:creationId xmlns:p14="http://schemas.microsoft.com/office/powerpoint/2010/main" val="2859575702"/>
      </p:ext>
    </p:extLst>
  </p:cSld>
  <p:clrMapOvr>
    <a:masterClrMapping/>
  </p:clrMapOvr>
</p:sld>
</file>

<file path=ppt/theme/theme1.xml><?xml version="1.0" encoding="utf-8"?>
<a:theme xmlns:a="http://schemas.openxmlformats.org/drawingml/2006/main" name="PO-for-the-board">
  <a:themeElements>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for-the-board">
      <a:majorFont>
        <a:latin typeface="Veto Co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for-the-bo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for-the-bo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for-the-bo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for-the-bo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for-the-bo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for-the-bo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for-the-bo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for-the-bo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for-the-bo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for-the-bo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for-the-bo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Item xmlns="f47fa861-369f-4035-a868-dd727a8f1ebe" xsi:nil="true"/>
    <lcf76f155ced4ddcb4097134ff3c332f xmlns="f47fa861-369f-4035-a868-dd727a8f1eb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17D7D-E03D-46B9-B24B-6499E752D6BB}">
  <ds:schemaRefs>
    <ds:schemaRef ds:uri="db480776-5128-43a3-b677-12ebb2d77427"/>
    <ds:schemaRef ds:uri="f47fa861-369f-4035-a868-dd727a8f1eb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A16649-AD49-4074-AD51-8FADD42EC331}">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1963CD-C371-4207-AEDB-99CE4EB34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PO-for-the-board</Template>
  <TotalTime>2</TotalTime>
  <Words>1593</Words>
  <Application>Microsoft Office PowerPoint</Application>
  <PresentationFormat>On-screen Show (4:3)</PresentationFormat>
  <Paragraphs>178</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Courier New</vt:lpstr>
      <vt:lpstr>Helvetica</vt:lpstr>
      <vt:lpstr>Open Sans</vt:lpstr>
      <vt:lpstr>Times New Roman</vt:lpstr>
      <vt:lpstr>Veto Com</vt:lpstr>
      <vt:lpstr>PO-for-the-board</vt:lpstr>
      <vt:lpstr>PowerPoint Presentation</vt:lpstr>
      <vt:lpstr>Our plan for today</vt:lpstr>
      <vt:lpstr>Your patients want to help you get better!</vt:lpstr>
      <vt:lpstr>Vision</vt:lpstr>
      <vt:lpstr>Who are we?</vt:lpstr>
      <vt:lpstr>PowerPoint Presentation</vt:lpstr>
      <vt:lpstr>PowerPoint Presentation</vt:lpstr>
      <vt:lpstr>Tag bubbles</vt:lpstr>
      <vt:lpstr>Staff morale</vt:lpstr>
      <vt:lpstr>PowerPoint Presentation</vt:lpstr>
      <vt:lpstr>PowerPoint Presentation</vt:lpstr>
      <vt:lpstr>Berwick Report, August 2013</vt:lpstr>
      <vt:lpstr>Slowly, culture changes</vt:lpstr>
      <vt:lpstr>A strategic commitment to listening</vt:lpstr>
      <vt:lpstr>When and how do we listen?</vt:lpstr>
      <vt:lpstr>Our journey</vt:lpstr>
      <vt:lpstr>An example of learning and change…</vt:lpstr>
      <vt:lpstr>An example of learning and change…</vt:lpstr>
      <vt:lpstr>Challenges</vt:lpstr>
      <vt:lpstr>Successes</vt:lpstr>
      <vt:lpstr>Learning Points</vt:lpstr>
      <vt:lpstr>Care Opinion Journey of  Malvern Neighbourhood Team</vt:lpstr>
      <vt:lpstr>Timeline to date</vt:lpstr>
      <vt:lpstr>My rationale for participation in the pilot</vt:lpstr>
      <vt:lpstr>Initial thoughts</vt:lpstr>
      <vt:lpstr>Introduction to the team</vt:lpstr>
      <vt:lpstr>Care Opinion Card</vt:lpstr>
      <vt:lpstr>Where we are now!</vt:lpstr>
      <vt:lpstr>Examples of stories</vt:lpstr>
      <vt:lpstr>PowerPoint Presentation</vt:lpstr>
      <vt:lpstr>PowerPoint Presentation</vt:lpstr>
      <vt:lpstr>Challenges</vt:lpstr>
      <vt:lpstr>Successes</vt:lpstr>
      <vt:lpstr>Thank you for listening</vt:lpstr>
      <vt:lpstr>PowerPoint Presentation</vt:lpstr>
    </vt:vector>
  </TitlesOfParts>
  <Company>healthmatters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Munro</dc:creator>
  <cp:lastModifiedBy>Liz Bassett</cp:lastModifiedBy>
  <cp:revision>1</cp:revision>
  <dcterms:created xsi:type="dcterms:W3CDTF">2009-01-20T20:54:59Z</dcterms:created>
  <dcterms:modified xsi:type="dcterms:W3CDTF">2024-11-28T11:32:59Z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