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8.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slideLayouts/slideLayout30.xml" ContentType="application/vnd.openxmlformats-officedocument.presentationml.slideLayout+xml"/>
  <Override PartName="/ppt/slideLayouts/slideLayout28.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23.xml" ContentType="application/vnd.openxmlformats-officedocument.presentationml.slideLayout+xml"/>
  <Override PartName="/ppt/slideLayouts/slideLayout26.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2"/>
  </p:notesMasterIdLst>
  <p:handoutMasterIdLst>
    <p:handoutMasterId r:id="rId13"/>
  </p:handoutMasterIdLst>
  <p:sldIdLst>
    <p:sldId id="262" r:id="rId4"/>
    <p:sldId id="256" r:id="rId5"/>
    <p:sldId id="263" r:id="rId6"/>
    <p:sldId id="265" r:id="rId7"/>
    <p:sldId id="267" r:id="rId8"/>
    <p:sldId id="264" r:id="rId9"/>
    <p:sldId id="260" r:id="rId10"/>
    <p:sldId id="266"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07" autoAdjust="0"/>
  </p:normalViewPr>
  <p:slideViewPr>
    <p:cSldViewPr>
      <p:cViewPr>
        <p:scale>
          <a:sx n="70" d="100"/>
          <a:sy n="70" d="100"/>
        </p:scale>
        <p:origin x="-498"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anose="020B0604020202020204" pitchFamily="34" charset="0"/>
                <a:cs typeface="Arial" panose="020B0604020202020204" pitchFamily="34" charset="0"/>
              </a:defRPr>
            </a:pPr>
            <a:r>
              <a:rPr lang="en-US">
                <a:latin typeface="Arial" panose="020B0604020202020204" pitchFamily="34" charset="0"/>
                <a:cs typeface="Arial" panose="020B0604020202020204" pitchFamily="34" charset="0"/>
              </a:rPr>
              <a:t>Grassroots Sources</a:t>
            </a:r>
          </a:p>
        </c:rich>
      </c:tx>
      <c:layout>
        <c:manualLayout>
          <c:xMode val="edge"/>
          <c:yMode val="edge"/>
          <c:x val="6.0121573344998555E-2"/>
          <c:y val="2.7777777777777776E-2"/>
        </c:manualLayout>
      </c:layout>
      <c:overlay val="0"/>
    </c:title>
    <c:autoTitleDeleted val="0"/>
    <c:plotArea>
      <c:layout/>
      <c:pieChart>
        <c:varyColors val="1"/>
        <c:ser>
          <c:idx val="0"/>
          <c:order val="0"/>
          <c:tx>
            <c:strRef>
              <c:f>Sheet1!$B$1</c:f>
              <c:strCache>
                <c:ptCount val="1"/>
                <c:pt idx="0">
                  <c:v>Source</c:v>
                </c:pt>
              </c:strCache>
            </c:strRef>
          </c:tx>
          <c:dPt>
            <c:idx val="0"/>
            <c:bubble3D val="0"/>
            <c:explosion val="4"/>
            <c:spPr>
              <a:solidFill>
                <a:srgbClr val="CC0099"/>
              </a:solidFill>
            </c:spPr>
          </c:dPt>
          <c:dPt>
            <c:idx val="1"/>
            <c:bubble3D val="0"/>
            <c:spPr>
              <a:solidFill>
                <a:srgbClr val="0066FF"/>
              </a:solidFill>
            </c:spPr>
          </c:dPt>
          <c:dPt>
            <c:idx val="2"/>
            <c:bubble3D val="0"/>
            <c:spPr>
              <a:solidFill>
                <a:srgbClr val="002060"/>
              </a:solidFill>
            </c:spPr>
          </c:dPt>
          <c:dPt>
            <c:idx val="3"/>
            <c:bubble3D val="0"/>
            <c:spPr>
              <a:solidFill>
                <a:srgbClr val="92D050"/>
              </a:solidFill>
            </c:spPr>
          </c:dPt>
          <c:dPt>
            <c:idx val="4"/>
            <c:bubble3D val="0"/>
            <c:spPr>
              <a:solidFill>
                <a:srgbClr val="7030A0"/>
              </a:solidFill>
            </c:spPr>
          </c:dPt>
          <c:dPt>
            <c:idx val="5"/>
            <c:bubble3D val="0"/>
            <c:spPr>
              <a:solidFill>
                <a:srgbClr val="008080"/>
              </a:solidFill>
            </c:spPr>
          </c:dPt>
          <c:dPt>
            <c:idx val="6"/>
            <c:bubble3D val="0"/>
            <c:spPr>
              <a:solidFill>
                <a:srgbClr val="00B0F0"/>
              </a:solidFill>
            </c:spPr>
          </c:dPt>
          <c:dLbls>
            <c:dLblPos val="inEnd"/>
            <c:showLegendKey val="0"/>
            <c:showVal val="0"/>
            <c:showCatName val="0"/>
            <c:showSerName val="0"/>
            <c:showPercent val="1"/>
            <c:showBubbleSize val="0"/>
            <c:showLeaderLines val="1"/>
          </c:dLbls>
          <c:cat>
            <c:strRef>
              <c:f>Sheet1!$A$2:$A$7</c:f>
              <c:strCache>
                <c:ptCount val="6"/>
                <c:pt idx="0">
                  <c:v>Care Opinion &amp; NHS Choices</c:v>
                </c:pt>
                <c:pt idx="1">
                  <c:v>Healthwatch</c:v>
                </c:pt>
                <c:pt idx="2">
                  <c:v>Patient Support</c:v>
                </c:pt>
                <c:pt idx="3">
                  <c:v>VCS partners</c:v>
                </c:pt>
                <c:pt idx="4">
                  <c:v>CCG Engagement</c:v>
                </c:pt>
                <c:pt idx="5">
                  <c:v>Social Media</c:v>
                </c:pt>
              </c:strCache>
            </c:strRef>
          </c:cat>
          <c:val>
            <c:numRef>
              <c:f>Sheet1!$B$2:$B$7</c:f>
              <c:numCache>
                <c:formatCode>General</c:formatCode>
                <c:ptCount val="6"/>
                <c:pt idx="0">
                  <c:v>793</c:v>
                </c:pt>
                <c:pt idx="1">
                  <c:v>726</c:v>
                </c:pt>
                <c:pt idx="2">
                  <c:v>437</c:v>
                </c:pt>
                <c:pt idx="3">
                  <c:v>222</c:v>
                </c:pt>
                <c:pt idx="4">
                  <c:v>153</c:v>
                </c:pt>
                <c:pt idx="5">
                  <c:v>63</c:v>
                </c:pt>
              </c:numCache>
            </c:numRef>
          </c:val>
        </c:ser>
        <c:dLbls>
          <c:showLegendKey val="0"/>
          <c:showVal val="1"/>
          <c:showCatName val="0"/>
          <c:showSerName val="0"/>
          <c:showPercent val="0"/>
          <c:showBubbleSize val="0"/>
          <c:showLeaderLines val="1"/>
        </c:dLbls>
        <c:firstSliceAng val="0"/>
      </c:pieChart>
    </c:plotArea>
    <c:legend>
      <c:legendPos val="r"/>
      <c:legendEntry>
        <c:idx val="0"/>
        <c:txPr>
          <a:bodyPr/>
          <a:lstStyle/>
          <a:p>
            <a:pPr>
              <a:defRPr sz="1100" b="1">
                <a:latin typeface="Arial" panose="020B0604020202020204" pitchFamily="34" charset="0"/>
                <a:cs typeface="Arial" panose="020B0604020202020204" pitchFamily="34" charset="0"/>
              </a:defRPr>
            </a:pPr>
            <a:endParaRPr lang="en-US"/>
          </a:p>
        </c:txPr>
      </c:legendEntry>
      <c:legendEntry>
        <c:idx val="4"/>
        <c:txPr>
          <a:bodyPr/>
          <a:lstStyle/>
          <a:p>
            <a:pPr>
              <a:defRPr sz="1100" b="0">
                <a:latin typeface="Arial" panose="020B0604020202020204" pitchFamily="34" charset="0"/>
                <a:cs typeface="Arial" panose="020B0604020202020204" pitchFamily="34" charset="0"/>
              </a:defRPr>
            </a:pPr>
            <a:endParaRPr lang="en-US"/>
          </a:p>
        </c:txPr>
      </c:legendEntry>
      <c:layout>
        <c:manualLayout>
          <c:xMode val="edge"/>
          <c:yMode val="edge"/>
          <c:x val="0.65326443569553805"/>
          <c:y val="0.17210615784865665"/>
          <c:w val="0.34673548109179508"/>
          <c:h val="0.7733940629029965"/>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FA00835-8FB3-434A-A742-52755EB045BD}" type="datetimeFigureOut">
              <a:rPr lang="en-GB" smtClean="0"/>
              <a:t>30/09/2019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2835FED-209A-46FA-8812-751C0937260F}" type="slidenum">
              <a:rPr lang="en-GB" smtClean="0"/>
              <a:t>‹#›</a:t>
            </a:fld>
            <a:endParaRPr lang="en-GB"/>
          </a:p>
        </p:txBody>
      </p:sp>
    </p:spTree>
    <p:extLst>
      <p:ext uri="{BB962C8B-B14F-4D97-AF65-F5344CB8AC3E}">
        <p14:creationId xmlns:p14="http://schemas.microsoft.com/office/powerpoint/2010/main" val="1336070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90CB56F-34BA-48DF-AB6F-2E9AD0850679}" type="datetimeFigureOut">
              <a:rPr lang="en-GB" smtClean="0"/>
              <a:t>30/09/2019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A5EB254-3937-4C8B-AA6C-2EC2449FF5B8}" type="slidenum">
              <a:rPr lang="en-GB" smtClean="0"/>
              <a:t>‹#›</a:t>
            </a:fld>
            <a:endParaRPr lang="en-GB"/>
          </a:p>
        </p:txBody>
      </p:sp>
    </p:spTree>
    <p:extLst>
      <p:ext uri="{BB962C8B-B14F-4D97-AF65-F5344CB8AC3E}">
        <p14:creationId xmlns:p14="http://schemas.microsoft.com/office/powerpoint/2010/main" val="2748149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radforddistrictsccg.nhs.uk/news/-gp-practice-teams-to-point-patients-in-the-right-direction/" TargetMode="External"/><Relationship Id="rId7" Type="http://schemas.openxmlformats.org/officeDocument/2006/relationships/hyperlink" Target="https://www.bradforddistrictsccg.nhs.uk/get-involved/what-we-are-doing/engaging-peopl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youtu.be/CUikbB3Oj3w" TargetMode="External"/><Relationship Id="rId5" Type="http://schemas.openxmlformats.org/officeDocument/2006/relationships/hyperlink" Target="https://www.bradforddistrictsccg.nhs.uk/seecmsfile/?id=1753" TargetMode="External"/><Relationship Id="rId4" Type="http://schemas.openxmlformats.org/officeDocument/2006/relationships/hyperlink" Target="https://www.bradforddistrictsccg.nhs.uk/seecmsfile/?id=175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E790CB-C7E2-4312-BA81-1B52C9DBEEFA}"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12084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5EB254-3937-4C8B-AA6C-2EC2449FF5B8}" type="slidenum">
              <a:rPr lang="en-GB" smtClean="0"/>
              <a:t>2</a:t>
            </a:fld>
            <a:endParaRPr lang="en-GB"/>
          </a:p>
        </p:txBody>
      </p:sp>
    </p:spTree>
    <p:extLst>
      <p:ext uri="{BB962C8B-B14F-4D97-AF65-F5344CB8AC3E}">
        <p14:creationId xmlns:p14="http://schemas.microsoft.com/office/powerpoint/2010/main" val="324478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Pulling it all together to see patterns and trends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Human eyes on every piece of feedback – serious/urgent flagged with providers if needed, Care Opinion allows us to see if they’ve already responded.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dirty="0" smtClean="0"/>
              <a:t>Patient experience built into our</a:t>
            </a:r>
            <a:r>
              <a:rPr lang="en-GB" baseline="0" dirty="0" smtClean="0"/>
              <a:t> processes around Quality – JQC, seat at the table</a:t>
            </a:r>
          </a:p>
          <a:p>
            <a:endParaRPr lang="en-GB" baseline="0" dirty="0" smtClean="0"/>
          </a:p>
          <a:p>
            <a:r>
              <a:rPr lang="en-GB" baseline="0" dirty="0" smtClean="0"/>
              <a:t>The MES Experience system with </a:t>
            </a:r>
            <a:r>
              <a:rPr lang="en-GB" baseline="0" dirty="0" err="1" smtClean="0"/>
              <a:t>Pansensic</a:t>
            </a:r>
            <a:r>
              <a:rPr lang="en-GB" baseline="0" dirty="0" smtClean="0"/>
              <a:t> analysis let us look at emotions and sentiment analysis,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A5EB254-3937-4C8B-AA6C-2EC2449FF5B8}" type="slidenum">
              <a:rPr lang="en-GB" smtClean="0"/>
              <a:t>3</a:t>
            </a:fld>
            <a:endParaRPr lang="en-GB"/>
          </a:p>
        </p:txBody>
      </p:sp>
    </p:spTree>
    <p:extLst>
      <p:ext uri="{BB962C8B-B14F-4D97-AF65-F5344CB8AC3E}">
        <p14:creationId xmlns:p14="http://schemas.microsoft.com/office/powerpoint/2010/main" val="2686868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Range of sources really important to us – not just the extremes of complaints &amp; compliments, includes the ordinary everyday, the ‘nurses were lovely BUT…’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Care opinion is a small proportion of the data, but provides rich insight &amp; different perspectives – feedback generated from our Patient Support &amp; Complaints team the most commonly identified emotion is fear, in Healthwatch data it’s frustration and in NHS Choices &amp; Care Opinion it’s delight.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Bringing these different data sources together gives a more rounded picture.</a:t>
            </a:r>
            <a:endParaRPr lang="en-GB" baseline="0" dirty="0" smtClean="0"/>
          </a:p>
        </p:txBody>
      </p:sp>
      <p:sp>
        <p:nvSpPr>
          <p:cNvPr id="4" name="Slide Number Placeholder 3"/>
          <p:cNvSpPr>
            <a:spLocks noGrp="1"/>
          </p:cNvSpPr>
          <p:nvPr>
            <p:ph type="sldNum" sz="quarter" idx="10"/>
          </p:nvPr>
        </p:nvSpPr>
        <p:spPr/>
        <p:txBody>
          <a:bodyPr/>
          <a:lstStyle/>
          <a:p>
            <a:fld id="{CA5EB254-3937-4C8B-AA6C-2EC2449FF5B8}" type="slidenum">
              <a:rPr lang="en-GB" smtClean="0"/>
              <a:t>4</a:t>
            </a:fld>
            <a:endParaRPr lang="en-GB"/>
          </a:p>
        </p:txBody>
      </p:sp>
    </p:spTree>
    <p:extLst>
      <p:ext uri="{BB962C8B-B14F-4D97-AF65-F5344CB8AC3E}">
        <p14:creationId xmlns:p14="http://schemas.microsoft.com/office/powerpoint/2010/main" val="2727482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Feedback from Care Opinion prior to</a:t>
            </a:r>
            <a:r>
              <a:rPr lang="en-GB" baseline="0" dirty="0" smtClean="0"/>
              <a:t> rollout </a:t>
            </a:r>
            <a:endParaRPr lang="en-GB" dirty="0"/>
          </a:p>
        </p:txBody>
      </p:sp>
      <p:sp>
        <p:nvSpPr>
          <p:cNvPr id="4" name="Slide Number Placeholder 3"/>
          <p:cNvSpPr>
            <a:spLocks noGrp="1"/>
          </p:cNvSpPr>
          <p:nvPr>
            <p:ph type="sldNum" sz="quarter" idx="10"/>
          </p:nvPr>
        </p:nvSpPr>
        <p:spPr/>
        <p:txBody>
          <a:bodyPr/>
          <a:lstStyle/>
          <a:p>
            <a:fld id="{CA5EB254-3937-4C8B-AA6C-2EC2449FF5B8}" type="slidenum">
              <a:rPr lang="en-GB" smtClean="0"/>
              <a:t>5</a:t>
            </a:fld>
            <a:endParaRPr lang="en-GB"/>
          </a:p>
        </p:txBody>
      </p:sp>
    </p:spTree>
    <p:extLst>
      <p:ext uri="{BB962C8B-B14F-4D97-AF65-F5344CB8AC3E}">
        <p14:creationId xmlns:p14="http://schemas.microsoft.com/office/powerpoint/2010/main" val="2727482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latin typeface="Arial" panose="020B0604020202020204" pitchFamily="34" charset="0"/>
                <a:cs typeface="Arial" panose="020B0604020202020204" pitchFamily="34" charset="0"/>
              </a:rPr>
              <a:t>Having the ‘evidence’ of patient experience in our Grassroots system, along with insight from our patient network meetings and the views from practices,</a:t>
            </a:r>
            <a:r>
              <a:rPr lang="en-GB" sz="2400" baseline="0" dirty="0" smtClean="0">
                <a:latin typeface="Arial" panose="020B0604020202020204" pitchFamily="34" charset="0"/>
                <a:cs typeface="Arial" panose="020B0604020202020204" pitchFamily="34" charset="0"/>
              </a:rPr>
              <a:t> meant that we understood the challenges of introducing care navigation, and could use this as the starting point </a:t>
            </a:r>
            <a:r>
              <a:rPr lang="en-GB" sz="2400" baseline="0" dirty="0" err="1" smtClean="0">
                <a:latin typeface="Arial" panose="020B0604020202020204" pitchFamily="34" charset="0"/>
                <a:cs typeface="Arial" panose="020B0604020202020204" pitchFamily="34" charset="0"/>
              </a:rPr>
              <a:t>hwen</a:t>
            </a:r>
            <a:r>
              <a:rPr lang="en-GB" sz="2400" baseline="0" dirty="0" smtClean="0">
                <a:latin typeface="Arial" panose="020B0604020202020204" pitchFamily="34" charset="0"/>
                <a:cs typeface="Arial" panose="020B0604020202020204" pitchFamily="34" charset="0"/>
              </a:rPr>
              <a:t> we developed our approach.</a:t>
            </a:r>
          </a:p>
          <a:p>
            <a:pPr algn="l"/>
            <a:endParaRPr lang="en-GB" sz="2400" b="0" i="0" dirty="0" smtClean="0">
              <a:solidFill>
                <a:srgbClr val="435363"/>
              </a:solidFill>
              <a:effectLst/>
              <a:latin typeface="arial"/>
            </a:endParaRPr>
          </a:p>
          <a:p>
            <a:pPr algn="l"/>
            <a:r>
              <a:rPr lang="en-GB" sz="2400" b="0" i="0" dirty="0" smtClean="0">
                <a:solidFill>
                  <a:srgbClr val="435363"/>
                </a:solidFill>
                <a:effectLst/>
                <a:latin typeface="arial"/>
              </a:rPr>
              <a:t>The communications campaign included </a:t>
            </a:r>
            <a:r>
              <a:rPr lang="en-GB" sz="2400" b="0" i="0" u="none" strike="noStrike" dirty="0" smtClean="0">
                <a:solidFill>
                  <a:srgbClr val="005CB9"/>
                </a:solidFill>
                <a:effectLst/>
                <a:latin typeface="arial"/>
                <a:hlinkClick r:id="rId3"/>
              </a:rPr>
              <a:t>press releases</a:t>
            </a:r>
            <a:r>
              <a:rPr lang="en-GB" sz="2400" b="0" i="0" dirty="0" smtClean="0">
                <a:solidFill>
                  <a:srgbClr val="435363"/>
                </a:solidFill>
                <a:effectLst/>
                <a:latin typeface="arial"/>
              </a:rPr>
              <a:t>, radio advertising, pop-up banners and </a:t>
            </a:r>
            <a:r>
              <a:rPr lang="en-GB" sz="2400" b="0" i="0" u="none" strike="noStrike" dirty="0" smtClean="0">
                <a:solidFill>
                  <a:srgbClr val="005CB9"/>
                </a:solidFill>
                <a:effectLst/>
                <a:latin typeface="arial"/>
                <a:hlinkClick r:id="rId4"/>
              </a:rPr>
              <a:t>posters</a:t>
            </a:r>
            <a:r>
              <a:rPr lang="en-GB" sz="2400" b="0" i="0" dirty="0" smtClean="0">
                <a:solidFill>
                  <a:srgbClr val="435363"/>
                </a:solidFill>
                <a:effectLst/>
                <a:latin typeface="arial"/>
              </a:rPr>
              <a:t> for every GP practice, </a:t>
            </a:r>
            <a:r>
              <a:rPr lang="en-GB" sz="2400" b="0" i="0" u="none" strike="noStrike" dirty="0" smtClean="0">
                <a:solidFill>
                  <a:srgbClr val="005CB9"/>
                </a:solidFill>
                <a:effectLst/>
                <a:latin typeface="arial"/>
                <a:hlinkClick r:id="rId5"/>
              </a:rPr>
              <a:t>information leaflets</a:t>
            </a:r>
            <a:r>
              <a:rPr lang="en-GB" sz="2400" b="0" i="0" dirty="0" smtClean="0">
                <a:solidFill>
                  <a:srgbClr val="435363"/>
                </a:solidFill>
                <a:effectLst/>
                <a:latin typeface="arial"/>
              </a:rPr>
              <a:t> including an Easy Read version and British Sign Language explanation, and </a:t>
            </a:r>
            <a:r>
              <a:rPr lang="en-GB" sz="2400" b="0" i="0" u="none" strike="noStrike" dirty="0" smtClean="0">
                <a:solidFill>
                  <a:srgbClr val="005CB9"/>
                </a:solidFill>
                <a:effectLst/>
                <a:latin typeface="arial"/>
                <a:hlinkClick r:id="rId6"/>
              </a:rPr>
              <a:t>videos</a:t>
            </a:r>
            <a:r>
              <a:rPr lang="en-GB" sz="2400" b="0" i="0" dirty="0" smtClean="0">
                <a:solidFill>
                  <a:srgbClr val="435363"/>
                </a:solidFill>
                <a:effectLst/>
                <a:latin typeface="arial"/>
              </a:rPr>
              <a:t>. We also encouraged practices to work with their Patient Participation Groups and practice volunteers.</a:t>
            </a:r>
          </a:p>
          <a:p>
            <a:pPr algn="l"/>
            <a:endParaRPr lang="en-GB" sz="2400" b="0" i="0" dirty="0" smtClean="0">
              <a:solidFill>
                <a:srgbClr val="435363"/>
              </a:solidFill>
              <a:effectLst/>
              <a:latin typeface="arial"/>
            </a:endParaRPr>
          </a:p>
          <a:p>
            <a:pPr algn="l"/>
            <a:r>
              <a:rPr lang="en-GB" sz="2400" b="0" i="0" dirty="0" smtClean="0">
                <a:solidFill>
                  <a:srgbClr val="435363"/>
                </a:solidFill>
                <a:effectLst/>
                <a:latin typeface="arial"/>
              </a:rPr>
              <a:t>Voluntary sector</a:t>
            </a:r>
            <a:r>
              <a:rPr lang="en-GB" sz="2400" b="0" i="0" baseline="0" dirty="0" smtClean="0">
                <a:solidFill>
                  <a:srgbClr val="435363"/>
                </a:solidFill>
                <a:effectLst/>
                <a:latin typeface="arial"/>
              </a:rPr>
              <a:t> partners </a:t>
            </a:r>
            <a:r>
              <a:rPr lang="en-GB" sz="2400" b="0" i="0" dirty="0" smtClean="0">
                <a:solidFill>
                  <a:srgbClr val="435363"/>
                </a:solidFill>
                <a:effectLst/>
                <a:latin typeface="arial"/>
              </a:rPr>
              <a:t>took </a:t>
            </a:r>
            <a:r>
              <a:rPr lang="en-GB" sz="2400" b="0" i="0" dirty="0" smtClean="0">
                <a:solidFill>
                  <a:srgbClr val="435363"/>
                </a:solidFill>
                <a:effectLst/>
                <a:latin typeface="arial"/>
              </a:rPr>
              <a:t>information about Care Navigation out to the </a:t>
            </a:r>
            <a:r>
              <a:rPr lang="en-GB" sz="2400" b="0" i="0" dirty="0" smtClean="0">
                <a:solidFill>
                  <a:srgbClr val="435363"/>
                </a:solidFill>
                <a:effectLst/>
                <a:latin typeface="arial"/>
              </a:rPr>
              <a:t>community on our behalf, </a:t>
            </a:r>
            <a:r>
              <a:rPr lang="en-GB" sz="2400" b="0" i="0" dirty="0" smtClean="0">
                <a:solidFill>
                  <a:srgbClr val="435363"/>
                </a:solidFill>
                <a:effectLst/>
                <a:latin typeface="arial"/>
              </a:rPr>
              <a:t>to make sure that people from different backgrounds understood what was happening and how it would help them. They’ve taken information leaflets and talked to people at lots of different locations, such as mosques and other places of worship, community centres, knit and natter groups and schools.</a:t>
            </a:r>
          </a:p>
          <a:p>
            <a:pPr algn="l"/>
            <a:r>
              <a:rPr lang="en-GB" sz="2400" b="0" i="0" dirty="0" smtClean="0">
                <a:solidFill>
                  <a:srgbClr val="435363"/>
                </a:solidFill>
                <a:effectLst/>
                <a:latin typeface="arial"/>
              </a:rPr>
              <a:t>The feedback that people have given through </a:t>
            </a:r>
            <a:r>
              <a:rPr lang="en-GB" sz="2400" b="0" i="0" u="none" strike="noStrike" dirty="0" smtClean="0">
                <a:solidFill>
                  <a:srgbClr val="005CB9"/>
                </a:solidFill>
                <a:effectLst/>
                <a:latin typeface="arial"/>
                <a:hlinkClick r:id="rId7"/>
              </a:rPr>
              <a:t>Engaging People</a:t>
            </a:r>
            <a:r>
              <a:rPr lang="en-GB" sz="2400" b="0" i="0" dirty="0" smtClean="0">
                <a:solidFill>
                  <a:srgbClr val="435363"/>
                </a:solidFill>
                <a:effectLst/>
                <a:latin typeface="arial"/>
              </a:rPr>
              <a:t> is being presented to practice staff in workshops set up to continually improve the way Care Navigation works for patients and carers.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Grassroots is being used to keep monitoring patient experience.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Other tangible examples of impact from Grassroots feedback: Deaf patients in GP practices, Mental health first response service, hospice discharge equipment ordering.</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CA5EB254-3937-4C8B-AA6C-2EC2449FF5B8}"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39063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Increasing feedback </a:t>
            </a:r>
            <a:r>
              <a:rPr lang="en-GB" b="0" dirty="0" smtClean="0"/>
              <a:t>Working with VCS partners and our staff to encourage them to share what they know &amp; sharing what we pull</a:t>
            </a:r>
            <a:r>
              <a:rPr lang="en-GB" b="0" baseline="0" dirty="0" smtClean="0"/>
              <a:t> together back to them – Maternity Voices Partnership</a:t>
            </a:r>
            <a:endParaRPr lang="en-GB" b="0" dirty="0" smtClean="0"/>
          </a:p>
          <a:p>
            <a:r>
              <a:rPr lang="en-GB" b="0" dirty="0" smtClean="0"/>
              <a:t>Encouraging providers to</a:t>
            </a:r>
            <a:r>
              <a:rPr lang="en-GB" b="0" baseline="0" dirty="0" smtClean="0"/>
              <a:t> promote a range of feedback routes including Care Opinion</a:t>
            </a:r>
          </a:p>
          <a:p>
            <a:r>
              <a:rPr lang="en-GB" b="0" baseline="0" dirty="0" smtClean="0"/>
              <a:t>Proactively seeking out feedback from under represented groups</a:t>
            </a:r>
            <a:endParaRPr lang="en-GB" b="0" dirty="0" smtClean="0"/>
          </a:p>
          <a:p>
            <a:endParaRPr lang="en-GB" b="1" dirty="0" smtClean="0"/>
          </a:p>
          <a:p>
            <a:r>
              <a:rPr lang="en-GB" b="1" dirty="0" smtClean="0"/>
              <a:t>Development</a:t>
            </a:r>
            <a:r>
              <a:rPr lang="en-GB" b="1" baseline="0" dirty="0" smtClean="0"/>
              <a:t> of system approach to Quality – system quality committee</a:t>
            </a:r>
          </a:p>
          <a:p>
            <a:r>
              <a:rPr lang="en-GB" baseline="0" dirty="0" smtClean="0"/>
              <a:t>Exciting opportunity for patient feedback to be addressed collectively </a:t>
            </a:r>
          </a:p>
          <a:p>
            <a:r>
              <a:rPr lang="en-GB" baseline="0" dirty="0" smtClean="0"/>
              <a:t>Haven’t been good at this in the past – patient exp. reports have sometimes felt like a stick used in a commissioner vs provider conversation – ‘What are you (Trust) going to do about this?’</a:t>
            </a:r>
          </a:p>
          <a:p>
            <a:r>
              <a:rPr lang="en-GB" baseline="0" dirty="0" smtClean="0"/>
              <a:t>BD&amp;C is committed to a different way of working – commissioning is about the conversations not the contracts. </a:t>
            </a:r>
          </a:p>
          <a:p>
            <a:r>
              <a:rPr lang="en-GB" baseline="0" dirty="0" smtClean="0"/>
              <a:t>When we bring people’s experiences together through Grassroots, it tells a story of the challenges and opportunities we share as a system and the question becomes ‘how can we make this better for people, together?’</a:t>
            </a:r>
          </a:p>
          <a:p>
            <a:r>
              <a:rPr lang="en-GB" baseline="0" dirty="0" smtClean="0"/>
              <a:t>Working with Chief Nurse at BTHFT to develop a system approach to patient experience – first step is that leads have agreed to sharing the data they collect, so that we can build an even better picture. Want to identify some common questions and metrics, so that we can better measure our joined-up-ness as a system. </a:t>
            </a:r>
          </a:p>
          <a:p>
            <a:endParaRPr lang="en-GB" baseline="0" dirty="0" smtClean="0"/>
          </a:p>
        </p:txBody>
      </p:sp>
      <p:sp>
        <p:nvSpPr>
          <p:cNvPr id="4" name="Slide Number Placeholder 3"/>
          <p:cNvSpPr>
            <a:spLocks noGrp="1"/>
          </p:cNvSpPr>
          <p:nvPr>
            <p:ph type="sldNum" sz="quarter" idx="10"/>
          </p:nvPr>
        </p:nvSpPr>
        <p:spPr/>
        <p:txBody>
          <a:bodyPr/>
          <a:lstStyle/>
          <a:p>
            <a:fld id="{CA5EB254-3937-4C8B-AA6C-2EC2449FF5B8}" type="slidenum">
              <a:rPr lang="en-GB" smtClean="0"/>
              <a:t>7</a:t>
            </a:fld>
            <a:endParaRPr lang="en-GB"/>
          </a:p>
        </p:txBody>
      </p:sp>
    </p:spTree>
    <p:extLst>
      <p:ext uri="{BB962C8B-B14F-4D97-AF65-F5344CB8AC3E}">
        <p14:creationId xmlns:p14="http://schemas.microsoft.com/office/powerpoint/2010/main" val="338058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Increasing feedback </a:t>
            </a:r>
            <a:r>
              <a:rPr lang="en-GB" b="0" dirty="0" smtClean="0"/>
              <a:t>Working with VCS partners and our staff to encourage them to share what they know &amp; sharing what we pull</a:t>
            </a:r>
            <a:r>
              <a:rPr lang="en-GB" b="0" baseline="0" dirty="0" smtClean="0"/>
              <a:t> together back to them – Maternity Voices Partnership</a:t>
            </a:r>
            <a:endParaRPr lang="en-GB" b="0" dirty="0" smtClean="0"/>
          </a:p>
          <a:p>
            <a:r>
              <a:rPr lang="en-GB" b="0" dirty="0" smtClean="0"/>
              <a:t>Encouraging providers to</a:t>
            </a:r>
            <a:r>
              <a:rPr lang="en-GB" b="0" baseline="0" dirty="0" smtClean="0"/>
              <a:t> promote a range of feedback routes including Care Opinion</a:t>
            </a:r>
          </a:p>
          <a:p>
            <a:r>
              <a:rPr lang="en-GB" b="0" baseline="0" dirty="0" smtClean="0"/>
              <a:t>Proactively seeking out feedback from under represented groups</a:t>
            </a:r>
            <a:endParaRPr lang="en-GB" b="0" dirty="0" smtClean="0"/>
          </a:p>
          <a:p>
            <a:endParaRPr lang="en-GB" b="1" dirty="0" smtClean="0"/>
          </a:p>
          <a:p>
            <a:r>
              <a:rPr lang="en-GB" b="1" dirty="0" smtClean="0"/>
              <a:t>Development</a:t>
            </a:r>
            <a:r>
              <a:rPr lang="en-GB" b="1" baseline="0" dirty="0" smtClean="0"/>
              <a:t> of system approach to Quality – system quality committee</a:t>
            </a:r>
          </a:p>
          <a:p>
            <a:r>
              <a:rPr lang="en-GB" baseline="0" dirty="0" smtClean="0"/>
              <a:t>Exciting opportunity for patient feedback to be addressed collectively </a:t>
            </a:r>
          </a:p>
          <a:p>
            <a:r>
              <a:rPr lang="en-GB" baseline="0" dirty="0" smtClean="0"/>
              <a:t>Haven’t been good at this in the past – patient exp. reports have sometimes felt like a stick used in a commissioner vs provider conversation – ‘What are you (Trust) going to do about this?’</a:t>
            </a:r>
          </a:p>
          <a:p>
            <a:r>
              <a:rPr lang="en-GB" baseline="0" dirty="0" smtClean="0"/>
              <a:t>BD&amp;C is committed to a different way of working – commissioning is about the conversations not the contracts. </a:t>
            </a:r>
          </a:p>
          <a:p>
            <a:r>
              <a:rPr lang="en-GB" baseline="0" dirty="0" smtClean="0"/>
              <a:t>When we bring people’s experiences together through Grassroots, it tells a story of the challenges and opportunities we share as a system and the question becomes ‘how can we make this better for people, together?’</a:t>
            </a:r>
          </a:p>
          <a:p>
            <a:r>
              <a:rPr lang="en-GB" baseline="0" dirty="0" smtClean="0"/>
              <a:t>Working with Chief Nurse at BTHFT to develop a system approach to patient experience – first step is that leads of our three big providers have agreed to sharing the qualitative data they collect, so that we can build an even better picture. Want to identify some common questions and metrics, so that we can better measure our joined-up-ness as a system. </a:t>
            </a:r>
          </a:p>
          <a:p>
            <a:endParaRPr lang="en-GB" baseline="0" dirty="0" smtClean="0"/>
          </a:p>
        </p:txBody>
      </p:sp>
      <p:sp>
        <p:nvSpPr>
          <p:cNvPr id="4" name="Slide Number Placeholder 3"/>
          <p:cNvSpPr>
            <a:spLocks noGrp="1"/>
          </p:cNvSpPr>
          <p:nvPr>
            <p:ph type="sldNum" sz="quarter" idx="10"/>
          </p:nvPr>
        </p:nvSpPr>
        <p:spPr/>
        <p:txBody>
          <a:bodyPr/>
          <a:lstStyle/>
          <a:p>
            <a:fld id="{CA5EB254-3937-4C8B-AA6C-2EC2449FF5B8}" type="slidenum">
              <a:rPr lang="en-GB" smtClean="0"/>
              <a:t>8</a:t>
            </a:fld>
            <a:endParaRPr lang="en-GB"/>
          </a:p>
        </p:txBody>
      </p:sp>
    </p:spTree>
    <p:extLst>
      <p:ext uri="{BB962C8B-B14F-4D97-AF65-F5344CB8AC3E}">
        <p14:creationId xmlns:p14="http://schemas.microsoft.com/office/powerpoint/2010/main" val="338058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579001-5937-49D3-98E6-FD2048F3D368}"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9346C5-2F9E-45F4-AA16-694A4D173081}" type="slidenum">
              <a:rPr lang="en-GB" smtClean="0"/>
              <a:t>‹#›</a:t>
            </a:fld>
            <a:endParaRPr lang="en-GB"/>
          </a:p>
        </p:txBody>
      </p:sp>
    </p:spTree>
    <p:extLst>
      <p:ext uri="{BB962C8B-B14F-4D97-AF65-F5344CB8AC3E}">
        <p14:creationId xmlns:p14="http://schemas.microsoft.com/office/powerpoint/2010/main" val="24652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579001-5937-49D3-98E6-FD2048F3D368}"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9346C5-2F9E-45F4-AA16-694A4D173081}" type="slidenum">
              <a:rPr lang="en-GB" smtClean="0"/>
              <a:t>‹#›</a:t>
            </a:fld>
            <a:endParaRPr lang="en-GB"/>
          </a:p>
        </p:txBody>
      </p:sp>
    </p:spTree>
    <p:extLst>
      <p:ext uri="{BB962C8B-B14F-4D97-AF65-F5344CB8AC3E}">
        <p14:creationId xmlns:p14="http://schemas.microsoft.com/office/powerpoint/2010/main" val="43463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579001-5937-49D3-98E6-FD2048F3D368}"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9346C5-2F9E-45F4-AA16-694A4D173081}" type="slidenum">
              <a:rPr lang="en-GB" smtClean="0"/>
              <a:t>‹#›</a:t>
            </a:fld>
            <a:endParaRPr lang="en-GB"/>
          </a:p>
        </p:txBody>
      </p:sp>
    </p:spTree>
    <p:extLst>
      <p:ext uri="{BB962C8B-B14F-4D97-AF65-F5344CB8AC3E}">
        <p14:creationId xmlns:p14="http://schemas.microsoft.com/office/powerpoint/2010/main" val="3406817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4360" y="985203"/>
            <a:ext cx="8110728" cy="1099629"/>
          </a:xfrm>
          <a:prstGeom prst="rect">
            <a:avLst/>
          </a:prstGeom>
        </p:spPr>
        <p:txBody>
          <a:bodyPr anchor="b"/>
          <a:lstStyle>
            <a:lvl1pPr algn="l">
              <a:defRPr sz="3600"/>
            </a:lvl1pPr>
          </a:lstStyle>
          <a:p>
            <a:r>
              <a:rPr lang="en-US" dirty="0"/>
              <a:t>Click to edit Master title style</a:t>
            </a:r>
          </a:p>
        </p:txBody>
      </p:sp>
      <p:sp>
        <p:nvSpPr>
          <p:cNvPr id="3" name="Subtitle 2"/>
          <p:cNvSpPr>
            <a:spLocks noGrp="1"/>
          </p:cNvSpPr>
          <p:nvPr>
            <p:ph type="subTitle" idx="1"/>
          </p:nvPr>
        </p:nvSpPr>
        <p:spPr>
          <a:xfrm>
            <a:off x="658368" y="3291840"/>
            <a:ext cx="7699248" cy="194767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a:fld id="{87FA25BF-F02F-4067-AFFF-2733D02D08DD}" type="datetime1">
              <a:rPr lang="en-GB" smtClean="0">
                <a:solidFill>
                  <a:prstClr val="black"/>
                </a:solidFill>
              </a:rPr>
              <a:pPr defTabSz="457200"/>
              <a:t>30/09/2019</a:t>
            </a:fld>
            <a:endParaRPr lang="en-GB">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a:endParaRPr lang="en-GB">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a:fld id="{74793B0C-F06D-4ED1-A6C5-7A35BF1C5F42}" type="slidenum">
              <a:rPr lang="en-GB" smtClean="0">
                <a:solidFill>
                  <a:prstClr val="black"/>
                </a:solidFill>
              </a:rPr>
              <a:pPr defTabSz="457200"/>
              <a:t>‹#›</a:t>
            </a:fld>
            <a:endParaRPr lang="en-GB">
              <a:solidFill>
                <a:prstClr val="black"/>
              </a:solidFill>
            </a:endParaRPr>
          </a:p>
        </p:txBody>
      </p:sp>
      <p:cxnSp>
        <p:nvCxnSpPr>
          <p:cNvPr id="8" name="Straight Connector 7"/>
          <p:cNvCxnSpPr/>
          <p:nvPr userDrawn="1"/>
        </p:nvCxnSpPr>
        <p:spPr>
          <a:xfrm flipV="1">
            <a:off x="557784" y="2093976"/>
            <a:ext cx="8183880" cy="9144"/>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199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41298"/>
          </a:xfrm>
          <a:prstGeom prst="rect">
            <a:avLst/>
          </a:prstGeo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8650" y="1399033"/>
            <a:ext cx="7886700" cy="46085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a:fld id="{F5F02C7B-166C-4D21-A5C4-8532939061F5}" type="datetime1">
              <a:rPr lang="en-GB" smtClean="0">
                <a:solidFill>
                  <a:prstClr val="black"/>
                </a:solidFill>
              </a:rPr>
              <a:pPr defTabSz="457200"/>
              <a:t>30/09/2019</a:t>
            </a:fld>
            <a:endParaRPr lang="en-GB">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a:endParaRPr lang="en-GB">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a:fld id="{74793B0C-F06D-4ED1-A6C5-7A35BF1C5F42}" type="slidenum">
              <a:rPr lang="en-GB" smtClean="0">
                <a:solidFill>
                  <a:prstClr val="black"/>
                </a:solidFill>
              </a:rPr>
              <a:pPr defTabSz="457200"/>
              <a:t>‹#›</a:t>
            </a:fld>
            <a:endParaRPr lang="en-GB">
              <a:solidFill>
                <a:prstClr val="black"/>
              </a:solidFill>
            </a:endParaRPr>
          </a:p>
        </p:txBody>
      </p:sp>
    </p:spTree>
    <p:extLst>
      <p:ext uri="{BB962C8B-B14F-4D97-AF65-F5344CB8AC3E}">
        <p14:creationId xmlns:p14="http://schemas.microsoft.com/office/powerpoint/2010/main" val="26676121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4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a:fld id="{A9AE520E-B83C-4656-92C8-529F829D0E74}" type="datetime1">
              <a:rPr lang="en-GB" smtClean="0">
                <a:solidFill>
                  <a:prstClr val="black"/>
                </a:solidFill>
              </a:rPr>
              <a:pPr defTabSz="457200"/>
              <a:t>30/09/2019</a:t>
            </a:fld>
            <a:endParaRPr lang="en-GB">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a:endParaRPr lang="en-GB">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a:fld id="{74793B0C-F06D-4ED1-A6C5-7A35BF1C5F42}" type="slidenum">
              <a:rPr lang="en-GB" smtClean="0">
                <a:solidFill>
                  <a:prstClr val="black"/>
                </a:solidFill>
              </a:rPr>
              <a:pPr defTabSz="457200"/>
              <a:t>‹#›</a:t>
            </a:fld>
            <a:endParaRPr lang="en-GB">
              <a:solidFill>
                <a:prstClr val="black"/>
              </a:solidFill>
            </a:endParaRPr>
          </a:p>
        </p:txBody>
      </p:sp>
    </p:spTree>
    <p:extLst>
      <p:ext uri="{BB962C8B-B14F-4D97-AF65-F5344CB8AC3E}">
        <p14:creationId xmlns:p14="http://schemas.microsoft.com/office/powerpoint/2010/main" val="1440028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761"/>
            <a:ext cx="7886700" cy="71323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61872"/>
            <a:ext cx="3886200" cy="47504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61872"/>
            <a:ext cx="3886200" cy="47504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a:fld id="{99C69CC0-91A5-4A54-A242-0466EEEA9367}" type="datetime1">
              <a:rPr lang="en-GB" smtClean="0">
                <a:solidFill>
                  <a:prstClr val="black"/>
                </a:solidFill>
              </a:rPr>
              <a:pPr defTabSz="457200"/>
              <a:t>30/09/2019</a:t>
            </a:fld>
            <a:endParaRPr lang="en-GB">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a:endParaRPr lang="en-GB">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a:fld id="{74793B0C-F06D-4ED1-A6C5-7A35BF1C5F42}" type="slidenum">
              <a:rPr lang="en-GB" smtClean="0">
                <a:solidFill>
                  <a:prstClr val="black"/>
                </a:solidFill>
              </a:rPr>
              <a:pPr defTabSz="457200"/>
              <a:t>‹#›</a:t>
            </a:fld>
            <a:endParaRPr lang="en-GB">
              <a:solidFill>
                <a:prstClr val="black"/>
              </a:solidFill>
            </a:endParaRPr>
          </a:p>
        </p:txBody>
      </p:sp>
    </p:spTree>
    <p:extLst>
      <p:ext uri="{BB962C8B-B14F-4D97-AF65-F5344CB8AC3E}">
        <p14:creationId xmlns:p14="http://schemas.microsoft.com/office/powerpoint/2010/main" val="41208952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defTabSz="457200"/>
            <a:fld id="{ED6DAF7A-C1C7-494A-AF01-E80C0D768B7E}" type="datetime1">
              <a:rPr lang="en-GB" smtClean="0">
                <a:solidFill>
                  <a:prstClr val="black"/>
                </a:solidFill>
              </a:rPr>
              <a:pPr defTabSz="457200"/>
              <a:t>30/09/2019</a:t>
            </a:fld>
            <a:endParaRPr lang="en-GB">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defTabSz="457200"/>
            <a:endParaRPr lang="en-GB">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defTabSz="457200"/>
            <a:fld id="{74793B0C-F06D-4ED1-A6C5-7A35BF1C5F42}" type="slidenum">
              <a:rPr lang="en-GB" smtClean="0">
                <a:solidFill>
                  <a:prstClr val="black"/>
                </a:solidFill>
              </a:rPr>
              <a:pPr defTabSz="457200"/>
              <a:t>‹#›</a:t>
            </a:fld>
            <a:endParaRPr lang="en-GB">
              <a:solidFill>
                <a:prstClr val="black"/>
              </a:solidFill>
            </a:endParaRPr>
          </a:p>
        </p:txBody>
      </p:sp>
    </p:spTree>
    <p:extLst>
      <p:ext uri="{BB962C8B-B14F-4D97-AF65-F5344CB8AC3E}">
        <p14:creationId xmlns:p14="http://schemas.microsoft.com/office/powerpoint/2010/main" val="3196959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defTabSz="457200"/>
            <a:fld id="{7F950F0C-E469-413C-884B-5DE97989C974}" type="datetime1">
              <a:rPr lang="en-GB" smtClean="0">
                <a:solidFill>
                  <a:prstClr val="black"/>
                </a:solidFill>
              </a:rPr>
              <a:pPr defTabSz="457200"/>
              <a:t>30/09/2019</a:t>
            </a:fld>
            <a:endParaRPr lang="en-GB">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defTabSz="457200"/>
            <a:endParaRPr lang="en-GB">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defTabSz="457200"/>
            <a:fld id="{74793B0C-F06D-4ED1-A6C5-7A35BF1C5F42}" type="slidenum">
              <a:rPr lang="en-GB" smtClean="0">
                <a:solidFill>
                  <a:prstClr val="black"/>
                </a:solidFill>
              </a:rPr>
              <a:pPr defTabSz="457200"/>
              <a:t>‹#›</a:t>
            </a:fld>
            <a:endParaRPr lang="en-GB">
              <a:solidFill>
                <a:prstClr val="black"/>
              </a:solidFill>
            </a:endParaRPr>
          </a:p>
        </p:txBody>
      </p:sp>
    </p:spTree>
    <p:extLst>
      <p:ext uri="{BB962C8B-B14F-4D97-AF65-F5344CB8AC3E}">
        <p14:creationId xmlns:p14="http://schemas.microsoft.com/office/powerpoint/2010/main" val="1285070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04138" y="6429503"/>
            <a:ext cx="2057400" cy="365125"/>
          </a:xfrm>
          <a:prstGeom prst="rect">
            <a:avLst/>
          </a:prstGeom>
        </p:spPr>
        <p:txBody>
          <a:bodyPr/>
          <a:lstStyle>
            <a:lvl2pPr>
              <a:defRPr sz="1000">
                <a:solidFill>
                  <a:schemeClr val="accent1"/>
                </a:solidFill>
              </a:defRPr>
            </a:lvl2pPr>
          </a:lstStyle>
          <a:p>
            <a:pPr lvl="1" defTabSz="457200"/>
            <a:fld id="{96A94DC9-B46A-4446-842F-E546DC2E3249}" type="datetime1">
              <a:rPr lang="en-GB" smtClean="0">
                <a:solidFill>
                  <a:srgbClr val="4472C4"/>
                </a:solidFill>
              </a:rPr>
              <a:pPr lvl="1" defTabSz="457200"/>
              <a:t>30/09/2019</a:t>
            </a:fld>
            <a:endParaRPr lang="en-GB" dirty="0">
              <a:solidFill>
                <a:srgbClr val="4472C4"/>
              </a:solidFill>
            </a:endParaRPr>
          </a:p>
        </p:txBody>
      </p:sp>
      <p:sp>
        <p:nvSpPr>
          <p:cNvPr id="3" name="Footer Placeholder 2"/>
          <p:cNvSpPr>
            <a:spLocks noGrp="1"/>
          </p:cNvSpPr>
          <p:nvPr>
            <p:ph type="ftr" sz="quarter" idx="11"/>
          </p:nvPr>
        </p:nvSpPr>
        <p:spPr>
          <a:xfrm>
            <a:off x="3211830" y="6420359"/>
            <a:ext cx="3086100" cy="365125"/>
          </a:xfrm>
          <a:prstGeom prst="rect">
            <a:avLst/>
          </a:prstGeom>
        </p:spPr>
        <p:txBody>
          <a:bodyPr/>
          <a:lstStyle/>
          <a:p>
            <a:pPr defTabSz="457200"/>
            <a:endParaRPr lang="en-GB" dirty="0">
              <a:solidFill>
                <a:prstClr val="black"/>
              </a:solidFill>
            </a:endParaRPr>
          </a:p>
        </p:txBody>
      </p:sp>
      <p:sp>
        <p:nvSpPr>
          <p:cNvPr id="4" name="Slide Number Placeholder 3"/>
          <p:cNvSpPr>
            <a:spLocks noGrp="1"/>
          </p:cNvSpPr>
          <p:nvPr>
            <p:ph type="sldNum" sz="quarter" idx="12"/>
          </p:nvPr>
        </p:nvSpPr>
        <p:spPr>
          <a:xfrm>
            <a:off x="6686550" y="6420359"/>
            <a:ext cx="2057400" cy="365125"/>
          </a:xfrm>
          <a:prstGeom prst="rect">
            <a:avLst/>
          </a:prstGeom>
        </p:spPr>
        <p:txBody>
          <a:bodyPr/>
          <a:lstStyle>
            <a:lvl1pPr>
              <a:defRPr sz="1100" baseline="0">
                <a:solidFill>
                  <a:schemeClr val="accent1"/>
                </a:solidFill>
              </a:defRPr>
            </a:lvl1pPr>
            <a:lvl4pPr>
              <a:defRPr sz="1000">
                <a:solidFill>
                  <a:schemeClr val="accent1"/>
                </a:solidFill>
              </a:defRPr>
            </a:lvl4pPr>
            <a:lvl5pPr>
              <a:defRPr sz="1000"/>
            </a:lvl5pPr>
          </a:lstStyle>
          <a:p>
            <a:pPr lvl="3" defTabSz="457200"/>
            <a:r>
              <a:rPr lang="en-GB" dirty="0" smtClean="0">
                <a:solidFill>
                  <a:srgbClr val="4472C4"/>
                </a:solidFill>
              </a:rPr>
              <a:t>           </a:t>
            </a:r>
            <a:fld id="{DCAC26B4-08D2-4461-B766-1E535652C9D3}" type="slidenum">
              <a:rPr lang="en-GB" smtClean="0">
                <a:solidFill>
                  <a:srgbClr val="4472C4"/>
                </a:solidFill>
              </a:rPr>
              <a:pPr lvl="3" defTabSz="457200"/>
              <a:t>‹#›</a:t>
            </a:fld>
            <a:endParaRPr lang="en-GB" dirty="0">
              <a:solidFill>
                <a:srgbClr val="4472C4"/>
              </a:solidFill>
            </a:endParaRPr>
          </a:p>
        </p:txBody>
      </p:sp>
    </p:spTree>
    <p:extLst>
      <p:ext uri="{BB962C8B-B14F-4D97-AF65-F5344CB8AC3E}">
        <p14:creationId xmlns:p14="http://schemas.microsoft.com/office/powerpoint/2010/main" val="38440189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a:fld id="{F67D82EE-2E68-4EEA-8764-A0F52D5D1C3B}" type="datetime1">
              <a:rPr lang="en-GB" smtClean="0">
                <a:solidFill>
                  <a:prstClr val="black"/>
                </a:solidFill>
              </a:rPr>
              <a:pPr defTabSz="457200"/>
              <a:t>30/09/2019</a:t>
            </a:fld>
            <a:endParaRPr lang="en-GB">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a:endParaRPr lang="en-GB">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a:fld id="{74793B0C-F06D-4ED1-A6C5-7A35BF1C5F42}" type="slidenum">
              <a:rPr lang="en-GB" smtClean="0">
                <a:solidFill>
                  <a:prstClr val="black"/>
                </a:solidFill>
              </a:rPr>
              <a:pPr defTabSz="457200"/>
              <a:t>‹#›</a:t>
            </a:fld>
            <a:endParaRPr lang="en-GB">
              <a:solidFill>
                <a:prstClr val="black"/>
              </a:solidFill>
            </a:endParaRPr>
          </a:p>
        </p:txBody>
      </p:sp>
    </p:spTree>
    <p:extLst>
      <p:ext uri="{BB962C8B-B14F-4D97-AF65-F5344CB8AC3E}">
        <p14:creationId xmlns:p14="http://schemas.microsoft.com/office/powerpoint/2010/main" val="1870359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579001-5937-49D3-98E6-FD2048F3D368}"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9346C5-2F9E-45F4-AA16-694A4D173081}" type="slidenum">
              <a:rPr lang="en-GB" smtClean="0"/>
              <a:t>‹#›</a:t>
            </a:fld>
            <a:endParaRPr lang="en-GB"/>
          </a:p>
        </p:txBody>
      </p:sp>
    </p:spTree>
    <p:extLst>
      <p:ext uri="{BB962C8B-B14F-4D97-AF65-F5344CB8AC3E}">
        <p14:creationId xmlns:p14="http://schemas.microsoft.com/office/powerpoint/2010/main" val="2855820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a:fld id="{8A1EC734-1495-490A-8630-ABCC923B4E06}" type="datetime1">
              <a:rPr lang="en-GB" smtClean="0">
                <a:solidFill>
                  <a:prstClr val="black"/>
                </a:solidFill>
              </a:rPr>
              <a:pPr defTabSz="457200"/>
              <a:t>30/09/2019</a:t>
            </a:fld>
            <a:endParaRPr lang="en-GB">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a:endParaRPr lang="en-GB">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a:fld id="{74793B0C-F06D-4ED1-A6C5-7A35BF1C5F42}" type="slidenum">
              <a:rPr lang="en-GB" smtClean="0">
                <a:solidFill>
                  <a:prstClr val="black"/>
                </a:solidFill>
              </a:rPr>
              <a:pPr defTabSz="457200"/>
              <a:t>‹#›</a:t>
            </a:fld>
            <a:endParaRPr lang="en-GB">
              <a:solidFill>
                <a:prstClr val="black"/>
              </a:solidFill>
            </a:endParaRPr>
          </a:p>
        </p:txBody>
      </p:sp>
    </p:spTree>
    <p:extLst>
      <p:ext uri="{BB962C8B-B14F-4D97-AF65-F5344CB8AC3E}">
        <p14:creationId xmlns:p14="http://schemas.microsoft.com/office/powerpoint/2010/main" val="2707820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a:fld id="{74F4E8FA-9E1C-4C67-9EFE-338ABE147E48}" type="datetime1">
              <a:rPr lang="en-GB" smtClean="0">
                <a:solidFill>
                  <a:prstClr val="black"/>
                </a:solidFill>
              </a:rPr>
              <a:pPr defTabSz="457200"/>
              <a:t>30/09/2019</a:t>
            </a:fld>
            <a:endParaRPr lang="en-GB">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a:endParaRPr lang="en-GB">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a:fld id="{74793B0C-F06D-4ED1-A6C5-7A35BF1C5F42}" type="slidenum">
              <a:rPr lang="en-GB" smtClean="0">
                <a:solidFill>
                  <a:prstClr val="black"/>
                </a:solidFill>
              </a:rPr>
              <a:pPr defTabSz="457200"/>
              <a:t>‹#›</a:t>
            </a:fld>
            <a:endParaRPr lang="en-GB">
              <a:solidFill>
                <a:prstClr val="black"/>
              </a:solidFill>
            </a:endParaRPr>
          </a:p>
        </p:txBody>
      </p:sp>
    </p:spTree>
    <p:extLst>
      <p:ext uri="{BB962C8B-B14F-4D97-AF65-F5344CB8AC3E}">
        <p14:creationId xmlns:p14="http://schemas.microsoft.com/office/powerpoint/2010/main" val="411053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a:fld id="{72AABCEF-4DFE-49EE-9B25-C7A13287D4D6}" type="datetime1">
              <a:rPr lang="en-GB" smtClean="0">
                <a:solidFill>
                  <a:prstClr val="black"/>
                </a:solidFill>
              </a:rPr>
              <a:pPr defTabSz="457200"/>
              <a:t>30/09/2019</a:t>
            </a:fld>
            <a:endParaRPr lang="en-GB">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a:endParaRPr lang="en-GB">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a:fld id="{74793B0C-F06D-4ED1-A6C5-7A35BF1C5F42}" type="slidenum">
              <a:rPr lang="en-GB" smtClean="0">
                <a:solidFill>
                  <a:prstClr val="black"/>
                </a:solidFill>
              </a:rPr>
              <a:pPr defTabSz="457200"/>
              <a:t>‹#›</a:t>
            </a:fld>
            <a:endParaRPr lang="en-GB">
              <a:solidFill>
                <a:prstClr val="black"/>
              </a:solidFill>
            </a:endParaRPr>
          </a:p>
        </p:txBody>
      </p:sp>
    </p:spTree>
    <p:extLst>
      <p:ext uri="{BB962C8B-B14F-4D97-AF65-F5344CB8AC3E}">
        <p14:creationId xmlns:p14="http://schemas.microsoft.com/office/powerpoint/2010/main" val="35034520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579001-5937-49D3-98E6-FD2048F3D368}" type="datetimeFigureOut">
              <a:rPr lang="en-GB" smtClean="0">
                <a:solidFill>
                  <a:prstClr val="black">
                    <a:tint val="75000"/>
                  </a:prstClr>
                </a:solidFill>
              </a:rPr>
              <a:pPr/>
              <a:t>30/09/2019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9346C5-2F9E-45F4-AA16-694A4D1730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6196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579001-5937-49D3-98E6-FD2048F3D368}" type="datetimeFigureOut">
              <a:rPr lang="en-GB" smtClean="0">
                <a:solidFill>
                  <a:prstClr val="black">
                    <a:tint val="75000"/>
                  </a:prstClr>
                </a:solidFill>
              </a:rPr>
              <a:pPr/>
              <a:t>30/09/2019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9346C5-2F9E-45F4-AA16-694A4D1730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1215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579001-5937-49D3-98E6-FD2048F3D368}" type="datetimeFigureOut">
              <a:rPr lang="en-GB" smtClean="0">
                <a:solidFill>
                  <a:prstClr val="black">
                    <a:tint val="75000"/>
                  </a:prstClr>
                </a:solidFill>
              </a:rPr>
              <a:pPr/>
              <a:t>30/09/2019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9346C5-2F9E-45F4-AA16-694A4D1730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7372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579001-5937-49D3-98E6-FD2048F3D368}" type="datetimeFigureOut">
              <a:rPr lang="en-GB" smtClean="0">
                <a:solidFill>
                  <a:prstClr val="black">
                    <a:tint val="75000"/>
                  </a:prstClr>
                </a:solidFill>
              </a:rPr>
              <a:pPr/>
              <a:t>30/09/2019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9346C5-2F9E-45F4-AA16-694A4D1730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9385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579001-5937-49D3-98E6-FD2048F3D368}" type="datetimeFigureOut">
              <a:rPr lang="en-GB" smtClean="0">
                <a:solidFill>
                  <a:prstClr val="black">
                    <a:tint val="75000"/>
                  </a:prstClr>
                </a:solidFill>
              </a:rPr>
              <a:pPr/>
              <a:t>30/09/2019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29346C5-2F9E-45F4-AA16-694A4D1730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7498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579001-5937-49D3-98E6-FD2048F3D368}" type="datetimeFigureOut">
              <a:rPr lang="en-GB" smtClean="0">
                <a:solidFill>
                  <a:prstClr val="black">
                    <a:tint val="75000"/>
                  </a:prstClr>
                </a:solidFill>
              </a:rPr>
              <a:pPr/>
              <a:t>30/09/2019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29346C5-2F9E-45F4-AA16-694A4D1730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2703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79001-5937-49D3-98E6-FD2048F3D368}" type="datetimeFigureOut">
              <a:rPr lang="en-GB" smtClean="0">
                <a:solidFill>
                  <a:prstClr val="black">
                    <a:tint val="75000"/>
                  </a:prstClr>
                </a:solidFill>
              </a:rPr>
              <a:pPr/>
              <a:t>30/09/2019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29346C5-2F9E-45F4-AA16-694A4D1730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1764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579001-5937-49D3-98E6-FD2048F3D368}"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9346C5-2F9E-45F4-AA16-694A4D173081}" type="slidenum">
              <a:rPr lang="en-GB" smtClean="0"/>
              <a:t>‹#›</a:t>
            </a:fld>
            <a:endParaRPr lang="en-GB"/>
          </a:p>
        </p:txBody>
      </p:sp>
    </p:spTree>
    <p:extLst>
      <p:ext uri="{BB962C8B-B14F-4D97-AF65-F5344CB8AC3E}">
        <p14:creationId xmlns:p14="http://schemas.microsoft.com/office/powerpoint/2010/main" val="9632586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79001-5937-49D3-98E6-FD2048F3D368}" type="datetimeFigureOut">
              <a:rPr lang="en-GB" smtClean="0">
                <a:solidFill>
                  <a:prstClr val="black">
                    <a:tint val="75000"/>
                  </a:prstClr>
                </a:solidFill>
              </a:rPr>
              <a:pPr/>
              <a:t>30/09/2019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9346C5-2F9E-45F4-AA16-694A4D1730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9865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79001-5937-49D3-98E6-FD2048F3D368}" type="datetimeFigureOut">
              <a:rPr lang="en-GB" smtClean="0">
                <a:solidFill>
                  <a:prstClr val="black">
                    <a:tint val="75000"/>
                  </a:prstClr>
                </a:solidFill>
              </a:rPr>
              <a:pPr/>
              <a:t>30/09/2019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9346C5-2F9E-45F4-AA16-694A4D1730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5984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579001-5937-49D3-98E6-FD2048F3D368}" type="datetimeFigureOut">
              <a:rPr lang="en-GB" smtClean="0">
                <a:solidFill>
                  <a:prstClr val="black">
                    <a:tint val="75000"/>
                  </a:prstClr>
                </a:solidFill>
              </a:rPr>
              <a:pPr/>
              <a:t>30/09/2019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9346C5-2F9E-45F4-AA16-694A4D1730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2754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579001-5937-49D3-98E6-FD2048F3D368}" type="datetimeFigureOut">
              <a:rPr lang="en-GB" smtClean="0">
                <a:solidFill>
                  <a:prstClr val="black">
                    <a:tint val="75000"/>
                  </a:prstClr>
                </a:solidFill>
              </a:rPr>
              <a:pPr/>
              <a:t>30/09/2019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9346C5-2F9E-45F4-AA16-694A4D1730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850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579001-5937-49D3-98E6-FD2048F3D368}"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9346C5-2F9E-45F4-AA16-694A4D173081}" type="slidenum">
              <a:rPr lang="en-GB" smtClean="0"/>
              <a:t>‹#›</a:t>
            </a:fld>
            <a:endParaRPr lang="en-GB"/>
          </a:p>
        </p:txBody>
      </p:sp>
    </p:spTree>
    <p:extLst>
      <p:ext uri="{BB962C8B-B14F-4D97-AF65-F5344CB8AC3E}">
        <p14:creationId xmlns:p14="http://schemas.microsoft.com/office/powerpoint/2010/main" val="205992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579001-5937-49D3-98E6-FD2048F3D368}" type="datetimeFigureOut">
              <a:rPr lang="en-GB" smtClean="0"/>
              <a:t>30/09/2019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9346C5-2F9E-45F4-AA16-694A4D173081}" type="slidenum">
              <a:rPr lang="en-GB" smtClean="0"/>
              <a:t>‹#›</a:t>
            </a:fld>
            <a:endParaRPr lang="en-GB"/>
          </a:p>
        </p:txBody>
      </p:sp>
    </p:spTree>
    <p:extLst>
      <p:ext uri="{BB962C8B-B14F-4D97-AF65-F5344CB8AC3E}">
        <p14:creationId xmlns:p14="http://schemas.microsoft.com/office/powerpoint/2010/main" val="400739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579001-5937-49D3-98E6-FD2048F3D368}" type="datetimeFigureOut">
              <a:rPr lang="en-GB" smtClean="0"/>
              <a:t>30/09/2019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9346C5-2F9E-45F4-AA16-694A4D173081}" type="slidenum">
              <a:rPr lang="en-GB" smtClean="0"/>
              <a:t>‹#›</a:t>
            </a:fld>
            <a:endParaRPr lang="en-GB"/>
          </a:p>
        </p:txBody>
      </p:sp>
    </p:spTree>
    <p:extLst>
      <p:ext uri="{BB962C8B-B14F-4D97-AF65-F5344CB8AC3E}">
        <p14:creationId xmlns:p14="http://schemas.microsoft.com/office/powerpoint/2010/main" val="162198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79001-5937-49D3-98E6-FD2048F3D368}" type="datetimeFigureOut">
              <a:rPr lang="en-GB" smtClean="0"/>
              <a:t>30/09/2019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9346C5-2F9E-45F4-AA16-694A4D173081}" type="slidenum">
              <a:rPr lang="en-GB" smtClean="0"/>
              <a:t>‹#›</a:t>
            </a:fld>
            <a:endParaRPr lang="en-GB"/>
          </a:p>
        </p:txBody>
      </p:sp>
    </p:spTree>
    <p:extLst>
      <p:ext uri="{BB962C8B-B14F-4D97-AF65-F5344CB8AC3E}">
        <p14:creationId xmlns:p14="http://schemas.microsoft.com/office/powerpoint/2010/main" val="995848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79001-5937-49D3-98E6-FD2048F3D368}"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9346C5-2F9E-45F4-AA16-694A4D173081}" type="slidenum">
              <a:rPr lang="en-GB" smtClean="0"/>
              <a:t>‹#›</a:t>
            </a:fld>
            <a:endParaRPr lang="en-GB"/>
          </a:p>
        </p:txBody>
      </p:sp>
    </p:spTree>
    <p:extLst>
      <p:ext uri="{BB962C8B-B14F-4D97-AF65-F5344CB8AC3E}">
        <p14:creationId xmlns:p14="http://schemas.microsoft.com/office/powerpoint/2010/main" val="302040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79001-5937-49D3-98E6-FD2048F3D368}"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9346C5-2F9E-45F4-AA16-694A4D173081}" type="slidenum">
              <a:rPr lang="en-GB" smtClean="0"/>
              <a:t>‹#›</a:t>
            </a:fld>
            <a:endParaRPr lang="en-GB"/>
          </a:p>
        </p:txBody>
      </p:sp>
    </p:spTree>
    <p:extLst>
      <p:ext uri="{BB962C8B-B14F-4D97-AF65-F5344CB8AC3E}">
        <p14:creationId xmlns:p14="http://schemas.microsoft.com/office/powerpoint/2010/main" val="373517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79001-5937-49D3-98E6-FD2048F3D368}" type="datetimeFigureOut">
              <a:rPr lang="en-GB" smtClean="0"/>
              <a:t>30/09/2019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346C5-2F9E-45F4-AA16-694A4D173081}" type="slidenum">
              <a:rPr lang="en-GB" smtClean="0"/>
              <a:t>‹#›</a:t>
            </a:fld>
            <a:endParaRPr lang="en-GB"/>
          </a:p>
        </p:txBody>
      </p:sp>
    </p:spTree>
    <p:extLst>
      <p:ext uri="{BB962C8B-B14F-4D97-AF65-F5344CB8AC3E}">
        <p14:creationId xmlns:p14="http://schemas.microsoft.com/office/powerpoint/2010/main" val="408410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Z:\collaborative template powerpoint.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2412"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947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79001-5937-49D3-98E6-FD2048F3D368}" type="datetimeFigureOut">
              <a:rPr lang="en-GB" smtClean="0">
                <a:solidFill>
                  <a:prstClr val="black">
                    <a:tint val="75000"/>
                  </a:prstClr>
                </a:solidFill>
              </a:rPr>
              <a:pPr/>
              <a:t>30/09/2019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346C5-2F9E-45F4-AA16-694A4D1730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653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1560" y="836712"/>
            <a:ext cx="7992888" cy="1947672"/>
          </a:xfrm>
        </p:spPr>
        <p:txBody>
          <a:bodyPr/>
          <a:lstStyle/>
          <a:p>
            <a:r>
              <a:rPr lang="en-GB" sz="4000" b="1" dirty="0" smtClean="0">
                <a:latin typeface="Arial" panose="020B0604020202020204" pitchFamily="34" charset="0"/>
                <a:cs typeface="Arial" panose="020B0604020202020204" pitchFamily="34" charset="0"/>
              </a:rPr>
              <a:t>How can online feedback make a difference in commissioning?</a:t>
            </a:r>
            <a:endParaRPr lang="en-GB" sz="4000" b="1" dirty="0" smtClean="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186" b="15145"/>
          <a:stretch/>
        </p:blipFill>
        <p:spPr bwMode="auto">
          <a:xfrm>
            <a:off x="827584" y="2178728"/>
            <a:ext cx="7632848" cy="369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289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420" y="505040"/>
            <a:ext cx="8424936" cy="2665462"/>
          </a:xfrm>
        </p:spPr>
        <p:txBody>
          <a:bodyPr>
            <a:normAutofit/>
          </a:bodyPr>
          <a:lstStyle/>
          <a:p>
            <a:pPr algn="l"/>
            <a:r>
              <a:rPr lang="en-GB" sz="1800" dirty="0" smtClean="0">
                <a:latin typeface="Arial" panose="020B0604020202020204" pitchFamily="34" charset="0"/>
                <a:cs typeface="Arial" panose="020B0604020202020204" pitchFamily="34" charset="0"/>
              </a:rPr>
              <a:t>Bradford </a:t>
            </a:r>
            <a:r>
              <a:rPr lang="en-GB" sz="1800" dirty="0">
                <a:latin typeface="Arial" panose="020B0604020202020204" pitchFamily="34" charset="0"/>
                <a:cs typeface="Arial" panose="020B0604020202020204" pitchFamily="34" charset="0"/>
              </a:rPr>
              <a:t>District and Craven </a:t>
            </a:r>
            <a:r>
              <a:rPr lang="en-GB" sz="1800" dirty="0" smtClean="0">
                <a:latin typeface="Arial" panose="020B0604020202020204" pitchFamily="34" charset="0"/>
                <a:cs typeface="Arial" panose="020B0604020202020204" pitchFamily="34" charset="0"/>
              </a:rPr>
              <a:t>CCGs </a:t>
            </a:r>
            <a:r>
              <a:rPr lang="en-GB" sz="1800" dirty="0" smtClean="0">
                <a:latin typeface="Arial" panose="020B0604020202020204" pitchFamily="34" charset="0"/>
                <a:cs typeface="Arial" panose="020B0604020202020204" pitchFamily="34" charset="0"/>
              </a:rPr>
              <a:t>bring </a:t>
            </a:r>
            <a:r>
              <a:rPr lang="en-GB" sz="1800" dirty="0">
                <a:latin typeface="Arial" panose="020B0604020202020204" pitchFamily="34" charset="0"/>
                <a:cs typeface="Arial" panose="020B0604020202020204" pitchFamily="34" charset="0"/>
              </a:rPr>
              <a:t>together feedback from a variety of sources in order to gain an understanding of what local patients, carers and stakeholders are saying about their experiences of local NHS Services. </a:t>
            </a:r>
            <a:r>
              <a:rPr lang="en-GB" sz="1800" dirty="0">
                <a:latin typeface="Arial" panose="020B0604020202020204" pitchFamily="34" charset="0"/>
                <a:cs typeface="Arial" panose="020B0604020202020204" pitchFamily="34" charset="0"/>
              </a:rPr>
              <a:t/>
            </a:r>
            <a:br>
              <a:rPr lang="en-GB" sz="1800" dirty="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We pull all the insight into a database which enables us to </a:t>
            </a:r>
            <a:r>
              <a:rPr lang="en-GB" sz="1800" dirty="0">
                <a:latin typeface="Arial" panose="020B0604020202020204" pitchFamily="34" charset="0"/>
                <a:cs typeface="Arial" panose="020B0604020202020204" pitchFamily="34" charset="0"/>
              </a:rPr>
              <a:t>analyse themes and trends in people’s </a:t>
            </a:r>
            <a:r>
              <a:rPr lang="en-GB" sz="1800" dirty="0" smtClean="0">
                <a:latin typeface="Arial" panose="020B0604020202020204" pitchFamily="34" charset="0"/>
                <a:cs typeface="Arial" panose="020B0604020202020204" pitchFamily="34" charset="0"/>
              </a:rPr>
              <a:t>experiences </a:t>
            </a:r>
            <a:r>
              <a:rPr lang="en-GB" sz="1800" dirty="0" smtClean="0">
                <a:latin typeface="Arial" panose="020B0604020202020204" pitchFamily="34" charset="0"/>
                <a:cs typeface="Arial" panose="020B0604020202020204" pitchFamily="34" charset="0"/>
              </a:rPr>
              <a:t>and generate reports.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We call this system ‘Grassroots’</a:t>
            </a:r>
            <a:endParaRPr lang="en-GB" sz="1800"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594" t="35963" r="11423" b="29688"/>
          <a:stretch/>
        </p:blipFill>
        <p:spPr bwMode="auto">
          <a:xfrm>
            <a:off x="370970" y="3140968"/>
            <a:ext cx="8593518"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0294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99" t="13944" r="6870" b="6889"/>
          <a:stretch/>
        </p:blipFill>
        <p:spPr bwMode="auto">
          <a:xfrm>
            <a:off x="-5716" y="116632"/>
            <a:ext cx="9231795" cy="6408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773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itle 1"/>
          <p:cNvSpPr txBox="1">
            <a:spLocks/>
          </p:cNvSpPr>
          <p:nvPr/>
        </p:nvSpPr>
        <p:spPr>
          <a:xfrm>
            <a:off x="5467" y="237587"/>
            <a:ext cx="8769362" cy="1152128"/>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solidFill>
                  <a:schemeClr val="bg1"/>
                </a:solidFill>
                <a:latin typeface="Arial" panose="020B0604020202020204" pitchFamily="34" charset="0"/>
                <a:cs typeface="Arial" panose="020B0604020202020204" pitchFamily="34" charset="0"/>
              </a:rPr>
              <a:t>  Sources of feedback</a:t>
            </a:r>
            <a:endParaRPr lang="en-GB" sz="3600" b="1" dirty="0">
              <a:solidFill>
                <a:schemeClr val="bg1"/>
              </a:solidFill>
              <a:latin typeface="Arial" panose="020B0604020202020204" pitchFamily="34" charset="0"/>
              <a:cs typeface="Arial" panose="020B0604020202020204" pitchFamily="34" charset="0"/>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147141176"/>
              </p:ext>
            </p:extLst>
          </p:nvPr>
        </p:nvGraphicFramePr>
        <p:xfrm>
          <a:off x="323528" y="1389716"/>
          <a:ext cx="8363272" cy="4736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560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483768" y="3978934"/>
            <a:ext cx="6219053" cy="2546410"/>
          </a:xfrm>
          <a:prstGeom prst="wedgeRoundRectCallout">
            <a:avLst>
              <a:gd name="adj1" fmla="val 39490"/>
              <a:gd name="adj2" fmla="val -76223"/>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55775" y="3906926"/>
            <a:ext cx="6219054" cy="2762434"/>
          </a:xfrm>
        </p:spPr>
        <p:txBody>
          <a:bodyPr>
            <a:normAutofit fontScale="25000" lnSpcReduction="20000"/>
          </a:bodyPr>
          <a:lstStyle/>
          <a:p>
            <a:pPr marL="0" indent="0">
              <a:buNone/>
            </a:pPr>
            <a:endParaRPr lang="en-GB" sz="1200" dirty="0" smtClean="0">
              <a:solidFill>
                <a:srgbClr val="0070C0"/>
              </a:solidFill>
              <a:cs typeface="Arial" panose="020B0604020202020204" pitchFamily="34" charset="0"/>
            </a:endParaRPr>
          </a:p>
          <a:p>
            <a:pPr marL="0" indent="0">
              <a:lnSpc>
                <a:spcPct val="120000"/>
              </a:lnSpc>
              <a:spcBef>
                <a:spcPts val="600"/>
              </a:spcBef>
              <a:buNone/>
            </a:pPr>
            <a:r>
              <a:rPr lang="en-GB" sz="10400" dirty="0" smtClean="0">
                <a:solidFill>
                  <a:schemeClr val="bg1"/>
                </a:solidFill>
                <a:cs typeface="Arial" panose="020B0604020202020204" pitchFamily="34" charset="0"/>
              </a:rPr>
              <a:t>“You </a:t>
            </a:r>
            <a:r>
              <a:rPr lang="en-GB" sz="10400" dirty="0">
                <a:solidFill>
                  <a:schemeClr val="bg1"/>
                </a:solidFill>
                <a:cs typeface="Arial" panose="020B0604020202020204" pitchFamily="34" charset="0"/>
              </a:rPr>
              <a:t>have to explain your issues to the reception staff, who will do anything to avoid giving you an appointment and are pretty rude</a:t>
            </a:r>
            <a:r>
              <a:rPr lang="en-GB" sz="10400" dirty="0" smtClean="0">
                <a:solidFill>
                  <a:schemeClr val="bg1"/>
                </a:solidFill>
                <a:cs typeface="Arial" panose="020B0604020202020204" pitchFamily="34" charset="0"/>
              </a:rPr>
              <a:t>. I </a:t>
            </a:r>
            <a:r>
              <a:rPr lang="en-GB" sz="10400" dirty="0">
                <a:solidFill>
                  <a:schemeClr val="bg1"/>
                </a:solidFill>
                <a:cs typeface="Arial" panose="020B0604020202020204" pitchFamily="34" charset="0"/>
              </a:rPr>
              <a:t>really don't think its appropriate being asked your symptoms by unqualified reception staff</a:t>
            </a:r>
            <a:r>
              <a:rPr lang="en-GB" sz="10400" dirty="0" smtClean="0">
                <a:solidFill>
                  <a:schemeClr val="bg1"/>
                </a:solidFill>
                <a:cs typeface="Arial" panose="020B0604020202020204" pitchFamily="34" charset="0"/>
              </a:rPr>
              <a:t>.”</a:t>
            </a:r>
            <a:endParaRPr lang="en-GB" sz="10400" dirty="0">
              <a:solidFill>
                <a:schemeClr val="bg1"/>
              </a:solidFill>
              <a:cs typeface="Arial" panose="020B0604020202020204" pitchFamily="34" charset="0"/>
            </a:endParaRPr>
          </a:p>
          <a:p>
            <a:pPr marL="0" indent="0">
              <a:buNone/>
            </a:pPr>
            <a:endParaRPr lang="en-GB" dirty="0"/>
          </a:p>
        </p:txBody>
      </p:sp>
      <p:sp>
        <p:nvSpPr>
          <p:cNvPr id="4" name="Title 1"/>
          <p:cNvSpPr txBox="1">
            <a:spLocks/>
          </p:cNvSpPr>
          <p:nvPr/>
        </p:nvSpPr>
        <p:spPr>
          <a:xfrm>
            <a:off x="5467" y="237587"/>
            <a:ext cx="8769362" cy="1152128"/>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solidFill>
                  <a:schemeClr val="bg1"/>
                </a:solidFill>
                <a:latin typeface="Arial" panose="020B0604020202020204" pitchFamily="34" charset="0"/>
                <a:cs typeface="Arial" panose="020B0604020202020204" pitchFamily="34" charset="0"/>
              </a:rPr>
              <a:t>  Example feedback: GP appointments</a:t>
            </a:r>
            <a:endParaRPr lang="en-GB" sz="3600" b="1" dirty="0">
              <a:solidFill>
                <a:schemeClr val="bg1"/>
              </a:solidFill>
              <a:latin typeface="Arial" panose="020B0604020202020204" pitchFamily="34" charset="0"/>
              <a:cs typeface="Arial" panose="020B0604020202020204" pitchFamily="34" charset="0"/>
            </a:endParaRPr>
          </a:p>
        </p:txBody>
      </p:sp>
      <p:sp>
        <p:nvSpPr>
          <p:cNvPr id="5" name="Rounded Rectangular Callout 4"/>
          <p:cNvSpPr/>
          <p:nvPr/>
        </p:nvSpPr>
        <p:spPr>
          <a:xfrm>
            <a:off x="395536" y="1605434"/>
            <a:ext cx="6480720" cy="2016224"/>
          </a:xfrm>
          <a:prstGeom prst="wedgeRoundRectCallout">
            <a:avLst>
              <a:gd name="adj1" fmla="val -41393"/>
              <a:gd name="adj2" fmla="val 73245"/>
              <a:gd name="adj3" fmla="val 16667"/>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32924" y="1844823"/>
            <a:ext cx="6055299" cy="2062103"/>
          </a:xfrm>
          <a:prstGeom prst="rect">
            <a:avLst/>
          </a:prstGeom>
          <a:noFill/>
        </p:spPr>
        <p:txBody>
          <a:bodyPr wrap="square" rtlCol="0">
            <a:spAutoFit/>
          </a:bodyPr>
          <a:lstStyle/>
          <a:p>
            <a:r>
              <a:rPr lang="en-GB" sz="3200" dirty="0">
                <a:solidFill>
                  <a:schemeClr val="bg1"/>
                </a:solidFill>
                <a:cs typeface="Arial" panose="020B0604020202020204" pitchFamily="34" charset="0"/>
              </a:rPr>
              <a:t>“You have to tell the receptionist your medical issues to have any chance of getting an appointment.”</a:t>
            </a:r>
          </a:p>
          <a:p>
            <a:endParaRPr lang="en-GB" sz="3200" dirty="0">
              <a:solidFill>
                <a:schemeClr val="bg1"/>
              </a:solidFill>
            </a:endParaRPr>
          </a:p>
        </p:txBody>
      </p:sp>
      <p:sp>
        <p:nvSpPr>
          <p:cNvPr id="8" name="TextBox 7"/>
          <p:cNvSpPr txBox="1"/>
          <p:nvPr/>
        </p:nvSpPr>
        <p:spPr>
          <a:xfrm>
            <a:off x="395536" y="5900484"/>
            <a:ext cx="1872208" cy="646331"/>
          </a:xfrm>
          <a:prstGeom prst="rect">
            <a:avLst/>
          </a:prstGeom>
          <a:noFill/>
        </p:spPr>
        <p:txBody>
          <a:bodyPr wrap="square" rtlCol="0">
            <a:spAutoFit/>
          </a:bodyPr>
          <a:lstStyle/>
          <a:p>
            <a:r>
              <a:rPr lang="en-GB" dirty="0" smtClean="0"/>
              <a:t>Feedback shared via Care Opinion</a:t>
            </a:r>
            <a:endParaRPr lang="en-GB" dirty="0"/>
          </a:p>
        </p:txBody>
      </p:sp>
    </p:spTree>
    <p:extLst>
      <p:ext uri="{BB962C8B-B14F-4D97-AF65-F5344CB8AC3E}">
        <p14:creationId xmlns:p14="http://schemas.microsoft.com/office/powerpoint/2010/main" val="382744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 y="237587"/>
            <a:ext cx="8769362" cy="1152128"/>
          </a:xfrm>
          <a:solidFill>
            <a:srgbClr val="00B0F0"/>
          </a:solidFill>
        </p:spPr>
        <p:txBody>
          <a:bodyPr>
            <a:normAutofit/>
          </a:bodyPr>
          <a:lstStyle/>
          <a:p>
            <a:pPr algn="l"/>
            <a:r>
              <a:rPr lang="en-GB" sz="3600" b="1" dirty="0" smtClean="0">
                <a:solidFill>
                  <a:schemeClr val="bg1"/>
                </a:solidFill>
                <a:latin typeface="Arial" panose="020B0604020202020204" pitchFamily="34" charset="0"/>
                <a:cs typeface="Arial" panose="020B0604020202020204" pitchFamily="34" charset="0"/>
              </a:rPr>
              <a:t>  Acting on feedback: </a:t>
            </a:r>
            <a:r>
              <a:rPr lang="en-GB" sz="3600" b="1" dirty="0" smtClean="0">
                <a:solidFill>
                  <a:schemeClr val="bg1"/>
                </a:solidFill>
                <a:latin typeface="Arial" panose="020B0604020202020204" pitchFamily="34" charset="0"/>
                <a:cs typeface="Arial" panose="020B0604020202020204" pitchFamily="34" charset="0"/>
              </a:rPr>
              <a:t>Care Navigation</a:t>
            </a:r>
            <a:endParaRPr lang="en-GB" sz="36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1556792"/>
            <a:ext cx="5256584" cy="5040559"/>
          </a:xfrm>
        </p:spPr>
        <p:txBody>
          <a:bodyPr>
            <a:noAutofit/>
          </a:bodyPr>
          <a:lstStyle/>
          <a:p>
            <a:pPr marL="0" indent="0">
              <a:lnSpc>
                <a:spcPct val="114000"/>
              </a:lnSpc>
              <a:buNone/>
            </a:pPr>
            <a:r>
              <a:rPr lang="en-GB" sz="2000" dirty="0" smtClean="0">
                <a:latin typeface="Arial" panose="020B0604020202020204" pitchFamily="34" charset="0"/>
                <a:cs typeface="Arial" panose="020B0604020202020204" pitchFamily="34" charset="0"/>
              </a:rPr>
              <a:t>People’s feedback was our starting point in developing our Care Navigation approach.</a:t>
            </a:r>
            <a:endParaRPr lang="en-GB" sz="2000" dirty="0" smtClean="0">
              <a:latin typeface="Arial" panose="020B0604020202020204" pitchFamily="34" charset="0"/>
              <a:cs typeface="Arial" panose="020B0604020202020204" pitchFamily="34" charset="0"/>
            </a:endParaRPr>
          </a:p>
          <a:p>
            <a:pPr>
              <a:lnSpc>
                <a:spcPct val="114000"/>
              </a:lnSpc>
            </a:pPr>
            <a:r>
              <a:rPr lang="en-GB" sz="2000" dirty="0">
                <a:latin typeface="Arial" panose="020B0604020202020204" pitchFamily="34" charset="0"/>
                <a:cs typeface="Arial" panose="020B0604020202020204" pitchFamily="34" charset="0"/>
              </a:rPr>
              <a:t>We </a:t>
            </a:r>
            <a:r>
              <a:rPr lang="en-GB" sz="2000" dirty="0" smtClean="0">
                <a:latin typeface="Arial" panose="020B0604020202020204" pitchFamily="34" charset="0"/>
                <a:cs typeface="Arial" panose="020B0604020202020204" pitchFamily="34" charset="0"/>
              </a:rPr>
              <a:t>provided training </a:t>
            </a:r>
            <a:r>
              <a:rPr lang="en-GB" sz="2000" dirty="0">
                <a:latin typeface="Arial" panose="020B0604020202020204" pitchFamily="34" charset="0"/>
                <a:cs typeface="Arial" panose="020B0604020202020204" pitchFamily="34" charset="0"/>
              </a:rPr>
              <a:t>for all frontline admin staff in </a:t>
            </a:r>
            <a:r>
              <a:rPr lang="en-GB" sz="2000" dirty="0" smtClean="0">
                <a:latin typeface="Arial" panose="020B0604020202020204" pitchFamily="34" charset="0"/>
                <a:cs typeface="Arial" panose="020B0604020202020204" pitchFamily="34" charset="0"/>
              </a:rPr>
              <a:t>practices.</a:t>
            </a:r>
            <a:r>
              <a:rPr lang="en-GB" sz="2000" dirty="0">
                <a:latin typeface="Arial" panose="020B0604020202020204" pitchFamily="34" charset="0"/>
                <a:cs typeface="Arial" panose="020B0604020202020204" pitchFamily="34" charset="0"/>
              </a:rPr>
              <a:t> </a:t>
            </a:r>
          </a:p>
          <a:p>
            <a:pPr>
              <a:lnSpc>
                <a:spcPct val="114000"/>
              </a:lnSpc>
            </a:pPr>
            <a:r>
              <a:rPr lang="en-GB" sz="2000" dirty="0" smtClean="0">
                <a:latin typeface="Arial" panose="020B0604020202020204" pitchFamily="34" charset="0"/>
                <a:cs typeface="Arial" panose="020B0604020202020204" pitchFamily="34" charset="0"/>
              </a:rPr>
              <a:t>We </a:t>
            </a:r>
            <a:r>
              <a:rPr lang="en-GB" sz="2000" dirty="0">
                <a:latin typeface="Arial" panose="020B0604020202020204" pitchFamily="34" charset="0"/>
                <a:cs typeface="Arial" panose="020B0604020202020204" pitchFamily="34" charset="0"/>
              </a:rPr>
              <a:t>developed a communications toolkit for practices to help make sure that </a:t>
            </a:r>
            <a:r>
              <a:rPr lang="en-GB" sz="2000" dirty="0" smtClean="0">
                <a:latin typeface="Arial" panose="020B0604020202020204" pitchFamily="34" charset="0"/>
                <a:cs typeface="Arial" panose="020B0604020202020204" pitchFamily="34" charset="0"/>
              </a:rPr>
              <a:t>ALL patients </a:t>
            </a:r>
            <a:r>
              <a:rPr lang="en-GB" sz="2000" dirty="0">
                <a:latin typeface="Arial" panose="020B0604020202020204" pitchFamily="34" charset="0"/>
                <a:cs typeface="Arial" panose="020B0604020202020204" pitchFamily="34" charset="0"/>
              </a:rPr>
              <a:t>across Bradford district and Craven were getting good </a:t>
            </a:r>
            <a:r>
              <a:rPr lang="en-GB" sz="2000" dirty="0" smtClean="0">
                <a:latin typeface="Arial" panose="020B0604020202020204" pitchFamily="34" charset="0"/>
                <a:cs typeface="Arial" panose="020B0604020202020204" pitchFamily="34" charset="0"/>
              </a:rPr>
              <a:t>information.</a:t>
            </a:r>
          </a:p>
          <a:p>
            <a:pPr>
              <a:lnSpc>
                <a:spcPct val="114000"/>
              </a:lnSpc>
            </a:pPr>
            <a:r>
              <a:rPr lang="en-GB" sz="2000" dirty="0" smtClean="0">
                <a:latin typeface="Arial" panose="020B0604020202020204" pitchFamily="34" charset="0"/>
                <a:cs typeface="Arial" panose="020B0604020202020204" pitchFamily="34" charset="0"/>
              </a:rPr>
              <a:t>We explained </a:t>
            </a:r>
            <a:r>
              <a:rPr lang="en-GB" sz="2000" dirty="0">
                <a:latin typeface="Arial" panose="020B0604020202020204" pitchFamily="34" charset="0"/>
                <a:cs typeface="Arial" panose="020B0604020202020204" pitchFamily="34" charset="0"/>
              </a:rPr>
              <a:t>why </a:t>
            </a:r>
            <a:r>
              <a:rPr lang="en-GB" sz="2000" dirty="0" smtClean="0">
                <a:latin typeface="Arial" panose="020B0604020202020204" pitchFamily="34" charset="0"/>
                <a:cs typeface="Arial" panose="020B0604020202020204" pitchFamily="34" charset="0"/>
              </a:rPr>
              <a:t>people </a:t>
            </a:r>
            <a:r>
              <a:rPr lang="en-GB" sz="2000" dirty="0">
                <a:latin typeface="Arial" panose="020B0604020202020204" pitchFamily="34" charset="0"/>
                <a:cs typeface="Arial" panose="020B0604020202020204" pitchFamily="34" charset="0"/>
              </a:rPr>
              <a:t>were being asked questions and emphasised patient confidentiality and choice</a:t>
            </a:r>
            <a:r>
              <a:rPr lang="en-GB" sz="2000" dirty="0" smtClean="0">
                <a:latin typeface="Arial" panose="020B0604020202020204" pitchFamily="34" charset="0"/>
                <a:cs typeface="Arial" panose="020B0604020202020204" pitchFamily="34" charset="0"/>
              </a:rPr>
              <a:t>.</a:t>
            </a:r>
          </a:p>
          <a:p>
            <a:pPr>
              <a:lnSpc>
                <a:spcPct val="114000"/>
              </a:lnSpc>
            </a:pPr>
            <a:r>
              <a:rPr lang="en-GB" sz="2000" dirty="0" smtClean="0">
                <a:latin typeface="Arial" panose="020B0604020202020204" pitchFamily="34" charset="0"/>
                <a:cs typeface="Arial" panose="020B0604020202020204" pitchFamily="34" charset="0"/>
              </a:rPr>
              <a:t>Grassroots help us monitor the impact &amp; check for changes in people’s experience.</a:t>
            </a:r>
            <a:endParaRPr lang="en-GB" sz="2000" dirty="0">
              <a:latin typeface="Arial" panose="020B0604020202020204" pitchFamily="34" charset="0"/>
              <a:cs typeface="Arial" panose="020B0604020202020204" pitchFamily="34" charset="0"/>
            </a:endParaRPr>
          </a:p>
          <a:p>
            <a:pPr marL="0" indent="0">
              <a:lnSpc>
                <a:spcPct val="119000"/>
              </a:lnSpc>
              <a:spcBef>
                <a:spcPts val="0"/>
              </a:spcBef>
              <a:spcAft>
                <a:spcPts val="600"/>
              </a:spcAft>
              <a:buNone/>
            </a:pPr>
            <a:endParaRPr lang="en-GB" sz="1400" kern="1400" dirty="0">
              <a:solidFill>
                <a:srgbClr val="000000"/>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201" t="22528" r="70112" b="15066"/>
          <a:stretch/>
        </p:blipFill>
        <p:spPr bwMode="auto">
          <a:xfrm>
            <a:off x="5508104" y="1412776"/>
            <a:ext cx="3635896" cy="5131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559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3" y="260648"/>
            <a:ext cx="8769362" cy="1152128"/>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solidFill>
                  <a:schemeClr val="bg1"/>
                </a:solidFill>
                <a:latin typeface="Arial" panose="020B0604020202020204" pitchFamily="34" charset="0"/>
                <a:cs typeface="Arial" panose="020B0604020202020204" pitchFamily="34" charset="0"/>
              </a:rPr>
              <a:t>  Sharing stories</a:t>
            </a:r>
            <a:endParaRPr lang="en-GB" sz="3600" b="1" dirty="0">
              <a:solidFill>
                <a:schemeClr val="bg1"/>
              </a:solidFill>
              <a:latin typeface="Arial" panose="020B0604020202020204" pitchFamily="34" charset="0"/>
              <a:cs typeface="Arial" panose="020B0604020202020204" pitchFamily="34" charset="0"/>
            </a:endParaRP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7704" y="2204864"/>
            <a:ext cx="5230821" cy="240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852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3" y="260648"/>
            <a:ext cx="8769362" cy="1152128"/>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solidFill>
                  <a:schemeClr val="bg1"/>
                </a:solidFill>
                <a:latin typeface="Arial" panose="020B0604020202020204" pitchFamily="34" charset="0"/>
                <a:cs typeface="Arial" panose="020B0604020202020204" pitchFamily="34" charset="0"/>
              </a:rPr>
              <a:t>  Any questions?</a:t>
            </a:r>
            <a:endParaRPr lang="en-GB" sz="36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2708920"/>
            <a:ext cx="8229600" cy="3417243"/>
          </a:xfrm>
        </p:spPr>
        <p:txBody>
          <a:bodyPr/>
          <a:lstStyle/>
          <a:p>
            <a:pPr marL="0" indent="0">
              <a:buNone/>
            </a:pPr>
            <a:r>
              <a:rPr lang="en-GB" dirty="0" smtClean="0">
                <a:latin typeface="Arial" panose="020B0604020202020204" pitchFamily="34" charset="0"/>
                <a:cs typeface="Arial" panose="020B0604020202020204" pitchFamily="34" charset="0"/>
              </a:rPr>
              <a:t>	</a:t>
            </a:r>
            <a:r>
              <a:rPr lang="en-GB" dirty="0" smtClean="0">
                <a:solidFill>
                  <a:srgbClr val="0070C0"/>
                </a:solidFill>
                <a:latin typeface="Arial" panose="020B0604020202020204" pitchFamily="34" charset="0"/>
                <a:cs typeface="Arial" panose="020B0604020202020204" pitchFamily="34" charset="0"/>
              </a:rPr>
              <a:t>@</a:t>
            </a:r>
            <a:r>
              <a:rPr lang="en-GB" dirty="0" err="1" smtClean="0">
                <a:solidFill>
                  <a:srgbClr val="0070C0"/>
                </a:solidFill>
                <a:latin typeface="Arial" panose="020B0604020202020204" pitchFamily="34" charset="0"/>
                <a:cs typeface="Arial" panose="020B0604020202020204" pitchFamily="34" charset="0"/>
              </a:rPr>
              <a:t>simmons_vic</a:t>
            </a:r>
            <a:endParaRPr lang="en-GB" dirty="0" smtClean="0">
              <a:solidFill>
                <a:srgbClr val="0070C0"/>
              </a:solidFill>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smtClean="0">
                <a:solidFill>
                  <a:srgbClr val="0070C0"/>
                </a:solidFill>
                <a:latin typeface="Arial" panose="020B0604020202020204" pitchFamily="34" charset="0"/>
                <a:cs typeface="Arial" panose="020B0604020202020204" pitchFamily="34" charset="0"/>
              </a:rPr>
              <a:t>victoria.simmons@bradford.nhs.uk </a:t>
            </a:r>
            <a:endParaRPr lang="en-GB" dirty="0">
              <a:solidFill>
                <a:srgbClr val="0070C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636912"/>
            <a:ext cx="864096" cy="864096"/>
          </a:xfrm>
          <a:prstGeom prst="rect">
            <a:avLst/>
          </a:prstGeom>
        </p:spPr>
      </p:pic>
    </p:spTree>
    <p:extLst>
      <p:ext uri="{BB962C8B-B14F-4D97-AF65-F5344CB8AC3E}">
        <p14:creationId xmlns:p14="http://schemas.microsoft.com/office/powerpoint/2010/main" val="358914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CC4DFC44B1FB44ACD15D9D02A20C57" ma:contentTypeVersion="2" ma:contentTypeDescription="Create a new document." ma:contentTypeScope="" ma:versionID="0cb19c02877c0d28c2d8b0d957956fdf">
  <xsd:schema xmlns:xsd="http://www.w3.org/2001/XMLSchema" xmlns:xs="http://www.w3.org/2001/XMLSchema" xmlns:p="http://schemas.microsoft.com/office/2006/metadata/properties" xmlns:ns2="40e313ae-1aba-4937-aedc-4e6007bdb716" targetNamespace="http://schemas.microsoft.com/office/2006/metadata/properties" ma:root="true" ma:fieldsID="44f910b96dec798de53143b7b6a65206" ns2:_="">
    <xsd:import namespace="40e313ae-1aba-4937-aedc-4e6007bdb71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13ae-1aba-4937-aedc-4e6007bdb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4067A8-DEEF-46F2-8070-F17000C11F3E}"/>
</file>

<file path=customXml/itemProps2.xml><?xml version="1.0" encoding="utf-8"?>
<ds:datastoreItem xmlns:ds="http://schemas.openxmlformats.org/officeDocument/2006/customXml" ds:itemID="{A06DC7C9-921E-4406-8329-BEA55BB7800F}"/>
</file>

<file path=customXml/itemProps3.xml><?xml version="1.0" encoding="utf-8"?>
<ds:datastoreItem xmlns:ds="http://schemas.openxmlformats.org/officeDocument/2006/customXml" ds:itemID="{C2FA0D04-28D5-45B5-9973-45FCA2CA7BA9}"/>
</file>

<file path=docProps/app.xml><?xml version="1.0" encoding="utf-8"?>
<Properties xmlns="http://schemas.openxmlformats.org/officeDocument/2006/extended-properties" xmlns:vt="http://schemas.openxmlformats.org/officeDocument/2006/docPropsVTypes">
  <TotalTime>1370</TotalTime>
  <Words>851</Words>
  <Application>Microsoft Office PowerPoint</Application>
  <PresentationFormat>On-screen Show (4:3)</PresentationFormat>
  <Paragraphs>70</Paragraphs>
  <Slides>8</Slides>
  <Notes>8</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Office Theme</vt:lpstr>
      <vt:lpstr>1_Office Theme</vt:lpstr>
      <vt:lpstr>2_Office Theme</vt:lpstr>
      <vt:lpstr>PowerPoint Presentation</vt:lpstr>
      <vt:lpstr>Bradford District and Craven CCGs bring together feedback from a variety of sources in order to gain an understanding of what local patients, carers and stakeholders are saying about their experiences of local NHS Services.   We pull all the insight into a database which enables us to analyse themes and trends in people’s experiences and generate reports.   We call this system ‘Grassroots’</vt:lpstr>
      <vt:lpstr>PowerPoint Presentation</vt:lpstr>
      <vt:lpstr>PowerPoint Presentation</vt:lpstr>
      <vt:lpstr>PowerPoint Presentation</vt:lpstr>
      <vt:lpstr>  Acting on feedback: Care Navigation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Grassroots ?  The Bi-monthly report – why we do it?  Tagging data   Making it accurate   the report if fluid and will evolve with time changing with the feedback we received  Deep dive the next step</dc:title>
  <dc:creator>Fayyaz Samina</dc:creator>
  <cp:lastModifiedBy>Simmons Victoria</cp:lastModifiedBy>
  <cp:revision>75</cp:revision>
  <cp:lastPrinted>2019-07-11T08:09:09Z</cp:lastPrinted>
  <dcterms:created xsi:type="dcterms:W3CDTF">2019-07-02T10:44:51Z</dcterms:created>
  <dcterms:modified xsi:type="dcterms:W3CDTF">2019-09-30T14:00:14Z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0x010100C1CC4DFC44B1FB44ACD15D9D02A20C57</vt:lpwstr>
  </property>
</Properties>
</file>