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6" r:id="rId6"/>
    <p:sldId id="261" r:id="rId7"/>
    <p:sldId id="263" r:id="rId8"/>
    <p:sldId id="268" r:id="rId9"/>
    <p:sldId id="267" r:id="rId10"/>
    <p:sldId id="274" r:id="rId11"/>
    <p:sldId id="264" r:id="rId12"/>
    <p:sldId id="278" r:id="rId13"/>
    <p:sldId id="258" r:id="rId14"/>
    <p:sldId id="276" r:id="rId15"/>
    <p:sldId id="275" r:id="rId16"/>
    <p:sldId id="277" r:id="rId17"/>
    <p:sldId id="272" r:id="rId18"/>
    <p:sldId id="273" r:id="rId19"/>
    <p:sldId id="260" r:id="rId2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son Martin (ULHT)" initials="RM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B00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2134" autoAdjust="0"/>
  </p:normalViewPr>
  <p:slideViewPr>
    <p:cSldViewPr>
      <p:cViewPr varScale="1">
        <p:scale>
          <a:sx n="107" d="100"/>
          <a:sy n="107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27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Munro" userId="fb4fae7f-6bf4-4c9b-98a3-f69124227091" providerId="ADAL" clId="{68798EB1-AA77-438C-B200-9609C6A7BAFD}"/>
    <pc:docChg chg="delSld">
      <pc:chgData name="James Munro" userId="fb4fae7f-6bf4-4c9b-98a3-f69124227091" providerId="ADAL" clId="{68798EB1-AA77-438C-B200-9609C6A7BAFD}" dt="2019-10-04T11:27:24.462" v="1" actId="47"/>
      <pc:docMkLst>
        <pc:docMk/>
      </pc:docMkLst>
      <pc:sldChg chg="del">
        <pc:chgData name="James Munro" userId="fb4fae7f-6bf4-4c9b-98a3-f69124227091" providerId="ADAL" clId="{68798EB1-AA77-438C-B200-9609C6A7BAFD}" dt="2019-10-04T11:27:17.526" v="0" actId="47"/>
        <pc:sldMkLst>
          <pc:docMk/>
          <pc:sldMk cId="546965056" sldId="271"/>
        </pc:sldMkLst>
      </pc:sldChg>
      <pc:sldChg chg="del">
        <pc:chgData name="James Munro" userId="fb4fae7f-6bf4-4c9b-98a3-f69124227091" providerId="ADAL" clId="{68798EB1-AA77-438C-B200-9609C6A7BAFD}" dt="2019-10-04T11:27:24.462" v="1" actId="47"/>
        <pc:sldMkLst>
          <pc:docMk/>
          <pc:sldMk cId="1024209669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00" y="2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7B85E5C-85DC-4611-848C-150BC8A94EAC}" type="datetimeFigureOut">
              <a:rPr lang="en-GB" smtClean="0"/>
              <a:t>04/10/2019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D4F5EC31-E3D3-464A-B8CA-4BA47C0DBA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642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>
              <a:defRPr/>
            </a:pPr>
            <a:fld id="{6207B93A-719D-419A-8618-5E0B06E6CF7D}" type="datetimeFigureOut">
              <a:rPr lang="en-GB"/>
              <a:pPr>
                <a:defRPr/>
              </a:pPr>
              <a:t>04/10/2019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>
              <a:defRPr/>
            </a:pPr>
            <a:fld id="{4857DBAD-33A0-4AC8-9C7E-C47213EE63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498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78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787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534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074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967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AP</a:t>
            </a:r>
            <a:r>
              <a:rPr lang="en-GB" baseline="0" dirty="0"/>
              <a:t> to go through.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982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AP</a:t>
            </a:r>
            <a:r>
              <a:rPr lang="en-GB" baseline="0" dirty="0"/>
              <a:t> will go through this, but with Michael’s help.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662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556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440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28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906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4064" indent="-286179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4715" indent="-228943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2600" indent="-228943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60486" indent="-228943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F5A48E-196F-4BC0-9B37-96EC5DD3EFE6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4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40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255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/>
              <a:t>Site launched to welcome international nurses to offer them </a:t>
            </a:r>
            <a:r>
              <a:rPr lang="en-GB" altLang="en-US" dirty="0" err="1"/>
              <a:t>supoprt</a:t>
            </a:r>
            <a:r>
              <a:rPr lang="en-GB" altLang="en-US" dirty="0"/>
              <a:t>.  Idea has grown and not just nurses.   Allows staff to share ideas, ask questions provide help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4064" indent="-286179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4715" indent="-228943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2600" indent="-228943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60486" indent="-228943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5C5855-F48D-411F-9BCC-C005F4F00421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414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7DBAD-33A0-4AC8-9C7E-C47213EE636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40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37482-A467-4992-A0BC-4E14139782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33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8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86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6A8D8-F9FD-40DF-BE00-9F20FBAE87B4}" type="datetimeFigureOut">
              <a:rPr lang="en-US"/>
              <a:pPr>
                <a:defRPr/>
              </a:pPr>
              <a:t>10/4/2019</a:t>
            </a:fld>
            <a:endParaRPr lang="en-US" dirty="0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86E8-9106-4320-8628-3C18229093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37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88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71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C9FA-BB5A-41D3-96E0-BCF96BD82577}" type="datetimeFigureOut">
              <a:rPr lang="en-GB"/>
              <a:pPr>
                <a:defRPr/>
              </a:pPr>
              <a:t>04/10/2019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CCF95-68E3-438E-9C0C-FBEE34A465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32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957DD-40EF-4191-83EC-F75CC2656F65}" type="datetimeFigureOut">
              <a:rPr lang="en-GB"/>
              <a:pPr>
                <a:defRPr/>
              </a:pPr>
              <a:t>04/10/2019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9486-6700-4922-9078-3EE81AE530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F69E3-8FDB-41A5-96C1-BE12746A7A8D}" type="datetimeFigureOut">
              <a:rPr lang="en-GB"/>
              <a:pPr>
                <a:defRPr/>
              </a:pPr>
              <a:t>04/10/2019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A8D52-70A2-4D7F-BAA3-D43C21D450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09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87D95-90E9-480C-84DF-1243C0452CC3}" type="datetimeFigureOut">
              <a:rPr lang="en-GB"/>
              <a:pPr>
                <a:defRPr/>
              </a:pPr>
              <a:t>04/10/2019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CC0EA-2E60-4E68-82AE-BFAFA0B229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53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A4992-AE02-403A-9AED-732095CA8884}" type="datetimeFigureOut">
              <a:rPr lang="en-GB"/>
              <a:pPr>
                <a:defRPr/>
              </a:pPr>
              <a:t>04/10/2019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3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0" r="892"/>
          <a:stretch/>
        </p:blipFill>
        <p:spPr>
          <a:xfrm>
            <a:off x="7414437" y="0"/>
            <a:ext cx="1709202" cy="1025103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26607" r="29069" b="63051"/>
          <a:stretch/>
        </p:blipFill>
        <p:spPr bwMode="auto">
          <a:xfrm>
            <a:off x="0" y="153231"/>
            <a:ext cx="3981894" cy="66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3204" y="45360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GB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endParaRPr lang="en-GB" alt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5" y="5877272"/>
            <a:ext cx="1867662" cy="8641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9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marR="0" indent="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charset="0"/>
        <a:buNone/>
        <a:tabLst/>
        <a:defRPr sz="4000" b="1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charset="0"/>
        <a:buChar char="–"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charset="0"/>
        <a:buChar char="–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charset="0"/>
        <a:buChar char="»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opinion.org.uk/69886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opinion.org.uk/69599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 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Sharon Kidd</a:t>
            </a:r>
          </a:p>
          <a:p>
            <a:r>
              <a:rPr lang="en-GB" sz="3200" dirty="0"/>
              <a:t>Patient Experience Manager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22" b="36633"/>
          <a:stretch/>
        </p:blipFill>
        <p:spPr>
          <a:xfrm>
            <a:off x="2141984" y="1232319"/>
            <a:ext cx="4860032" cy="122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0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Gynae…the inside story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1C58EE-3182-4E50-B07B-2BC25F203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3779" y="1484784"/>
            <a:ext cx="6648450" cy="3914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2286" y="5399446"/>
            <a:ext cx="775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spot when the Champions started handing out awareness cards?</a:t>
            </a:r>
          </a:p>
        </p:txBody>
      </p:sp>
    </p:spTree>
    <p:extLst>
      <p:ext uri="{BB962C8B-B14F-4D97-AF65-F5344CB8AC3E}">
        <p14:creationId xmlns:p14="http://schemas.microsoft.com/office/powerpoint/2010/main" val="315606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F335A6-9842-4661-8E7B-077E9AD08A0D}"/>
              </a:ext>
            </a:extLst>
          </p:cNvPr>
          <p:cNvSpPr>
            <a:spLocks noGrp="1"/>
          </p:cNvSpPr>
          <p:nvPr/>
        </p:nvSpPr>
        <p:spPr>
          <a:xfrm>
            <a:off x="683568" y="836712"/>
            <a:ext cx="7776864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5B1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people feel about their experience of Gynae services?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0D68D2-491B-4EDD-A76F-9E0C5D3E3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132856"/>
            <a:ext cx="7886191" cy="404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Monkey Care Opinion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40552" y="2435335"/>
            <a:ext cx="3905131" cy="29131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082" y="4365104"/>
            <a:ext cx="2877529" cy="2194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534527"/>
            <a:ext cx="777686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Clinic 5 – dedicated paediatric clinic at Lincoln County Hospital 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Clinic decorated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Feedback box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Monkey feedback cards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Monkey feedback wall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20 stories so far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203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r>
              <a:rPr lang="en-GB" dirty="0">
                <a:hlinkClick r:id="rId3"/>
              </a:rPr>
              <a:t>https://www.careopinion.org.uk/698868</a:t>
            </a:r>
            <a:r>
              <a:rPr lang="en-GB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son's first visit to hospital</a:t>
            </a:r>
          </a:p>
        </p:txBody>
      </p:sp>
    </p:spTree>
    <p:extLst>
      <p:ext uri="{BB962C8B-B14F-4D97-AF65-F5344CB8AC3E}">
        <p14:creationId xmlns:p14="http://schemas.microsoft.com/office/powerpoint/2010/main" val="1662151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‘Bed Crisis’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Themes:</a:t>
            </a:r>
          </a:p>
          <a:p>
            <a:pPr lvl="1" algn="ctr"/>
            <a:r>
              <a:rPr lang="en-GB" dirty="0"/>
              <a:t>Admitted for signs of stroke</a:t>
            </a:r>
          </a:p>
          <a:p>
            <a:pPr lvl="1" algn="ctr"/>
            <a:r>
              <a:rPr lang="en-GB" dirty="0"/>
              <a:t>Acute physician wanted to rule out seizure</a:t>
            </a:r>
          </a:p>
          <a:p>
            <a:pPr lvl="1" algn="ctr"/>
            <a:r>
              <a:rPr lang="en-GB" dirty="0"/>
              <a:t>MRI requested for this reason</a:t>
            </a:r>
          </a:p>
          <a:p>
            <a:pPr lvl="1" algn="ctr"/>
            <a:r>
              <a:rPr lang="en-GB" dirty="0"/>
              <a:t>MRI screening form could have been done sooner </a:t>
            </a:r>
          </a:p>
          <a:p>
            <a:pPr lvl="1" algn="ctr"/>
            <a:r>
              <a:rPr lang="en-GB" dirty="0"/>
              <a:t>Poor communication</a:t>
            </a:r>
          </a:p>
          <a:p>
            <a:pPr lvl="1" algn="ctr"/>
            <a:r>
              <a:rPr lang="en-GB" b="1" i="1" dirty="0"/>
              <a:t>Culture of keeping patients in hospital just for tests</a:t>
            </a:r>
          </a:p>
        </p:txBody>
      </p:sp>
    </p:spTree>
    <p:extLst>
      <p:ext uri="{BB962C8B-B14F-4D97-AF65-F5344CB8AC3E}">
        <p14:creationId xmlns:p14="http://schemas.microsoft.com/office/powerpoint/2010/main" val="2711575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Planned 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069160"/>
          </a:xfrm>
        </p:spPr>
        <p:txBody>
          <a:bodyPr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0" dirty="0"/>
              <a:t>Culture Change – Doctors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0" dirty="0"/>
              <a:t>Communication to wards re completion of MRI Screening Form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0" dirty="0"/>
              <a:t>Valuing patients time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0" dirty="0"/>
              <a:t>Ongoing capacity and demand modelling to look at MRI capacity requirements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0" dirty="0"/>
              <a:t>Ambulatory MRI Pathway - for Urgent next days scans for patients who might be able to go home and come back in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0" dirty="0"/>
              <a:t>New comfortable chairs in the ‘fit to sit’ area!</a:t>
            </a:r>
          </a:p>
          <a:p>
            <a:pPr algn="ctr"/>
            <a:endParaRPr lang="en-GB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11400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48582"/>
            <a:ext cx="7977534" cy="4368650"/>
          </a:xfrm>
        </p:spPr>
      </p:pic>
    </p:spTree>
    <p:extLst>
      <p:ext uri="{BB962C8B-B14F-4D97-AF65-F5344CB8AC3E}">
        <p14:creationId xmlns:p14="http://schemas.microsoft.com/office/powerpoint/2010/main" val="350798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Human experience matters most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“</a:t>
            </a:r>
            <a:r>
              <a:rPr lang="en-GB" i="1" dirty="0"/>
              <a:t>You can argue with figures and statistics, but you can’t argue with personal experience</a:t>
            </a:r>
            <a:r>
              <a:rPr lang="en-GB" dirty="0"/>
              <a:t>”. </a:t>
            </a:r>
          </a:p>
          <a:p>
            <a:pPr algn="r"/>
            <a:endParaRPr lang="en-GB" sz="2400" dirty="0"/>
          </a:p>
          <a:p>
            <a:pPr algn="r"/>
            <a:r>
              <a:rPr lang="en-GB" sz="2400" dirty="0"/>
              <a:t>Stephen Elsmere</a:t>
            </a:r>
          </a:p>
          <a:p>
            <a:pPr algn="r"/>
            <a:r>
              <a:rPr lang="en-GB" sz="1400" dirty="0"/>
              <a:t>Patient, Carer &amp; Experience of Care Partner with the NHS Leadership Academy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0728"/>
            <a:ext cx="7392680" cy="4525963"/>
          </a:xfrm>
        </p:spPr>
      </p:pic>
    </p:spTree>
    <p:extLst>
      <p:ext uri="{BB962C8B-B14F-4D97-AF65-F5344CB8AC3E}">
        <p14:creationId xmlns:p14="http://schemas.microsoft.com/office/powerpoint/2010/main" val="350571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445624" cy="1143000"/>
          </a:xfrm>
        </p:spPr>
        <p:txBody>
          <a:bodyPr/>
          <a:lstStyle/>
          <a:p>
            <a:r>
              <a:rPr lang="en-GB" dirty="0"/>
              <a:t>So what have we learned so far….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132856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Responding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Champion areas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</a:p>
        </p:txBody>
      </p:sp>
    </p:spTree>
    <p:extLst>
      <p:ext uri="{BB962C8B-B14F-4D97-AF65-F5344CB8AC3E}">
        <p14:creationId xmlns:p14="http://schemas.microsoft.com/office/powerpoint/2010/main" val="255935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idx="1"/>
          </p:nvPr>
        </p:nvSpPr>
        <p:spPr>
          <a:xfrm>
            <a:off x="457200" y="2011363"/>
            <a:ext cx="8229600" cy="4114800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000" b="0" dirty="0">
                <a:solidFill>
                  <a:srgbClr val="000000"/>
                </a:solidFill>
              </a:rPr>
              <a:t>Robust Care Opinion process for responding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000" b="0" dirty="0">
                <a:solidFill>
                  <a:srgbClr val="000000"/>
                </a:solidFill>
              </a:rPr>
              <a:t>Patient Experience Team are gatekeepers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000" b="0" dirty="0">
                <a:solidFill>
                  <a:srgbClr val="000000"/>
                </a:solidFill>
              </a:rPr>
              <a:t>CEO and Chief Nurse receive all story notifications 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000" b="0" dirty="0">
                <a:solidFill>
                  <a:srgbClr val="000000"/>
                </a:solidFill>
              </a:rPr>
              <a:t>Care Opinion intranet pages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000" b="0" dirty="0">
                <a:solidFill>
                  <a:srgbClr val="000000"/>
                </a:solidFill>
              </a:rPr>
              <a:t>Care Opinion stories are recorded in Datix 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82663"/>
          </a:xfrm>
        </p:spPr>
        <p:txBody>
          <a:bodyPr/>
          <a:lstStyle/>
          <a:p>
            <a:pPr eaLnBrk="1" hangingPunct="1"/>
            <a:r>
              <a:rPr lang="en-GB" altLang="en-US" dirty="0"/>
              <a:t>Process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2" t="14490" r="38631" b="8617"/>
          <a:stretch>
            <a:fillRect/>
          </a:stretch>
        </p:blipFill>
        <p:spPr bwMode="auto">
          <a:xfrm>
            <a:off x="-3349625" y="7100888"/>
            <a:ext cx="59245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45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Who is best to respond?</a:t>
            </a:r>
          </a:p>
          <a:p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/>
          <a:srcRect t="3447"/>
          <a:stretch/>
        </p:blipFill>
        <p:spPr bwMode="auto">
          <a:xfrm>
            <a:off x="1795223" y="2204864"/>
            <a:ext cx="7361905" cy="454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36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7544" y="1196752"/>
            <a:ext cx="8265604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GB" altLang="en-US" sz="2600" dirty="0">
                <a:ea typeface="Calibri" panose="020F0502020204030204" pitchFamily="34" charset="0"/>
                <a:hlinkClick r:id="rId3"/>
              </a:rPr>
              <a:t>https://www.careopinion.org.uk/695997</a:t>
            </a:r>
            <a:endParaRPr lang="en-GB" altLang="en-US" sz="2600" dirty="0">
              <a:ea typeface="Calibri" panose="020F0502020204030204" pitchFamily="34" charset="0"/>
            </a:endParaRPr>
          </a:p>
          <a:p>
            <a:pPr lvl="0">
              <a:spcBef>
                <a:spcPct val="0"/>
              </a:spcBef>
            </a:pPr>
            <a:endParaRPr lang="en-GB" altLang="en-US" sz="2600" b="0" dirty="0"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I read so many horror stories about this particular procedure when moderating stories on Care Opinion and it was such a refreshing change to hear how staff can make such an unpleasant procedure better and make the patient feel so reassured.</a:t>
            </a:r>
            <a:endParaRPr kumimoji="0" lang="en-GB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Well done to you and your team </a:t>
            </a: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 Emoji" panose="020B0502040204020203" pitchFamily="34" charset="0"/>
                <a:ea typeface="Calibri" panose="020F0502020204030204" pitchFamily="34" charset="0"/>
              </a:rPr>
              <a:t>😊</a:t>
            </a: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I will use your response as an example of best practice.</a:t>
            </a:r>
            <a:endParaRPr kumimoji="0" lang="en-GB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b="0" dirty="0"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With best wishes</a:t>
            </a:r>
            <a:endParaRPr kumimoji="0" lang="en-GB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 Tracy</a:t>
            </a:r>
            <a:endParaRPr kumimoji="0" lang="en-GB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12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/>
          <p:cNvSpPr>
            <a:spLocks noGrp="1"/>
          </p:cNvSpPr>
          <p:nvPr>
            <p:ph type="body" idx="1"/>
          </p:nvPr>
        </p:nvSpPr>
        <p:spPr>
          <a:xfrm>
            <a:off x="513361" y="1772816"/>
            <a:ext cx="8229600" cy="4162772"/>
          </a:xfrm>
        </p:spPr>
        <p:txBody>
          <a:bodyPr/>
          <a:lstStyle/>
          <a:p>
            <a:pPr marL="571500" indent="-5715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rgbClr val="000000"/>
                </a:solidFill>
              </a:rPr>
              <a:t>ULHT Together Facebook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</a:rPr>
              <a:t>Launched December 2015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</a:rPr>
              <a:t>Currently 5,500 members of staff from 8,500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</a:rPr>
              <a:t>Post positive stories only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</a:rPr>
              <a:t>Staff morale</a:t>
            </a:r>
          </a:p>
          <a:p>
            <a:pPr marL="571500" indent="-5715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600" dirty="0"/>
              <a:t>Summary reports </a:t>
            </a:r>
          </a:p>
          <a:p>
            <a:pPr marL="571500" indent="-5715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3600" dirty="0" err="1"/>
              <a:t>Widgits</a:t>
            </a:r>
            <a:r>
              <a:rPr lang="en-GB" altLang="en-US" sz="3600" dirty="0"/>
              <a:t> </a:t>
            </a:r>
            <a:r>
              <a:rPr lang="en-GB" altLang="en-US" sz="3600" b="0" dirty="0"/>
              <a:t>– intranet and internet pages 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82663"/>
          </a:xfrm>
        </p:spPr>
        <p:txBody>
          <a:bodyPr/>
          <a:lstStyle/>
          <a:p>
            <a:pPr eaLnBrk="1" hangingPunct="1"/>
            <a:r>
              <a:rPr lang="en-GB" altLang="en-US" dirty="0"/>
              <a:t>Sharing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-3565525" y="2924175"/>
            <a:ext cx="3457575" cy="2089150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 thinks it’s a great way to share positive feedback, a real morale boost.  We can all check the Care Opinion site – patients included and negative feedback should be communicated through ward meetings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-3411538" y="5432425"/>
            <a:ext cx="3024188" cy="2089150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 like to see the positive stories.   However I don’t feel this is the right forum for negative feedback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-3349625" y="476250"/>
            <a:ext cx="3025775" cy="2089150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Positive patient stories have a great impact on staff morale, especially when we read/hear negative things.  It’s the only place we can escape from it</a:t>
            </a:r>
          </a:p>
        </p:txBody>
      </p:sp>
    </p:spTree>
    <p:extLst>
      <p:ext uri="{BB962C8B-B14F-4D97-AF65-F5344CB8AC3E}">
        <p14:creationId xmlns:p14="http://schemas.microsoft.com/office/powerpoint/2010/main" val="289827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63737E-6 L 0.86632 -0.1836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16" y="-91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67808E-7 L 0.54219 -0.1399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-700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1656E-6 L 0.43316 0.1729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864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0" dirty="0"/>
              <a:t>FAB Experience Champions role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0" dirty="0"/>
              <a:t>Engagement</a:t>
            </a:r>
          </a:p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GB" dirty="0"/>
              <a:t>Gynae services</a:t>
            </a:r>
          </a:p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GB" b="0" dirty="0"/>
              <a:t>Paediatric blood clinic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GB" dirty="0"/>
              <a:t>Championing areas</a:t>
            </a:r>
          </a:p>
        </p:txBody>
      </p:sp>
    </p:spTree>
    <p:extLst>
      <p:ext uri="{BB962C8B-B14F-4D97-AF65-F5344CB8AC3E}">
        <p14:creationId xmlns:p14="http://schemas.microsoft.com/office/powerpoint/2010/main" val="194162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CC4DFC44B1FB44ACD15D9D02A20C57" ma:contentTypeVersion="2" ma:contentTypeDescription="Create a new document." ma:contentTypeScope="" ma:versionID="0cb19c02877c0d28c2d8b0d957956fdf">
  <xsd:schema xmlns:xsd="http://www.w3.org/2001/XMLSchema" xmlns:xs="http://www.w3.org/2001/XMLSchema" xmlns:p="http://schemas.microsoft.com/office/2006/metadata/properties" xmlns:ns2="40e313ae-1aba-4937-aedc-4e6007bdb716" targetNamespace="http://schemas.microsoft.com/office/2006/metadata/properties" ma:root="true" ma:fieldsID="44f910b96dec798de53143b7b6a65206" ns2:_="">
    <xsd:import namespace="40e313ae-1aba-4937-aedc-4e6007bdb7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313ae-1aba-4937-aedc-4e6007bdb7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6968A7-256B-4361-B1CF-1CDD9B10A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e313ae-1aba-4937-aedc-4e6007bdb7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3A308F-85ED-4E6F-B1F5-1B99C28058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D7BDB6-5597-4823-A52F-DA08A9A43C0B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40e313ae-1aba-4937-aedc-4e6007bdb71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4669</TotalTime>
  <Words>507</Words>
  <Application>Microsoft Office PowerPoint</Application>
  <PresentationFormat>On-screen Show (4:3)</PresentationFormat>
  <Paragraphs>94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Segoe UI Emoji</vt:lpstr>
      <vt:lpstr>Office Theme</vt:lpstr>
      <vt:lpstr>So what have we learned?</vt:lpstr>
      <vt:lpstr>PowerPoint Presentation</vt:lpstr>
      <vt:lpstr>PowerPoint Presentation</vt:lpstr>
      <vt:lpstr>So what have we learned so far….</vt:lpstr>
      <vt:lpstr>Process</vt:lpstr>
      <vt:lpstr>Responding</vt:lpstr>
      <vt:lpstr>PowerPoint Presentation</vt:lpstr>
      <vt:lpstr>Sharing </vt:lpstr>
      <vt:lpstr>Championing areas</vt:lpstr>
      <vt:lpstr>Gynae…the inside story </vt:lpstr>
      <vt:lpstr>PowerPoint Presentation</vt:lpstr>
      <vt:lpstr>Monkey Care Opinion </vt:lpstr>
      <vt:lpstr>My son's first visit to hospital</vt:lpstr>
      <vt:lpstr>‘Bed Crisis’</vt:lpstr>
      <vt:lpstr>Planned Actions </vt:lpstr>
      <vt:lpstr>PowerPoint Presentation</vt:lpstr>
    </vt:vector>
  </TitlesOfParts>
  <Company>United Lincolnshire Hospitals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James Munro</cp:lastModifiedBy>
  <cp:revision>232</cp:revision>
  <cp:lastPrinted>2019-10-02T08:46:23Z</cp:lastPrinted>
  <dcterms:created xsi:type="dcterms:W3CDTF">2011-03-01T10:36:34Z</dcterms:created>
  <dcterms:modified xsi:type="dcterms:W3CDTF">2019-10-04T11:27:28Z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0x010100C1CC4DFC44B1FB44ACD15D9D02A20C57</vt:lpwstr>
  </property>
</Properties>
</file>