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56" r:id="rId5"/>
    <p:sldId id="266" r:id="rId6"/>
    <p:sldId id="261" r:id="rId7"/>
    <p:sldId id="263" r:id="rId8"/>
    <p:sldId id="268" r:id="rId9"/>
    <p:sldId id="267" r:id="rId10"/>
    <p:sldId id="274" r:id="rId11"/>
    <p:sldId id="264" r:id="rId12"/>
    <p:sldId id="278" r:id="rId13"/>
    <p:sldId id="258" r:id="rId14"/>
    <p:sldId id="276" r:id="rId15"/>
    <p:sldId id="275" r:id="rId16"/>
    <p:sldId id="277" r:id="rId17"/>
    <p:sldId id="272" r:id="rId18"/>
    <p:sldId id="273" r:id="rId19"/>
    <p:sldId id="260" r:id="rId20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ayson Martin (ULHT)" initials="RM(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8B00"/>
    <a:srgbClr val="005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82134" autoAdjust="0"/>
  </p:normalViewPr>
  <p:slideViewPr>
    <p:cSldViewPr>
      <p:cViewPr varScale="1">
        <p:scale>
          <a:sx n="107" d="100"/>
          <a:sy n="107" d="100"/>
        </p:scale>
        <p:origin x="152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notesViewPr>
    <p:cSldViewPr>
      <p:cViewPr varScale="1">
        <p:scale>
          <a:sx n="94" d="100"/>
          <a:sy n="94" d="100"/>
        </p:scale>
        <p:origin x="-2796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Munro" userId="fb4fae7f-6bf4-4c9b-98a3-f69124227091" providerId="ADAL" clId="{68798EB1-AA77-438C-B200-9609C6A7BAFD}"/>
    <pc:docChg chg="delSld">
      <pc:chgData name="James Munro" userId="fb4fae7f-6bf4-4c9b-98a3-f69124227091" providerId="ADAL" clId="{68798EB1-AA77-438C-B200-9609C6A7BAFD}" dt="2019-10-04T11:27:24.462" v="1" actId="47"/>
      <pc:docMkLst>
        <pc:docMk/>
      </pc:docMkLst>
      <pc:sldChg chg="del">
        <pc:chgData name="James Munro" userId="fb4fae7f-6bf4-4c9b-98a3-f69124227091" providerId="ADAL" clId="{68798EB1-AA77-438C-B200-9609C6A7BAFD}" dt="2019-10-04T11:27:17.526" v="0" actId="47"/>
        <pc:sldMkLst>
          <pc:docMk/>
          <pc:sldMk cId="546965056" sldId="271"/>
        </pc:sldMkLst>
      </pc:sldChg>
      <pc:sldChg chg="del">
        <pc:chgData name="James Munro" userId="fb4fae7f-6bf4-4c9b-98a3-f69124227091" providerId="ADAL" clId="{68798EB1-AA77-438C-B200-9609C6A7BAFD}" dt="2019-10-04T11:27:24.462" v="1" actId="47"/>
        <pc:sldMkLst>
          <pc:docMk/>
          <pc:sldMk cId="1024209669" sldId="27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900" y="2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67B85E5C-85DC-4611-848C-150BC8A94EAC}" type="datetimeFigureOut">
              <a:rPr lang="en-GB" smtClean="0"/>
              <a:t>04/10/2019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900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D4F5EC31-E3D3-464A-B8CA-4BA47C0DBA9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06425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2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pPr>
              <a:defRPr/>
            </a:pPr>
            <a:fld id="{6207B93A-719D-419A-8618-5E0B06E6CF7D}" type="datetimeFigureOut">
              <a:rPr lang="en-GB"/>
              <a:pPr>
                <a:defRPr/>
              </a:pPr>
              <a:t>04/10/2019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3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3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pPr>
              <a:defRPr/>
            </a:pPr>
            <a:fld id="{4857DBAD-33A0-4AC8-9C7E-C47213EE636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24987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57DBAD-33A0-4AC8-9C7E-C47213EE636E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2781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57DBAD-33A0-4AC8-9C7E-C47213EE636E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17871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57DBAD-33A0-4AC8-9C7E-C47213EE636E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25347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57DBAD-33A0-4AC8-9C7E-C47213EE636E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70744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57DBAD-33A0-4AC8-9C7E-C47213EE636E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99679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AP</a:t>
            </a:r>
            <a:r>
              <a:rPr lang="en-GB" baseline="0" dirty="0"/>
              <a:t> to go through.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57DBAD-33A0-4AC8-9C7E-C47213EE636E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9826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AP</a:t>
            </a:r>
            <a:r>
              <a:rPr lang="en-GB" baseline="0" dirty="0"/>
              <a:t> will go through this, but with Michael’s help.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57DBAD-33A0-4AC8-9C7E-C47213EE636E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06627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57DBAD-33A0-4AC8-9C7E-C47213EE636E}" type="slidenum">
              <a:rPr lang="en-GB" smtClean="0"/>
              <a:pPr>
                <a:defRPr/>
              </a:pPr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25569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57DBAD-33A0-4AC8-9C7E-C47213EE636E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3440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57DBAD-33A0-4AC8-9C7E-C47213EE636E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02809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57DBAD-33A0-4AC8-9C7E-C47213EE636E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39069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1pPr>
            <a:lvl2pPr marL="744064" indent="-286179" eaLnBrk="0" hangingPunct="0"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2pPr>
            <a:lvl3pPr marL="1144715" indent="-228943" eaLnBrk="0" hangingPunct="0"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3pPr>
            <a:lvl4pPr marL="1602600" indent="-228943" eaLnBrk="0" hangingPunct="0"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4pPr>
            <a:lvl5pPr marL="2060486" indent="-228943" eaLnBrk="0" hangingPunct="0"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5pPr>
            <a:lvl6pPr marL="2518372" indent="-228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6pPr>
            <a:lvl7pPr marL="2976258" indent="-228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7pPr>
            <a:lvl8pPr marL="3434144" indent="-228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8pPr>
            <a:lvl9pPr marL="3892029" indent="-228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3F5A48E-196F-4BC0-9B37-96EC5DD3EFE6}" type="slidenum">
              <a:rPr lang="en-US" altLang="en-US">
                <a:latin typeface="Calibri" panose="020F0502020204030204" pitchFamily="34" charset="0"/>
              </a:rPr>
              <a:pPr eaLnBrk="1" hangingPunct="1"/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8478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57DBAD-33A0-4AC8-9C7E-C47213EE636E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34007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57DBAD-33A0-4AC8-9C7E-C47213EE636E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12557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dirty="0"/>
              <a:t>Site launched to welcome international nurses to offer them </a:t>
            </a:r>
            <a:r>
              <a:rPr lang="en-GB" altLang="en-US" dirty="0" err="1"/>
              <a:t>supoprt</a:t>
            </a:r>
            <a:r>
              <a:rPr lang="en-GB" altLang="en-US" dirty="0"/>
              <a:t>.  Idea has grown and not just nurses.   Allows staff to share ideas, ask questions provide help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1pPr>
            <a:lvl2pPr marL="744064" indent="-286179" eaLnBrk="0" hangingPunct="0"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2pPr>
            <a:lvl3pPr marL="1144715" indent="-228943" eaLnBrk="0" hangingPunct="0"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3pPr>
            <a:lvl4pPr marL="1602600" indent="-228943" eaLnBrk="0" hangingPunct="0"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4pPr>
            <a:lvl5pPr marL="2060486" indent="-228943" eaLnBrk="0" hangingPunct="0"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5pPr>
            <a:lvl6pPr marL="2518372" indent="-228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6pPr>
            <a:lvl7pPr marL="2976258" indent="-228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7pPr>
            <a:lvl8pPr marL="3434144" indent="-228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8pPr>
            <a:lvl9pPr marL="3892029" indent="-228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D5C5855-F48D-411F-9BCC-C005F4F00421}" type="slidenum">
              <a:rPr lang="en-US" altLang="en-US">
                <a:latin typeface="Calibri" panose="020F0502020204030204" pitchFamily="34" charset="0"/>
              </a:rPr>
              <a:pPr eaLnBrk="1" hangingPunct="1"/>
              <a:t>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4144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57DBAD-33A0-4AC8-9C7E-C47213EE636E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8406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37482-A467-4992-A0BC-4E141397826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6337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889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886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6A8D8-F9FD-40DF-BE00-9F20FBAE87B4}" type="datetimeFigureOut">
              <a:rPr lang="en-US"/>
              <a:pPr>
                <a:defRPr/>
              </a:pPr>
              <a:t>10/4/2019</a:t>
            </a:fld>
            <a:endParaRPr lang="en-US" dirty="0"/>
          </a:p>
        </p:txBody>
      </p:sp>
      <p:sp>
        <p:nvSpPr>
          <p:cNvPr id="5" name="Rectangl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3A86E8-9106-4320-8628-3C18229093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5371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93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7885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8714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9C9FA-BB5A-41D3-96E0-BCF96BD82577}" type="datetimeFigureOut">
              <a:rPr lang="en-GB"/>
              <a:pPr>
                <a:defRPr/>
              </a:pPr>
              <a:t>04/10/2019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6356350"/>
            <a:ext cx="8208912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CCF95-68E3-438E-9C0C-FBEE34A4651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322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957DD-40EF-4191-83EC-F75CC2656F65}" type="datetimeFigureOut">
              <a:rPr lang="en-GB"/>
              <a:pPr>
                <a:defRPr/>
              </a:pPr>
              <a:t>04/10/2019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6356350"/>
            <a:ext cx="8208912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B9486-6700-4922-9078-3EE81AE5305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5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F69E3-8FDB-41A5-96C1-BE12746A7A8D}" type="datetimeFigureOut">
              <a:rPr lang="en-GB"/>
              <a:pPr>
                <a:defRPr/>
              </a:pPr>
              <a:t>04/10/2019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6356350"/>
            <a:ext cx="8208912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A8D52-70A2-4D7F-BAA3-D43C21D450B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090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87D95-90E9-480C-84DF-1243C0452CC3}" type="datetimeFigureOut">
              <a:rPr lang="en-GB"/>
              <a:pPr>
                <a:defRPr/>
              </a:pPr>
              <a:t>04/10/2019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6356350"/>
            <a:ext cx="8208912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CC0EA-2E60-4E68-82AE-BFAFA0B2298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2537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A4992-AE02-403A-9AED-732095CA8884}" type="datetimeFigureOut">
              <a:rPr lang="en-GB"/>
              <a:pPr>
                <a:defRPr/>
              </a:pPr>
              <a:t>04/10/2019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337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90" r="892"/>
          <a:stretch/>
        </p:blipFill>
        <p:spPr>
          <a:xfrm>
            <a:off x="7414437" y="0"/>
            <a:ext cx="1709202" cy="1025103"/>
          </a:xfrm>
          <a:prstGeom prst="rect">
            <a:avLst/>
          </a:prstGeom>
        </p:spPr>
      </p:pic>
      <p:pic>
        <p:nvPicPr>
          <p:cNvPr id="12" name="Picture 2"/>
          <p:cNvPicPr>
            <a:picLocks noChangeAspect="1" noChangeArrowheads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71" t="26607" r="29069" b="63051"/>
          <a:stretch/>
        </p:blipFill>
        <p:spPr bwMode="auto">
          <a:xfrm>
            <a:off x="0" y="153231"/>
            <a:ext cx="3981894" cy="669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3204" y="45360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to edit Master text styles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Second level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Fourth level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»"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Fifth level</a:t>
            </a:r>
            <a:endParaRPr kumimoji="0" lang="en-GB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0"/>
            <a:endParaRPr lang="en-GB" alt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285" y="5877272"/>
            <a:ext cx="1867662" cy="86410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59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0" marR="0" indent="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charset="0"/>
        <a:buNone/>
        <a:tabLst/>
        <a:defRPr sz="4000" b="1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marR="0" indent="-28575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charset="0"/>
        <a:buChar char="–"/>
        <a:tabLst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marR="0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charset="0"/>
        <a:buChar char="•"/>
        <a:tabLst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marR="0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charset="0"/>
        <a:buChar char="–"/>
        <a:tabLst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marR="0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charset="0"/>
        <a:buChar char="»"/>
        <a:tabLst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reopinion.org.uk/698868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reopinion.org.uk/695997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So what have we learned?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Sharon Kidd</a:t>
            </a:r>
          </a:p>
          <a:p>
            <a:r>
              <a:rPr lang="en-GB" sz="3200" dirty="0"/>
              <a:t>Patient Experience Manager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722" b="36633"/>
          <a:stretch/>
        </p:blipFill>
        <p:spPr>
          <a:xfrm>
            <a:off x="2141984" y="1232319"/>
            <a:ext cx="4860032" cy="1224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105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Gynae…the inside story </a:t>
            </a:r>
            <a:r>
              <a:rPr lang="en-GB" dirty="0">
                <a:sym typeface="Wingdings" panose="05000000000000000000" pitchFamily="2" charset="2"/>
              </a:rPr>
              <a:t></a:t>
            </a:r>
            <a:endParaRPr lang="en-GB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11C58EE-3182-4E50-B07B-2BC25F2034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83779" y="1484784"/>
            <a:ext cx="6648450" cy="39147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82286" y="5399446"/>
            <a:ext cx="7750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Can you spot when the Champions started handing out awareness cards?</a:t>
            </a:r>
          </a:p>
        </p:txBody>
      </p:sp>
    </p:spTree>
    <p:extLst>
      <p:ext uri="{BB962C8B-B14F-4D97-AF65-F5344CB8AC3E}">
        <p14:creationId xmlns:p14="http://schemas.microsoft.com/office/powerpoint/2010/main" val="3156063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EF335A6-9842-4661-8E7B-077E9AD08A0D}"/>
              </a:ext>
            </a:extLst>
          </p:cNvPr>
          <p:cNvSpPr>
            <a:spLocks noGrp="1"/>
          </p:cNvSpPr>
          <p:nvPr/>
        </p:nvSpPr>
        <p:spPr>
          <a:xfrm>
            <a:off x="683568" y="836712"/>
            <a:ext cx="7776864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>
                <a:solidFill>
                  <a:srgbClr val="5B1E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did people feel about their experience of Gynae services?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0D68D2-491B-4EDD-A76F-9E0C5D3E38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2132856"/>
            <a:ext cx="7886191" cy="4044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09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Monkey Care Opinion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540552" y="2435335"/>
            <a:ext cx="3905131" cy="29131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8082" y="4365104"/>
            <a:ext cx="2877529" cy="21945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1520" y="1534527"/>
            <a:ext cx="7776864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Clinic 5 – dedicated paediatric clinic at Lincoln County Hospital </a:t>
            </a:r>
          </a:p>
          <a:p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Clinic decorated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Feedback box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Monkey feedback cards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Monkey feedback wall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20 stories so far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3203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>
              <a:hlinkClick r:id="rId3"/>
            </a:endParaRPr>
          </a:p>
          <a:p>
            <a:endParaRPr lang="en-GB" dirty="0">
              <a:hlinkClick r:id="rId3"/>
            </a:endParaRPr>
          </a:p>
          <a:p>
            <a:r>
              <a:rPr lang="en-GB" dirty="0">
                <a:hlinkClick r:id="rId3"/>
              </a:rPr>
              <a:t>https://www.careopinion.org.uk/698868</a:t>
            </a:r>
            <a:r>
              <a:rPr lang="en-GB" dirty="0"/>
              <a:t> 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My son's first visit to hospital</a:t>
            </a:r>
          </a:p>
        </p:txBody>
      </p:sp>
    </p:spTree>
    <p:extLst>
      <p:ext uri="{BB962C8B-B14F-4D97-AF65-F5344CB8AC3E}">
        <p14:creationId xmlns:p14="http://schemas.microsoft.com/office/powerpoint/2010/main" val="16621510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‘Bed Crisis’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/>
              <a:t>Themes:</a:t>
            </a:r>
          </a:p>
          <a:p>
            <a:pPr lvl="1" algn="ctr"/>
            <a:r>
              <a:rPr lang="en-GB" dirty="0"/>
              <a:t>Admitted for signs of stroke</a:t>
            </a:r>
          </a:p>
          <a:p>
            <a:pPr lvl="1" algn="ctr"/>
            <a:r>
              <a:rPr lang="en-GB" dirty="0"/>
              <a:t>Acute physician wanted to rule out seizure</a:t>
            </a:r>
          </a:p>
          <a:p>
            <a:pPr lvl="1" algn="ctr"/>
            <a:r>
              <a:rPr lang="en-GB" dirty="0"/>
              <a:t>MRI requested for this reason</a:t>
            </a:r>
          </a:p>
          <a:p>
            <a:pPr lvl="1" algn="ctr"/>
            <a:r>
              <a:rPr lang="en-GB" dirty="0"/>
              <a:t>MRI screening form could have been done sooner </a:t>
            </a:r>
          </a:p>
          <a:p>
            <a:pPr lvl="1" algn="ctr"/>
            <a:r>
              <a:rPr lang="en-GB" dirty="0"/>
              <a:t>Poor communication</a:t>
            </a:r>
          </a:p>
          <a:p>
            <a:pPr lvl="1" algn="ctr"/>
            <a:r>
              <a:rPr lang="en-GB" b="1" i="1" dirty="0"/>
              <a:t>Culture of keeping patients in hospital just for tests</a:t>
            </a:r>
          </a:p>
        </p:txBody>
      </p:sp>
    </p:spTree>
    <p:extLst>
      <p:ext uri="{BB962C8B-B14F-4D97-AF65-F5344CB8AC3E}">
        <p14:creationId xmlns:p14="http://schemas.microsoft.com/office/powerpoint/2010/main" val="27115758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Planned Actions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229600" cy="5069160"/>
          </a:xfrm>
        </p:spPr>
        <p:txBody>
          <a:bodyPr/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2800" b="0" dirty="0"/>
              <a:t>Culture Change – Doctors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2800" b="0" dirty="0"/>
              <a:t>Communication to wards re completion of MRI Screening Form 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2800" b="0" dirty="0"/>
              <a:t>Valuing patients time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2800" b="0" dirty="0"/>
              <a:t>Ongoing capacity and demand modelling to look at MRI capacity requirements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2800" b="0" dirty="0"/>
              <a:t>Ambulatory MRI Pathway - for Urgent next days scans for patients who might be able to go home and come back in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2800" b="0" dirty="0"/>
              <a:t>New comfortable chairs in the ‘fit to sit’ area!</a:t>
            </a:r>
          </a:p>
          <a:p>
            <a:pPr algn="ctr"/>
            <a:endParaRPr lang="en-GB" sz="2800" dirty="0"/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7114003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148582"/>
            <a:ext cx="7977534" cy="4368650"/>
          </a:xfrm>
        </p:spPr>
      </p:pic>
    </p:spTree>
    <p:extLst>
      <p:ext uri="{BB962C8B-B14F-4D97-AF65-F5344CB8AC3E}">
        <p14:creationId xmlns:p14="http://schemas.microsoft.com/office/powerpoint/2010/main" val="3507981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/>
              <a:t>Human experience matters most</a:t>
            </a:r>
            <a:br>
              <a:rPr lang="en-GB" dirty="0"/>
            </a:br>
            <a:br>
              <a:rPr lang="en-GB" dirty="0"/>
            </a:br>
            <a:r>
              <a:rPr lang="en-GB" dirty="0"/>
              <a:t>“</a:t>
            </a:r>
            <a:r>
              <a:rPr lang="en-GB" i="1" dirty="0"/>
              <a:t>You can argue with figures and statistics, but you can’t argue with personal experience</a:t>
            </a:r>
            <a:r>
              <a:rPr lang="en-GB" dirty="0"/>
              <a:t>”. </a:t>
            </a:r>
          </a:p>
          <a:p>
            <a:pPr algn="r"/>
            <a:endParaRPr lang="en-GB" sz="2400" dirty="0"/>
          </a:p>
          <a:p>
            <a:pPr algn="r"/>
            <a:r>
              <a:rPr lang="en-GB" sz="2400" dirty="0"/>
              <a:t>Stephen Elsmere</a:t>
            </a:r>
          </a:p>
          <a:p>
            <a:pPr algn="r"/>
            <a:r>
              <a:rPr lang="en-GB" sz="1400" dirty="0"/>
              <a:t>Patient, Carer &amp; Experience of Care Partner with the NHS Leadership Academy</a:t>
            </a:r>
          </a:p>
          <a:p>
            <a:r>
              <a:rPr lang="en-GB" dirty="0"/>
              <a:t>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6595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980728"/>
            <a:ext cx="7392680" cy="4525963"/>
          </a:xfrm>
        </p:spPr>
      </p:pic>
    </p:spTree>
    <p:extLst>
      <p:ext uri="{BB962C8B-B14F-4D97-AF65-F5344CB8AC3E}">
        <p14:creationId xmlns:p14="http://schemas.microsoft.com/office/powerpoint/2010/main" val="3505710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908720"/>
            <a:ext cx="8445624" cy="1143000"/>
          </a:xfrm>
        </p:spPr>
        <p:txBody>
          <a:bodyPr/>
          <a:lstStyle/>
          <a:p>
            <a:r>
              <a:rPr lang="en-GB" dirty="0"/>
              <a:t>So what have we learned so far….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7544" y="2132856"/>
            <a:ext cx="81369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Responding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Sharing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Champion areas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Learning </a:t>
            </a:r>
          </a:p>
        </p:txBody>
      </p:sp>
    </p:spTree>
    <p:extLst>
      <p:ext uri="{BB962C8B-B14F-4D97-AF65-F5344CB8AC3E}">
        <p14:creationId xmlns:p14="http://schemas.microsoft.com/office/powerpoint/2010/main" val="2559350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1"/>
          <p:cNvSpPr>
            <a:spLocks noGrp="1"/>
          </p:cNvSpPr>
          <p:nvPr>
            <p:ph type="body" idx="1"/>
          </p:nvPr>
        </p:nvSpPr>
        <p:spPr>
          <a:xfrm>
            <a:off x="457200" y="2011363"/>
            <a:ext cx="8229600" cy="4114800"/>
          </a:xfrm>
        </p:spPr>
        <p:txBody>
          <a:bodyPr/>
          <a:lstStyle/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3000" b="0" dirty="0">
                <a:solidFill>
                  <a:srgbClr val="000000"/>
                </a:solidFill>
              </a:rPr>
              <a:t>Robust Care Opinion process for responding</a:t>
            </a:r>
          </a:p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3000" b="0" dirty="0">
                <a:solidFill>
                  <a:srgbClr val="000000"/>
                </a:solidFill>
              </a:rPr>
              <a:t>Patient Experience Team are gatekeepers</a:t>
            </a:r>
          </a:p>
          <a:p>
            <a:pPr marL="457200" indent="-4572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3000" b="0" dirty="0">
                <a:solidFill>
                  <a:srgbClr val="000000"/>
                </a:solidFill>
              </a:rPr>
              <a:t>CEO and Chief Nurse receive all story notifications </a:t>
            </a:r>
          </a:p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3000" b="0" dirty="0">
                <a:solidFill>
                  <a:srgbClr val="000000"/>
                </a:solidFill>
              </a:rPr>
              <a:t>Care Opinion intranet pages</a:t>
            </a:r>
          </a:p>
          <a:p>
            <a:pPr marL="457200" indent="-4572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3000" b="0" dirty="0">
                <a:solidFill>
                  <a:srgbClr val="000000"/>
                </a:solidFill>
              </a:rPr>
              <a:t>Care Opinion stories are recorded in Datix </a:t>
            </a:r>
          </a:p>
          <a:p>
            <a:pPr eaLnBrk="1" hangingPunct="1">
              <a:spcBef>
                <a:spcPct val="0"/>
              </a:spcBef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147" name="Title 2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982663"/>
          </a:xfrm>
        </p:spPr>
        <p:txBody>
          <a:bodyPr/>
          <a:lstStyle/>
          <a:p>
            <a:pPr eaLnBrk="1" hangingPunct="1"/>
            <a:r>
              <a:rPr lang="en-GB" altLang="en-US" dirty="0"/>
              <a:t>Process</a:t>
            </a:r>
          </a:p>
        </p:txBody>
      </p:sp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42" t="14490" r="38631" b="8617"/>
          <a:stretch>
            <a:fillRect/>
          </a:stretch>
        </p:blipFill>
        <p:spPr bwMode="auto">
          <a:xfrm>
            <a:off x="-3349625" y="7100888"/>
            <a:ext cx="5924550" cy="66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9452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Responding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/>
              <a:t>Who is best to respond?</a:t>
            </a:r>
          </a:p>
          <a:p>
            <a:endParaRPr lang="en-GB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 rotWithShape="1">
          <a:blip r:embed="rId3"/>
          <a:srcRect t="3447"/>
          <a:stretch/>
        </p:blipFill>
        <p:spPr bwMode="auto">
          <a:xfrm>
            <a:off x="1795223" y="2204864"/>
            <a:ext cx="7361905" cy="4540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8363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67544" y="1196752"/>
            <a:ext cx="8265604" cy="4678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GB" altLang="en-US" sz="2600" dirty="0">
                <a:ea typeface="Calibri" panose="020F0502020204030204" pitchFamily="34" charset="0"/>
                <a:hlinkClick r:id="rId3"/>
              </a:rPr>
              <a:t>https://www.careopinion.org.uk/695997</a:t>
            </a:r>
            <a:endParaRPr lang="en-GB" altLang="en-US" sz="2600" dirty="0">
              <a:ea typeface="Calibri" panose="020F0502020204030204" pitchFamily="34" charset="0"/>
            </a:endParaRPr>
          </a:p>
          <a:p>
            <a:pPr lvl="0">
              <a:spcBef>
                <a:spcPct val="0"/>
              </a:spcBef>
            </a:pPr>
            <a:endParaRPr lang="en-GB" altLang="en-US" sz="2600" b="0" dirty="0"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I read so many horror stories about this particular procedure when moderating stories on Care Opinion and it was such a refreshing change to hear how staff can make such an unpleasant procedure better and make the patient feel so reassured.</a:t>
            </a:r>
            <a:endParaRPr kumimoji="0" lang="en-GB" alt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Well done to you and your team </a:t>
            </a:r>
            <a:r>
              <a:rPr kumimoji="0" lang="en-GB" alt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egoe UI Emoji" panose="020B0502040204020203" pitchFamily="34" charset="0"/>
                <a:ea typeface="Calibri" panose="020F0502020204030204" pitchFamily="34" charset="0"/>
              </a:rPr>
              <a:t>😊</a:t>
            </a:r>
            <a:r>
              <a:rPr kumimoji="0" lang="en-GB" alt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I will use your response as an example of best practice.</a:t>
            </a:r>
            <a:endParaRPr kumimoji="0" lang="en-GB" alt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1200" b="0" dirty="0"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With best wishes</a:t>
            </a:r>
            <a:endParaRPr kumimoji="0" lang="en-GB" alt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 Tracy</a:t>
            </a:r>
            <a:endParaRPr kumimoji="0" lang="en-GB" alt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5124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1"/>
          <p:cNvSpPr>
            <a:spLocks noGrp="1"/>
          </p:cNvSpPr>
          <p:nvPr>
            <p:ph type="body" idx="1"/>
          </p:nvPr>
        </p:nvSpPr>
        <p:spPr>
          <a:xfrm>
            <a:off x="513361" y="1772816"/>
            <a:ext cx="8229600" cy="4162772"/>
          </a:xfrm>
        </p:spPr>
        <p:txBody>
          <a:bodyPr/>
          <a:lstStyle/>
          <a:p>
            <a:pPr marL="571500" indent="-5715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3600" dirty="0">
                <a:solidFill>
                  <a:srgbClr val="000000"/>
                </a:solidFill>
              </a:rPr>
              <a:t>ULHT Together Facebook</a:t>
            </a:r>
          </a:p>
          <a:p>
            <a:pPr lvl="1" eaLnBrk="1" hangingPunct="1">
              <a:spcBef>
                <a:spcPct val="0"/>
              </a:spcBef>
            </a:pPr>
            <a:r>
              <a:rPr lang="en-GB" altLang="en-US" dirty="0">
                <a:solidFill>
                  <a:srgbClr val="000000"/>
                </a:solidFill>
              </a:rPr>
              <a:t>Launched December 2015</a:t>
            </a:r>
          </a:p>
          <a:p>
            <a:pPr lvl="1" eaLnBrk="1" hangingPunct="1">
              <a:spcBef>
                <a:spcPct val="0"/>
              </a:spcBef>
            </a:pPr>
            <a:r>
              <a:rPr lang="en-GB" altLang="en-US" dirty="0">
                <a:solidFill>
                  <a:srgbClr val="000000"/>
                </a:solidFill>
              </a:rPr>
              <a:t>Currently 5,500 members of staff from 8,500</a:t>
            </a:r>
          </a:p>
          <a:p>
            <a:pPr lvl="1" eaLnBrk="1" hangingPunct="1">
              <a:spcBef>
                <a:spcPct val="0"/>
              </a:spcBef>
            </a:pPr>
            <a:r>
              <a:rPr lang="en-GB" altLang="en-US" dirty="0">
                <a:solidFill>
                  <a:srgbClr val="000000"/>
                </a:solidFill>
              </a:rPr>
              <a:t>Post positive stories only</a:t>
            </a:r>
          </a:p>
          <a:p>
            <a:pPr lvl="1" eaLnBrk="1" hangingPunct="1">
              <a:spcBef>
                <a:spcPct val="0"/>
              </a:spcBef>
            </a:pPr>
            <a:r>
              <a:rPr lang="en-GB" altLang="en-US" dirty="0">
                <a:solidFill>
                  <a:srgbClr val="000000"/>
                </a:solidFill>
              </a:rPr>
              <a:t>Staff morale</a:t>
            </a:r>
          </a:p>
          <a:p>
            <a:pPr marL="571500" indent="-5715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3600" dirty="0"/>
              <a:t>Summary reports </a:t>
            </a:r>
          </a:p>
          <a:p>
            <a:pPr marL="571500" indent="-5715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3600" dirty="0" err="1"/>
              <a:t>Widgits</a:t>
            </a:r>
            <a:r>
              <a:rPr lang="en-GB" altLang="en-US" sz="3600" dirty="0"/>
              <a:t> </a:t>
            </a:r>
            <a:r>
              <a:rPr lang="en-GB" altLang="en-US" sz="3600" b="0" dirty="0"/>
              <a:t>– intranet and internet pages </a:t>
            </a:r>
          </a:p>
        </p:txBody>
      </p:sp>
      <p:sp>
        <p:nvSpPr>
          <p:cNvPr id="7171" name="Title 2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982663"/>
          </a:xfrm>
        </p:spPr>
        <p:txBody>
          <a:bodyPr/>
          <a:lstStyle/>
          <a:p>
            <a:pPr eaLnBrk="1" hangingPunct="1"/>
            <a:r>
              <a:rPr lang="en-GB" altLang="en-US" dirty="0"/>
              <a:t>Sharing 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-3565525" y="2924175"/>
            <a:ext cx="3457575" cy="2089150"/>
          </a:xfrm>
          <a:prstGeom prst="wedgeRoundRect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I thinks it’s a great way to share positive feedback, a real morale boost.  We can all check the Care Opinion site – patients included and negative feedback should be communicated through ward meetings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-3411538" y="5432425"/>
            <a:ext cx="3024188" cy="2089150"/>
          </a:xfrm>
          <a:prstGeom prst="wedgeRoundRect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I like to see the positive stories.   However I don’t feel this is the right forum for negative feedback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-3349625" y="476250"/>
            <a:ext cx="3025775" cy="2089150"/>
          </a:xfrm>
          <a:prstGeom prst="wedgeRoundRect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Positive patient stories have a great impact on staff morale, especially when we read/hear negative things.  It’s the only place we can escape from it</a:t>
            </a:r>
          </a:p>
        </p:txBody>
      </p:sp>
    </p:spTree>
    <p:extLst>
      <p:ext uri="{BB962C8B-B14F-4D97-AF65-F5344CB8AC3E}">
        <p14:creationId xmlns:p14="http://schemas.microsoft.com/office/powerpoint/2010/main" val="2898279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63737E-6 L 0.86632 -0.18363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316" y="-918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7.67808E-7 L 0.54219 -0.13992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01" y="-700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11656E-6 L 0.43316 0.17299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49" y="864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b="0" dirty="0"/>
              <a:t>FAB Experience Champions role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b="0" dirty="0"/>
              <a:t>Engagement</a:t>
            </a:r>
          </a:p>
          <a:p>
            <a:pPr marL="1314450" lvl="1" indent="-571500">
              <a:buFont typeface="Arial" panose="020B0604020202020204" pitchFamily="34" charset="0"/>
              <a:buChar char="•"/>
            </a:pPr>
            <a:r>
              <a:rPr lang="en-GB" dirty="0"/>
              <a:t>Gynae services</a:t>
            </a:r>
          </a:p>
          <a:p>
            <a:pPr marL="1314450" lvl="1" indent="-571500">
              <a:buFont typeface="Arial" panose="020B0604020202020204" pitchFamily="34" charset="0"/>
              <a:buChar char="•"/>
            </a:pPr>
            <a:r>
              <a:rPr lang="en-GB" b="0" dirty="0"/>
              <a:t>Paediatric blood clinic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600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/>
          <a:lstStyle/>
          <a:p>
            <a:r>
              <a:rPr lang="en-GB" dirty="0"/>
              <a:t>Championing areas</a:t>
            </a:r>
          </a:p>
        </p:txBody>
      </p:sp>
    </p:spTree>
    <p:extLst>
      <p:ext uri="{BB962C8B-B14F-4D97-AF65-F5344CB8AC3E}">
        <p14:creationId xmlns:p14="http://schemas.microsoft.com/office/powerpoint/2010/main" val="1941625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CC4DFC44B1FB44ACD15D9D02A20C57" ma:contentTypeVersion="2" ma:contentTypeDescription="Create a new document." ma:contentTypeScope="" ma:versionID="0cb19c02877c0d28c2d8b0d957956fdf">
  <xsd:schema xmlns:xsd="http://www.w3.org/2001/XMLSchema" xmlns:xs="http://www.w3.org/2001/XMLSchema" xmlns:p="http://schemas.microsoft.com/office/2006/metadata/properties" xmlns:ns2="40e313ae-1aba-4937-aedc-4e6007bdb716" targetNamespace="http://schemas.microsoft.com/office/2006/metadata/properties" ma:root="true" ma:fieldsID="44f910b96dec798de53143b7b6a65206" ns2:_="">
    <xsd:import namespace="40e313ae-1aba-4937-aedc-4e6007bdb7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e313ae-1aba-4937-aedc-4e6007bdb7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16968A7-256B-4361-B1CF-1CDD9B10A9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e313ae-1aba-4937-aedc-4e6007bdb7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D3A308F-85ED-4E6F-B1F5-1B99C28058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1D7BDB6-5597-4823-A52F-DA08A9A43C0B}">
  <ds:schemaRefs>
    <ds:schemaRef ds:uri="http://purl.org/dc/terms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  <ds:schemaRef ds:uri="http://schemas.microsoft.com/office/infopath/2007/PartnerControls"/>
    <ds:schemaRef ds:uri="40e313ae-1aba-4937-aedc-4e6007bdb716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4669</TotalTime>
  <Words>507</Words>
  <Application>Microsoft Office PowerPoint</Application>
  <PresentationFormat>On-screen Show (4:3)</PresentationFormat>
  <Paragraphs>94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Segoe UI Emoji</vt:lpstr>
      <vt:lpstr>Office Theme</vt:lpstr>
      <vt:lpstr>So what have we learned?</vt:lpstr>
      <vt:lpstr>PowerPoint Presentation</vt:lpstr>
      <vt:lpstr>PowerPoint Presentation</vt:lpstr>
      <vt:lpstr>So what have we learned so far….</vt:lpstr>
      <vt:lpstr>Process</vt:lpstr>
      <vt:lpstr>Responding</vt:lpstr>
      <vt:lpstr>PowerPoint Presentation</vt:lpstr>
      <vt:lpstr>Sharing </vt:lpstr>
      <vt:lpstr>Championing areas</vt:lpstr>
      <vt:lpstr>Gynae…the inside story </vt:lpstr>
      <vt:lpstr>PowerPoint Presentation</vt:lpstr>
      <vt:lpstr>Monkey Care Opinion </vt:lpstr>
      <vt:lpstr>My son's first visit to hospital</vt:lpstr>
      <vt:lpstr>‘Bed Crisis’</vt:lpstr>
      <vt:lpstr>Planned Actions </vt:lpstr>
      <vt:lpstr>PowerPoint Presentation</vt:lpstr>
    </vt:vector>
  </TitlesOfParts>
  <Company>United Lincolnshire Hospitals NHS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Authorised User</dc:creator>
  <cp:lastModifiedBy>James Munro</cp:lastModifiedBy>
  <cp:revision>232</cp:revision>
  <cp:lastPrinted>2019-10-02T08:46:23Z</cp:lastPrinted>
  <dcterms:created xsi:type="dcterms:W3CDTF">2011-03-01T10:36:34Z</dcterms:created>
  <dcterms:modified xsi:type="dcterms:W3CDTF">2019-10-04T11:27:28Z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0x010100C1CC4DFC44B1FB44ACD15D9D02A20C57</vt:lpwstr>
  </property>
</Properties>
</file>