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83" r:id="rId5"/>
    <p:sldId id="307" r:id="rId6"/>
    <p:sldId id="803" r:id="rId7"/>
    <p:sldId id="367" r:id="rId8"/>
    <p:sldId id="360" r:id="rId9"/>
    <p:sldId id="362" r:id="rId10"/>
    <p:sldId id="337" r:id="rId11"/>
    <p:sldId id="806" r:id="rId12"/>
    <p:sldId id="355" r:id="rId13"/>
    <p:sldId id="357" r:id="rId14"/>
    <p:sldId id="363" r:id="rId15"/>
    <p:sldId id="345" r:id="rId16"/>
    <p:sldId id="805" r:id="rId17"/>
    <p:sldId id="365" r:id="rId18"/>
    <p:sldId id="338" r:id="rId19"/>
    <p:sldId id="352" r:id="rId20"/>
    <p:sldId id="342" r:id="rId21"/>
    <p:sldId id="343" r:id="rId22"/>
    <p:sldId id="347" r:id="rId23"/>
    <p:sldId id="807" r:id="rId24"/>
    <p:sldId id="344" r:id="rId25"/>
    <p:sldId id="808" r:id="rId26"/>
    <p:sldId id="348" r:id="rId27"/>
    <p:sldId id="356" r:id="rId28"/>
    <p:sldId id="349" r:id="rId29"/>
    <p:sldId id="802" r:id="rId30"/>
    <p:sldId id="353" r:id="rId31"/>
    <p:sldId id="804" r:id="rId32"/>
    <p:sldId id="366" r:id="rId33"/>
    <p:sldId id="284" r:id="rId3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059"/>
    <a:srgbClr val="5B1E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6F14F-808A-469D-8BCC-0D38DFCE43EF}" v="8" dt="2023-06-06T07:46:17.988"/>
    <p1510:client id="{935C68E4-F5B6-4BBA-AFA3-3CB07FE3FD55}" v="2" dt="2023-06-05T14:24:41.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8502A-82E1-4F87-A106-34C1F242F091}" type="datetimeFigureOut">
              <a:rPr lang="en-GB" smtClean="0"/>
              <a:t>08/06/2023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3CE76-C44D-42A7-AA8B-7518B4133A72}" type="slidenum">
              <a:rPr lang="en-GB" smtClean="0"/>
              <a:t>‹#›</a:t>
            </a:fld>
            <a:endParaRPr lang="en-GB"/>
          </a:p>
        </p:txBody>
      </p:sp>
    </p:spTree>
    <p:extLst>
      <p:ext uri="{BB962C8B-B14F-4D97-AF65-F5344CB8AC3E}">
        <p14:creationId xmlns:p14="http://schemas.microsoft.com/office/powerpoint/2010/main" val="52128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Tracy</a:t>
            </a:r>
          </a:p>
        </p:txBody>
      </p:sp>
      <p:sp>
        <p:nvSpPr>
          <p:cNvPr id="4" name="Slide Number Placeholder 3"/>
          <p:cNvSpPr>
            <a:spLocks noGrp="1"/>
          </p:cNvSpPr>
          <p:nvPr>
            <p:ph type="sldNum" sz="quarter" idx="5"/>
          </p:nvPr>
        </p:nvSpPr>
        <p:spPr/>
        <p:txBody>
          <a:bodyPr/>
          <a:lstStyle/>
          <a:p>
            <a:fld id="{C363CE76-C44D-42A7-AA8B-7518B4133A72}" type="slidenum">
              <a:rPr lang="en-GB" smtClean="0"/>
              <a:t>1</a:t>
            </a:fld>
            <a:endParaRPr lang="en-GB"/>
          </a:p>
        </p:txBody>
      </p:sp>
    </p:spTree>
    <p:extLst>
      <p:ext uri="{BB962C8B-B14F-4D97-AF65-F5344CB8AC3E}">
        <p14:creationId xmlns:p14="http://schemas.microsoft.com/office/powerpoint/2010/main" val="2721032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Tracy</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14</a:t>
            </a:fld>
            <a:endParaRPr lang="en-GB"/>
          </a:p>
        </p:txBody>
      </p:sp>
    </p:spTree>
    <p:extLst>
      <p:ext uri="{BB962C8B-B14F-4D97-AF65-F5344CB8AC3E}">
        <p14:creationId xmlns:p14="http://schemas.microsoft.com/office/powerpoint/2010/main" val="1161010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Tracy</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15</a:t>
            </a:fld>
            <a:endParaRPr lang="en-GB"/>
          </a:p>
        </p:txBody>
      </p:sp>
    </p:spTree>
    <p:extLst>
      <p:ext uri="{BB962C8B-B14F-4D97-AF65-F5344CB8AC3E}">
        <p14:creationId xmlns:p14="http://schemas.microsoft.com/office/powerpoint/2010/main" val="932092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Tracy: People valued a response within 3 days and found it acceptable within 7 days. If the response has been delayed for any longer apologise if appropriate and explain why or add a holding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 Personal &amp; polite – The web is an informal place your responses don’t have to be corporate, they can be personal </a:t>
            </a:r>
            <a:r>
              <a:rPr lang="en-GB" dirty="0">
                <a:sym typeface="Wingdings" panose="05000000000000000000" pitchFamily="2" charset="2"/>
              </a:rPr>
              <a:t></a:t>
            </a:r>
            <a:endParaRPr lang="en-GB" dirty="0"/>
          </a:p>
          <a:p>
            <a:endParaRPr lang="en-GB" dirty="0"/>
          </a:p>
        </p:txBody>
      </p:sp>
      <p:sp>
        <p:nvSpPr>
          <p:cNvPr id="4" name="Slide Number Placeholder 3"/>
          <p:cNvSpPr>
            <a:spLocks noGrp="1"/>
          </p:cNvSpPr>
          <p:nvPr>
            <p:ph type="sldNum" sz="quarter" idx="5"/>
          </p:nvPr>
        </p:nvSpPr>
        <p:spPr/>
        <p:txBody>
          <a:bodyPr/>
          <a:lstStyle/>
          <a:p>
            <a:fld id="{C363CE76-C44D-42A7-AA8B-7518B4133A72}" type="slidenum">
              <a:rPr lang="en-GB" smtClean="0"/>
              <a:t>16</a:t>
            </a:fld>
            <a:endParaRPr lang="en-GB"/>
          </a:p>
        </p:txBody>
      </p:sp>
    </p:spTree>
    <p:extLst>
      <p:ext uri="{BB962C8B-B14F-4D97-AF65-F5344CB8AC3E}">
        <p14:creationId xmlns:p14="http://schemas.microsoft.com/office/powerpoint/2010/main" val="4200230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C363CE76-C44D-42A7-AA8B-7518B4133A72}" type="slidenum">
              <a:rPr lang="en-GB" smtClean="0"/>
              <a:t>17</a:t>
            </a:fld>
            <a:endParaRPr lang="en-GB"/>
          </a:p>
        </p:txBody>
      </p:sp>
    </p:spTree>
    <p:extLst>
      <p:ext uri="{BB962C8B-B14F-4D97-AF65-F5344CB8AC3E}">
        <p14:creationId xmlns:p14="http://schemas.microsoft.com/office/powerpoint/2010/main" val="3838219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C363CE76-C44D-42A7-AA8B-7518B4133A72}" type="slidenum">
              <a:rPr lang="en-GB" smtClean="0"/>
              <a:t>18</a:t>
            </a:fld>
            <a:endParaRPr lang="en-GB"/>
          </a:p>
        </p:txBody>
      </p:sp>
    </p:spTree>
    <p:extLst>
      <p:ext uri="{BB962C8B-B14F-4D97-AF65-F5344CB8AC3E}">
        <p14:creationId xmlns:p14="http://schemas.microsoft.com/office/powerpoint/2010/main" val="134744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Tracy: </a:t>
            </a:r>
            <a:r>
              <a:rPr lang="en-GB" b="0" i="0" dirty="0">
                <a:solidFill>
                  <a:srgbClr val="444444"/>
                </a:solidFill>
                <a:effectLst/>
                <a:latin typeface="MuseoSans500"/>
              </a:rPr>
              <a:t>There was no explanation why I had not been told he was being discharged.</a:t>
            </a:r>
          </a:p>
          <a:p>
            <a:pPr algn="l"/>
            <a:r>
              <a:rPr lang="en-GB" b="0" i="0" dirty="0">
                <a:solidFill>
                  <a:srgbClr val="444444"/>
                </a:solidFill>
                <a:effectLst/>
                <a:latin typeface="MuseoSans500"/>
              </a:rPr>
              <a:t>I’m not sure how the driver got my husband into the house – I believe the driver was on his own, there are steps to the door so my husband could not be wheeled in.</a:t>
            </a:r>
          </a:p>
          <a:p>
            <a:pPr algn="l"/>
            <a:r>
              <a:rPr lang="en-GB" b="0" i="0" dirty="0">
                <a:solidFill>
                  <a:srgbClr val="444444"/>
                </a:solidFill>
                <a:effectLst/>
                <a:latin typeface="MuseoSans500"/>
              </a:rPr>
              <a:t>My husband was sent home with a some equipment; I’m not sure what I’m supposed to do with this. A physiotherapist has been arranged; they will come sometime today or next Monday or Tuesday. I will need to wait until then to find out.</a:t>
            </a:r>
          </a:p>
          <a:p>
            <a:endParaRPr lang="en-GB" dirty="0"/>
          </a:p>
        </p:txBody>
      </p:sp>
      <p:sp>
        <p:nvSpPr>
          <p:cNvPr id="4" name="Slide Number Placeholder 3"/>
          <p:cNvSpPr>
            <a:spLocks noGrp="1"/>
          </p:cNvSpPr>
          <p:nvPr>
            <p:ph type="sldNum" sz="quarter" idx="5"/>
          </p:nvPr>
        </p:nvSpPr>
        <p:spPr/>
        <p:txBody>
          <a:bodyPr/>
          <a:lstStyle/>
          <a:p>
            <a:fld id="{C363CE76-C44D-42A7-AA8B-7518B4133A72}" type="slidenum">
              <a:rPr lang="en-GB" smtClean="0"/>
              <a:t>19</a:t>
            </a:fld>
            <a:endParaRPr lang="en-GB"/>
          </a:p>
        </p:txBody>
      </p:sp>
    </p:spTree>
    <p:extLst>
      <p:ext uri="{BB962C8B-B14F-4D97-AF65-F5344CB8AC3E}">
        <p14:creationId xmlns:p14="http://schemas.microsoft.com/office/powerpoint/2010/main" val="2582027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Tracy</a:t>
            </a:r>
          </a:p>
        </p:txBody>
      </p:sp>
      <p:sp>
        <p:nvSpPr>
          <p:cNvPr id="4" name="Slide Number Placeholder 3"/>
          <p:cNvSpPr>
            <a:spLocks noGrp="1"/>
          </p:cNvSpPr>
          <p:nvPr>
            <p:ph type="sldNum" sz="quarter" idx="5"/>
          </p:nvPr>
        </p:nvSpPr>
        <p:spPr/>
        <p:txBody>
          <a:bodyPr/>
          <a:lstStyle/>
          <a:p>
            <a:fld id="{C363CE76-C44D-42A7-AA8B-7518B4133A72}" type="slidenum">
              <a:rPr lang="en-GB" smtClean="0"/>
              <a:t>20</a:t>
            </a:fld>
            <a:endParaRPr lang="en-GB"/>
          </a:p>
        </p:txBody>
      </p:sp>
    </p:spTree>
    <p:extLst>
      <p:ext uri="{BB962C8B-B14F-4D97-AF65-F5344CB8AC3E}">
        <p14:creationId xmlns:p14="http://schemas.microsoft.com/office/powerpoint/2010/main" val="3558430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Tracy: It might help to explain what normally happens in a similar situation or what has happened previously, or in deed why things happen in a certain way.</a:t>
            </a:r>
          </a:p>
          <a:p>
            <a:r>
              <a:rPr lang="en-GB" dirty="0"/>
              <a:t>It’s a good way to inform the people using your service why things are they way they are, it may be due to an organisational process in place for example.</a:t>
            </a:r>
          </a:p>
          <a:p>
            <a:r>
              <a:rPr lang="en-GB" dirty="0"/>
              <a:t>It’s really about being transparent – When people understand a process it can be more easily accepted.</a:t>
            </a:r>
          </a:p>
        </p:txBody>
      </p:sp>
      <p:sp>
        <p:nvSpPr>
          <p:cNvPr id="4" name="Slide Number Placeholder 3"/>
          <p:cNvSpPr>
            <a:spLocks noGrp="1"/>
          </p:cNvSpPr>
          <p:nvPr>
            <p:ph type="sldNum" sz="quarter" idx="5"/>
          </p:nvPr>
        </p:nvSpPr>
        <p:spPr/>
        <p:txBody>
          <a:bodyPr/>
          <a:lstStyle/>
          <a:p>
            <a:fld id="{C363CE76-C44D-42A7-AA8B-7518B4133A72}" type="slidenum">
              <a:rPr lang="en-GB" smtClean="0"/>
              <a:t>21</a:t>
            </a:fld>
            <a:endParaRPr lang="en-GB"/>
          </a:p>
        </p:txBody>
      </p:sp>
    </p:spTree>
    <p:extLst>
      <p:ext uri="{BB962C8B-B14F-4D97-AF65-F5344CB8AC3E}">
        <p14:creationId xmlns:p14="http://schemas.microsoft.com/office/powerpoint/2010/main" val="1656968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44444"/>
                </a:solidFill>
                <a:effectLst/>
                <a:latin typeface="MuseoSans500"/>
              </a:rPr>
              <a:t>While some suggested alternative names, the surveys revealed that the majority of service users surveyed still felt that "Heart Failure" best described the service. A second survey was also undertaken to consider other names however the outcome was the same and therefore the service name remains the same.</a:t>
            </a:r>
          </a:p>
          <a:p>
            <a:pPr algn="l"/>
            <a:r>
              <a:rPr lang="en-GB" b="0" i="0" dirty="0">
                <a:solidFill>
                  <a:srgbClr val="444444"/>
                </a:solidFill>
                <a:effectLst/>
                <a:latin typeface="MuseoSans500"/>
              </a:rPr>
              <a:t>Thank you again for sharing your feedback and for being an active participant in improving the service. Your input is valuable. If you have any further questions or concerns, please don't hesitate to reach out.</a:t>
            </a:r>
          </a:p>
        </p:txBody>
      </p:sp>
      <p:sp>
        <p:nvSpPr>
          <p:cNvPr id="4" name="Slide Number Placeholder 3"/>
          <p:cNvSpPr>
            <a:spLocks noGrp="1"/>
          </p:cNvSpPr>
          <p:nvPr>
            <p:ph type="sldNum" sz="quarter" idx="5"/>
          </p:nvPr>
        </p:nvSpPr>
        <p:spPr/>
        <p:txBody>
          <a:bodyPr/>
          <a:lstStyle/>
          <a:p>
            <a:fld id="{C363CE76-C44D-42A7-AA8B-7518B4133A72}" type="slidenum">
              <a:rPr lang="en-GB" smtClean="0"/>
              <a:t>22</a:t>
            </a:fld>
            <a:endParaRPr lang="en-GB"/>
          </a:p>
        </p:txBody>
      </p:sp>
    </p:spTree>
    <p:extLst>
      <p:ext uri="{BB962C8B-B14F-4D97-AF65-F5344CB8AC3E}">
        <p14:creationId xmlns:p14="http://schemas.microsoft.com/office/powerpoint/2010/main" val="2097899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Tracy: If you share the feedback with staff, tell the author that is what you have done.</a:t>
            </a:r>
          </a:p>
          <a:p>
            <a:r>
              <a:rPr lang="en-GB" dirty="0"/>
              <a:t>Say “I have shared your feedback with staff” rather than “ I will”</a:t>
            </a:r>
          </a:p>
          <a:p>
            <a:r>
              <a:rPr lang="en-GB" dirty="0"/>
              <a:t>Or likewise if you are able to make a change or are preparing to make a change this is your chance to let everyone know, the stories &amp; responses on Care Opinion are public not just seen by the author.</a:t>
            </a:r>
          </a:p>
          <a:p>
            <a:r>
              <a:rPr lang="en-GB" dirty="0"/>
              <a:t>Tell the author that their feedback is important and contributes to learning &amp; service improvement. Telling the author that their story has made an impact can be a powerful thing!</a:t>
            </a:r>
          </a:p>
          <a:p>
            <a:r>
              <a:rPr lang="en-GB" dirty="0"/>
              <a:t>A great response shows that you have really heard what the author is saying. Simply writing ‘thank you for your feedback’ can seem robotic and suggests the story hasn’t been fully read.</a:t>
            </a:r>
          </a:p>
          <a:p>
            <a:r>
              <a:rPr lang="en-GB" dirty="0"/>
              <a:t>We always recommend responding directly to the point the author has made in the story, it lets the author know they have been heard.</a:t>
            </a:r>
          </a:p>
        </p:txBody>
      </p:sp>
      <p:sp>
        <p:nvSpPr>
          <p:cNvPr id="4" name="Slide Number Placeholder 3"/>
          <p:cNvSpPr>
            <a:spLocks noGrp="1"/>
          </p:cNvSpPr>
          <p:nvPr>
            <p:ph type="sldNum" sz="quarter" idx="5"/>
          </p:nvPr>
        </p:nvSpPr>
        <p:spPr/>
        <p:txBody>
          <a:bodyPr/>
          <a:lstStyle/>
          <a:p>
            <a:fld id="{C363CE76-C44D-42A7-AA8B-7518B4133A72}" type="slidenum">
              <a:rPr lang="en-GB" smtClean="0"/>
              <a:t>23</a:t>
            </a:fld>
            <a:endParaRPr lang="en-GB"/>
          </a:p>
        </p:txBody>
      </p:sp>
    </p:spTree>
    <p:extLst>
      <p:ext uri="{BB962C8B-B14F-4D97-AF65-F5344CB8AC3E}">
        <p14:creationId xmlns:p14="http://schemas.microsoft.com/office/powerpoint/2010/main" val="3388190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General Housekeeping: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We are using PP live which means you can move through the slides at you own pace (if you wish)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You can access the transcript of the webinar by clicking the 3 … in the top menu bar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We will be recording the webinar today and it will be uploaded to </a:t>
            </a:r>
            <a:r>
              <a:rPr lang="en-GB" dirty="0" err="1"/>
              <a:t>vimeo</a:t>
            </a:r>
            <a:r>
              <a:rPr lang="en-GB" dirty="0"/>
              <a:t> and shared online and with those registered for today’s webinar, so feel free to turn off your camera now if you don’t want to feature in the video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We will have time for questions at the end, but feel free to pop them in the chat as we go along and we’ll visit them at the end</a:t>
            </a:r>
          </a:p>
          <a:p>
            <a:endParaRPr lang="en-GB" dirty="0"/>
          </a:p>
        </p:txBody>
      </p:sp>
      <p:sp>
        <p:nvSpPr>
          <p:cNvPr id="4" name="Slide Number Placeholder 3"/>
          <p:cNvSpPr>
            <a:spLocks noGrp="1"/>
          </p:cNvSpPr>
          <p:nvPr>
            <p:ph type="sldNum" sz="quarter" idx="5"/>
          </p:nvPr>
        </p:nvSpPr>
        <p:spPr/>
        <p:txBody>
          <a:bodyPr/>
          <a:lstStyle/>
          <a:p>
            <a:fld id="{C363CE76-C44D-42A7-AA8B-7518B4133A72}" type="slidenum">
              <a:rPr lang="en-GB" smtClean="0"/>
              <a:t>2</a:t>
            </a:fld>
            <a:endParaRPr lang="en-GB"/>
          </a:p>
        </p:txBody>
      </p:sp>
    </p:spTree>
    <p:extLst>
      <p:ext uri="{BB962C8B-B14F-4D97-AF65-F5344CB8AC3E}">
        <p14:creationId xmlns:p14="http://schemas.microsoft.com/office/powerpoint/2010/main" val="403087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Tracy: </a:t>
            </a:r>
            <a:r>
              <a:rPr lang="en-GB" b="0" i="0" dirty="0">
                <a:solidFill>
                  <a:srgbClr val="444444"/>
                </a:solidFill>
                <a:effectLst/>
                <a:latin typeface="MuseoSans500"/>
              </a:rPr>
              <a:t>A nurse / technician did my injection. They were very friendly and jokey, but missed a few opportunities to  explain things to me. The leaflet said: if you are claustrophobic to tell a member of staff when you arrive. I told the technician I was mildly claustrophobic but thought I'd be OK.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44444"/>
                </a:solidFill>
                <a:effectLst/>
                <a:latin typeface="MuseoSans500"/>
              </a:rPr>
              <a:t>I was proud of myself for getting through it but I felt I could have had more support from the team to help me get through a stressful experience. There seemed to be no idea how to help someone cope who was anxious and claustrophobic - no reassuring continual speaking to me as the patient, I felt like I had to do all the problem solving. No help with visualisation, or breathing.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44444"/>
              </a:solidFill>
              <a:effectLst/>
              <a:latin typeface="MuseoSans50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44444"/>
                </a:solidFill>
                <a:effectLst/>
                <a:latin typeface="MuseoSans500"/>
              </a:rPr>
              <a:t>The camera began to move into position and I felt increasingly panicked. I felt </a:t>
            </a:r>
            <a:r>
              <a:rPr lang="en-GB" b="0" i="0" dirty="0" err="1">
                <a:solidFill>
                  <a:srgbClr val="444444"/>
                </a:solidFill>
                <a:effectLst/>
                <a:latin typeface="MuseoSans500"/>
              </a:rPr>
              <a:t>claustophobic</a:t>
            </a:r>
            <a:r>
              <a:rPr lang="en-GB" b="0" i="0" dirty="0">
                <a:solidFill>
                  <a:srgbClr val="444444"/>
                </a:solidFill>
                <a:effectLst/>
                <a:latin typeface="MuseoSans500"/>
              </a:rPr>
              <a:t>, overheated and momentarily unable to cope.</a:t>
            </a:r>
            <a:endParaRPr lang="en-GB" dirty="0"/>
          </a:p>
          <a:p>
            <a:endParaRPr lang="en-GB" dirty="0"/>
          </a:p>
        </p:txBody>
      </p:sp>
      <p:sp>
        <p:nvSpPr>
          <p:cNvPr id="4" name="Slide Number Placeholder 3"/>
          <p:cNvSpPr>
            <a:spLocks noGrp="1"/>
          </p:cNvSpPr>
          <p:nvPr>
            <p:ph type="sldNum" sz="quarter" idx="5"/>
          </p:nvPr>
        </p:nvSpPr>
        <p:spPr/>
        <p:txBody>
          <a:bodyPr/>
          <a:lstStyle/>
          <a:p>
            <a:fld id="{C363CE76-C44D-42A7-AA8B-7518B4133A72}" type="slidenum">
              <a:rPr lang="en-GB" smtClean="0"/>
              <a:t>24</a:t>
            </a:fld>
            <a:endParaRPr lang="en-GB"/>
          </a:p>
        </p:txBody>
      </p:sp>
    </p:spTree>
    <p:extLst>
      <p:ext uri="{BB962C8B-B14F-4D97-AF65-F5344CB8AC3E}">
        <p14:creationId xmlns:p14="http://schemas.microsoft.com/office/powerpoint/2010/main" val="325812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Tracy</a:t>
            </a:r>
          </a:p>
        </p:txBody>
      </p:sp>
      <p:sp>
        <p:nvSpPr>
          <p:cNvPr id="4" name="Slide Number Placeholder 3"/>
          <p:cNvSpPr>
            <a:spLocks noGrp="1"/>
          </p:cNvSpPr>
          <p:nvPr>
            <p:ph type="sldNum" sz="quarter" idx="5"/>
          </p:nvPr>
        </p:nvSpPr>
        <p:spPr/>
        <p:txBody>
          <a:bodyPr/>
          <a:lstStyle/>
          <a:p>
            <a:fld id="{C363CE76-C44D-42A7-AA8B-7518B4133A72}" type="slidenum">
              <a:rPr lang="en-GB" smtClean="0"/>
              <a:t>25</a:t>
            </a:fld>
            <a:endParaRPr lang="en-GB"/>
          </a:p>
        </p:txBody>
      </p:sp>
    </p:spTree>
    <p:extLst>
      <p:ext uri="{BB962C8B-B14F-4D97-AF65-F5344CB8AC3E}">
        <p14:creationId xmlns:p14="http://schemas.microsoft.com/office/powerpoint/2010/main" val="3959258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Tracy </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26</a:t>
            </a:fld>
            <a:endParaRPr lang="en-GB"/>
          </a:p>
        </p:txBody>
      </p:sp>
    </p:spTree>
    <p:extLst>
      <p:ext uri="{BB962C8B-B14F-4D97-AF65-F5344CB8AC3E}">
        <p14:creationId xmlns:p14="http://schemas.microsoft.com/office/powerpoint/2010/main" val="2261421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Tracy</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27</a:t>
            </a:fld>
            <a:endParaRPr lang="en-GB"/>
          </a:p>
        </p:txBody>
      </p:sp>
    </p:spTree>
    <p:extLst>
      <p:ext uri="{BB962C8B-B14F-4D97-AF65-F5344CB8AC3E}">
        <p14:creationId xmlns:p14="http://schemas.microsoft.com/office/powerpoint/2010/main" val="76456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63CE76-C44D-42A7-AA8B-7518B4133A72}"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1624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Tracy</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5</a:t>
            </a:fld>
            <a:endParaRPr lang="en-GB"/>
          </a:p>
        </p:txBody>
      </p:sp>
    </p:spTree>
    <p:extLst>
      <p:ext uri="{BB962C8B-B14F-4D97-AF65-F5344CB8AC3E}">
        <p14:creationId xmlns:p14="http://schemas.microsoft.com/office/powerpoint/2010/main" val="371601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C363CE76-C44D-42A7-AA8B-7518B4133A72}" type="slidenum">
              <a:rPr lang="en-GB" smtClean="0"/>
              <a:t>6</a:t>
            </a:fld>
            <a:endParaRPr lang="en-GB"/>
          </a:p>
        </p:txBody>
      </p:sp>
    </p:spTree>
    <p:extLst>
      <p:ext uri="{BB962C8B-B14F-4D97-AF65-F5344CB8AC3E}">
        <p14:creationId xmlns:p14="http://schemas.microsoft.com/office/powerpoint/2010/main" val="74352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C363CE76-C44D-42A7-AA8B-7518B4133A72}" type="slidenum">
              <a:rPr lang="en-GB" smtClean="0"/>
              <a:t>7</a:t>
            </a:fld>
            <a:endParaRPr lang="en-GB"/>
          </a:p>
        </p:txBody>
      </p:sp>
    </p:spTree>
    <p:extLst>
      <p:ext uri="{BB962C8B-B14F-4D97-AF65-F5344CB8AC3E}">
        <p14:creationId xmlns:p14="http://schemas.microsoft.com/office/powerpoint/2010/main" val="1278285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C363CE76-C44D-42A7-AA8B-7518B4133A72}" type="slidenum">
              <a:rPr lang="en-GB" smtClean="0"/>
              <a:t>10</a:t>
            </a:fld>
            <a:endParaRPr lang="en-GB"/>
          </a:p>
        </p:txBody>
      </p:sp>
    </p:spTree>
    <p:extLst>
      <p:ext uri="{BB962C8B-B14F-4D97-AF65-F5344CB8AC3E}">
        <p14:creationId xmlns:p14="http://schemas.microsoft.com/office/powerpoint/2010/main" val="275303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C363CE76-C44D-42A7-AA8B-7518B4133A72}" type="slidenum">
              <a:rPr lang="en-GB" smtClean="0"/>
              <a:t>11</a:t>
            </a:fld>
            <a:endParaRPr lang="en-GB"/>
          </a:p>
        </p:txBody>
      </p:sp>
    </p:spTree>
    <p:extLst>
      <p:ext uri="{BB962C8B-B14F-4D97-AF65-F5344CB8AC3E}">
        <p14:creationId xmlns:p14="http://schemas.microsoft.com/office/powerpoint/2010/main" val="84758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p:txBody>
      </p:sp>
      <p:sp>
        <p:nvSpPr>
          <p:cNvPr id="4" name="Slide Number Placeholder 3"/>
          <p:cNvSpPr>
            <a:spLocks noGrp="1"/>
          </p:cNvSpPr>
          <p:nvPr>
            <p:ph type="sldNum" sz="quarter" idx="5"/>
          </p:nvPr>
        </p:nvSpPr>
        <p:spPr/>
        <p:txBody>
          <a:bodyPr/>
          <a:lstStyle/>
          <a:p>
            <a:fld id="{C363CE76-C44D-42A7-AA8B-7518B4133A72}" type="slidenum">
              <a:rPr lang="en-GB" smtClean="0"/>
              <a:t>12</a:t>
            </a:fld>
            <a:endParaRPr lang="en-GB"/>
          </a:p>
        </p:txBody>
      </p:sp>
    </p:spTree>
    <p:extLst>
      <p:ext uri="{BB962C8B-B14F-4D97-AF65-F5344CB8AC3E}">
        <p14:creationId xmlns:p14="http://schemas.microsoft.com/office/powerpoint/2010/main" val="25061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1936C3F-36E7-478A-8E9B-46FB54F97AB0}" type="slidenum">
              <a:rPr lang="en-GB" altLang="en-US"/>
              <a:pPr/>
              <a:t>‹#›</a:t>
            </a:fld>
            <a:endParaRPr lang="en-GB" altLang="en-US"/>
          </a:p>
        </p:txBody>
      </p:sp>
    </p:spTree>
    <p:extLst>
      <p:ext uri="{BB962C8B-B14F-4D97-AF65-F5344CB8AC3E}">
        <p14:creationId xmlns:p14="http://schemas.microsoft.com/office/powerpoint/2010/main" val="100757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FDDF3F1-F4D2-481A-8207-15C69F584A4A}" type="slidenum">
              <a:rPr lang="en-GB" altLang="en-US"/>
              <a:pPr/>
              <a:t>‹#›</a:t>
            </a:fld>
            <a:endParaRPr lang="en-GB" altLang="en-US"/>
          </a:p>
        </p:txBody>
      </p:sp>
    </p:spTree>
    <p:extLst>
      <p:ext uri="{BB962C8B-B14F-4D97-AF65-F5344CB8AC3E}">
        <p14:creationId xmlns:p14="http://schemas.microsoft.com/office/powerpoint/2010/main" val="91024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776AEA4-BD81-4580-9B84-2876BF718FDF}" type="slidenum">
              <a:rPr lang="en-GB" altLang="en-US"/>
              <a:pPr/>
              <a:t>‹#›</a:t>
            </a:fld>
            <a:endParaRPr lang="en-GB" altLang="en-US"/>
          </a:p>
        </p:txBody>
      </p:sp>
    </p:spTree>
    <p:extLst>
      <p:ext uri="{BB962C8B-B14F-4D97-AF65-F5344CB8AC3E}">
        <p14:creationId xmlns:p14="http://schemas.microsoft.com/office/powerpoint/2010/main" val="393814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78D5023-E80D-4A95-9240-8D84CC0C873D}" type="slidenum">
              <a:rPr lang="en-GB" altLang="en-US"/>
              <a:pPr/>
              <a:t>‹#›</a:t>
            </a:fld>
            <a:endParaRPr lang="en-GB" altLang="en-US"/>
          </a:p>
        </p:txBody>
      </p:sp>
    </p:spTree>
    <p:extLst>
      <p:ext uri="{BB962C8B-B14F-4D97-AF65-F5344CB8AC3E}">
        <p14:creationId xmlns:p14="http://schemas.microsoft.com/office/powerpoint/2010/main" val="255891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BAD78C8-AD9A-4306-BE67-D7F7494D2124}" type="slidenum">
              <a:rPr lang="en-GB" altLang="en-US"/>
              <a:pPr/>
              <a:t>‹#›</a:t>
            </a:fld>
            <a:endParaRPr lang="en-GB" altLang="en-US"/>
          </a:p>
        </p:txBody>
      </p:sp>
    </p:spTree>
    <p:extLst>
      <p:ext uri="{BB962C8B-B14F-4D97-AF65-F5344CB8AC3E}">
        <p14:creationId xmlns:p14="http://schemas.microsoft.com/office/powerpoint/2010/main" val="51799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552973F-DFD6-4AB9-B89C-61D5D3449326}" type="slidenum">
              <a:rPr lang="en-GB" altLang="en-US"/>
              <a:pPr/>
              <a:t>‹#›</a:t>
            </a:fld>
            <a:endParaRPr lang="en-GB" altLang="en-US"/>
          </a:p>
        </p:txBody>
      </p:sp>
    </p:spTree>
    <p:extLst>
      <p:ext uri="{BB962C8B-B14F-4D97-AF65-F5344CB8AC3E}">
        <p14:creationId xmlns:p14="http://schemas.microsoft.com/office/powerpoint/2010/main" val="78832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FFC6658-F0E1-4F42-AC88-C759D708BF78}" type="slidenum">
              <a:rPr lang="en-GB" altLang="en-US"/>
              <a:pPr/>
              <a:t>‹#›</a:t>
            </a:fld>
            <a:endParaRPr lang="en-GB" altLang="en-US"/>
          </a:p>
        </p:txBody>
      </p:sp>
    </p:spTree>
    <p:extLst>
      <p:ext uri="{BB962C8B-B14F-4D97-AF65-F5344CB8AC3E}">
        <p14:creationId xmlns:p14="http://schemas.microsoft.com/office/powerpoint/2010/main" val="260436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8A08AC46-7891-41DC-B492-FD9D66EE2501}" type="slidenum">
              <a:rPr lang="en-GB" altLang="en-US"/>
              <a:pPr/>
              <a:t>‹#›</a:t>
            </a:fld>
            <a:endParaRPr lang="en-GB" altLang="en-US"/>
          </a:p>
        </p:txBody>
      </p:sp>
    </p:spTree>
    <p:extLst>
      <p:ext uri="{BB962C8B-B14F-4D97-AF65-F5344CB8AC3E}">
        <p14:creationId xmlns:p14="http://schemas.microsoft.com/office/powerpoint/2010/main" val="318737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5B7CC72-CEC4-4555-885B-7A20C7B50792}" type="slidenum">
              <a:rPr lang="en-GB" altLang="en-US"/>
              <a:pPr/>
              <a:t>‹#›</a:t>
            </a:fld>
            <a:endParaRPr lang="en-GB" altLang="en-US"/>
          </a:p>
        </p:txBody>
      </p:sp>
      <p:sp>
        <p:nvSpPr>
          <p:cNvPr id="5" name="Rectangle: Rounded Corners 4">
            <a:extLst>
              <a:ext uri="{FF2B5EF4-FFF2-40B4-BE49-F238E27FC236}">
                <a16:creationId xmlns:a16="http://schemas.microsoft.com/office/drawing/2014/main" id="{AB556BC6-1A88-4E2F-B330-76239AF19276}"/>
              </a:ext>
            </a:extLst>
          </p:cNvPr>
          <p:cNvSpPr/>
          <p:nvPr userDrawn="1"/>
        </p:nvSpPr>
        <p:spPr>
          <a:xfrm>
            <a:off x="251520" y="260648"/>
            <a:ext cx="8640960" cy="6301640"/>
          </a:xfrm>
          <a:prstGeom prst="roundRect">
            <a:avLst>
              <a:gd name="adj" fmla="val 2656"/>
            </a:avLst>
          </a:prstGeom>
          <a:noFill/>
          <a:ln w="28575">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88558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2C5114-5483-4ADD-A3C7-9867329A8ECE}" type="slidenum">
              <a:rPr lang="en-GB" altLang="en-US"/>
              <a:pPr/>
              <a:t>‹#›</a:t>
            </a:fld>
            <a:endParaRPr lang="en-GB" altLang="en-US"/>
          </a:p>
        </p:txBody>
      </p:sp>
    </p:spTree>
    <p:extLst>
      <p:ext uri="{BB962C8B-B14F-4D97-AF65-F5344CB8AC3E}">
        <p14:creationId xmlns:p14="http://schemas.microsoft.com/office/powerpoint/2010/main" val="130718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C6B6542-E48A-44D7-8829-694C22CDD2A4}" type="slidenum">
              <a:rPr lang="en-GB" altLang="en-US"/>
              <a:pPr/>
              <a:t>‹#›</a:t>
            </a:fld>
            <a:endParaRPr lang="en-GB" altLang="en-US"/>
          </a:p>
        </p:txBody>
      </p:sp>
    </p:spTree>
    <p:extLst>
      <p:ext uri="{BB962C8B-B14F-4D97-AF65-F5344CB8AC3E}">
        <p14:creationId xmlns:p14="http://schemas.microsoft.com/office/powerpoint/2010/main" val="160112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B17A4D-C423-425D-9DB0-52D43AED162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careopinion.org.uk/91347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careopinion.org.uk/blogposts/813/how-do-i-respond-well-to-stori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careopinion.org.uk/73981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careopinion.org.uk/14357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hyperlink" Target="https://www.careopinion.org.uk/14357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www.careopinion.org.uk/77305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hyperlink" Target="https://www.careopinion.org.uk/1071255"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areopinion.org.uk/708178"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careopinion.org.uk/792233"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www.careopinion.org.uk/blogposts/918/being-a-critical-friend---an-authors-experience-of-sharing-a" TargetMode="Externa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3">
            <a:extLst>
              <a:ext uri="{96DAC541-7B7A-43D3-8B79-37D633B846F1}">
                <asvg:svgBlip xmlns:asvg="http://schemas.microsoft.com/office/drawing/2016/SVG/main" r:embed="rId4"/>
              </a:ext>
            </a:extLst>
          </a:blip>
          <a:srcRect r="18789"/>
          <a:stretch/>
        </p:blipFill>
        <p:spPr>
          <a:xfrm>
            <a:off x="-1" y="0"/>
            <a:ext cx="9168341" cy="6858000"/>
          </a:xfrm>
          <a:prstGeom prst="rect">
            <a:avLst/>
          </a:prstGeom>
        </p:spPr>
      </p:pic>
      <p:pic>
        <p:nvPicPr>
          <p:cNvPr id="5" name="Graphic 4"/>
          <p:cNvPicPr>
            <a:picLocks noChangeAspect="1"/>
          </p:cNvPicPr>
          <p:nvPr/>
        </p:nvPicPr>
        <p:blipFill rotWithShape="1">
          <a:blip r:embed="rId5">
            <a:extLst>
              <a:ext uri="{96DAC541-7B7A-43D3-8B79-37D633B846F1}">
                <asvg:svgBlip xmlns:asvg="http://schemas.microsoft.com/office/drawing/2016/SVG/main" r:embed="rId6"/>
              </a:ext>
            </a:extLst>
          </a:blip>
          <a:srcRect l="41211" t="4342" r="370"/>
          <a:stretch/>
        </p:blipFill>
        <p:spPr>
          <a:xfrm>
            <a:off x="-12171" y="-30253"/>
            <a:ext cx="9168341" cy="685800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5826170" y="3686885"/>
            <a:ext cx="1944216" cy="1384995"/>
          </a:xfrm>
          <a:prstGeom prst="rect">
            <a:avLst/>
          </a:prstGeom>
          <a:noFill/>
        </p:spPr>
        <p:txBody>
          <a:bodyPr wrap="square" lIns="91440" tIns="45720" rIns="91440" bIns="45720" rtlCol="0" anchor="t">
            <a:spAutoFit/>
          </a:bodyPr>
          <a:lstStyle/>
          <a:p>
            <a:pPr algn="ctr"/>
            <a:r>
              <a:rPr lang="en-GB" sz="2800" b="1">
                <a:solidFill>
                  <a:schemeClr val="bg1"/>
                </a:solidFill>
                <a:latin typeface="Calibri"/>
                <a:cs typeface="Calibri"/>
              </a:rPr>
              <a:t>How to Respond Well</a:t>
            </a:r>
          </a:p>
        </p:txBody>
      </p:sp>
    </p:spTree>
    <p:extLst>
      <p:ext uri="{BB962C8B-B14F-4D97-AF65-F5344CB8AC3E}">
        <p14:creationId xmlns:p14="http://schemas.microsoft.com/office/powerpoint/2010/main" val="227520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4E9F17-6307-4E20-A9E6-9B7F1071BC67}"/>
              </a:ext>
            </a:extLst>
          </p:cNvPr>
          <p:cNvPicPr>
            <a:picLocks noChangeAspect="1"/>
          </p:cNvPicPr>
          <p:nvPr/>
        </p:nvPicPr>
        <p:blipFill>
          <a:blip r:embed="rId3"/>
          <a:stretch>
            <a:fillRect/>
          </a:stretch>
        </p:blipFill>
        <p:spPr>
          <a:xfrm>
            <a:off x="1547664" y="588543"/>
            <a:ext cx="5150759" cy="5639976"/>
          </a:xfrm>
          <a:prstGeom prst="rect">
            <a:avLst/>
          </a:prstGeom>
          <a:ln>
            <a:solidFill>
              <a:schemeClr val="bg2"/>
            </a:solidFill>
          </a:ln>
        </p:spPr>
      </p:pic>
    </p:spTree>
    <p:extLst>
      <p:ext uri="{BB962C8B-B14F-4D97-AF65-F5344CB8AC3E}">
        <p14:creationId xmlns:p14="http://schemas.microsoft.com/office/powerpoint/2010/main" val="3755635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9BF4CB-4A29-45E5-B84B-87DF98B7208B}"/>
              </a:ext>
            </a:extLst>
          </p:cNvPr>
          <p:cNvPicPr>
            <a:picLocks noChangeAspect="1"/>
          </p:cNvPicPr>
          <p:nvPr/>
        </p:nvPicPr>
        <p:blipFill>
          <a:blip r:embed="rId3"/>
          <a:stretch>
            <a:fillRect/>
          </a:stretch>
        </p:blipFill>
        <p:spPr>
          <a:xfrm>
            <a:off x="1300173" y="2081224"/>
            <a:ext cx="6819900" cy="3457575"/>
          </a:xfrm>
          <a:prstGeom prst="rect">
            <a:avLst/>
          </a:prstGeom>
        </p:spPr>
      </p:pic>
      <p:pic>
        <p:nvPicPr>
          <p:cNvPr id="5" name="Picture 4">
            <a:extLst>
              <a:ext uri="{FF2B5EF4-FFF2-40B4-BE49-F238E27FC236}">
                <a16:creationId xmlns:a16="http://schemas.microsoft.com/office/drawing/2014/main" id="{9BAAEAF8-942C-4EB7-BBA4-34D1ECDB36EC}"/>
              </a:ext>
            </a:extLst>
          </p:cNvPr>
          <p:cNvPicPr>
            <a:picLocks noChangeAspect="1"/>
          </p:cNvPicPr>
          <p:nvPr/>
        </p:nvPicPr>
        <p:blipFill rotWithShape="1">
          <a:blip r:embed="rId4"/>
          <a:srcRect t="22060"/>
          <a:stretch/>
        </p:blipFill>
        <p:spPr>
          <a:xfrm>
            <a:off x="6395527" y="1356943"/>
            <a:ext cx="2406257" cy="1205635"/>
          </a:xfrm>
          <a:prstGeom prst="rect">
            <a:avLst/>
          </a:prstGeom>
        </p:spPr>
      </p:pic>
      <p:pic>
        <p:nvPicPr>
          <p:cNvPr id="4" name="Picture 3">
            <a:extLst>
              <a:ext uri="{FF2B5EF4-FFF2-40B4-BE49-F238E27FC236}">
                <a16:creationId xmlns:a16="http://schemas.microsoft.com/office/drawing/2014/main" id="{C473B4FF-9678-4F90-A5CC-01314C0C553A}"/>
              </a:ext>
            </a:extLst>
          </p:cNvPr>
          <p:cNvPicPr>
            <a:picLocks noChangeAspect="1"/>
          </p:cNvPicPr>
          <p:nvPr/>
        </p:nvPicPr>
        <p:blipFill>
          <a:blip r:embed="rId5"/>
          <a:stretch>
            <a:fillRect/>
          </a:stretch>
        </p:blipFill>
        <p:spPr>
          <a:xfrm>
            <a:off x="5976217" y="406126"/>
            <a:ext cx="2123191" cy="1122451"/>
          </a:xfrm>
          <a:prstGeom prst="rect">
            <a:avLst/>
          </a:prstGeom>
        </p:spPr>
      </p:pic>
      <p:cxnSp>
        <p:nvCxnSpPr>
          <p:cNvPr id="6" name="Straight Arrow Connector 5">
            <a:extLst>
              <a:ext uri="{FF2B5EF4-FFF2-40B4-BE49-F238E27FC236}">
                <a16:creationId xmlns:a16="http://schemas.microsoft.com/office/drawing/2014/main" id="{7DA377FE-5D4F-4C45-82BB-4B25E783873F}"/>
              </a:ext>
            </a:extLst>
          </p:cNvPr>
          <p:cNvCxnSpPr>
            <a:cxnSpLocks/>
          </p:cNvCxnSpPr>
          <p:nvPr/>
        </p:nvCxnSpPr>
        <p:spPr>
          <a:xfrm flipV="1">
            <a:off x="4960991" y="5315335"/>
            <a:ext cx="778257" cy="44692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F2A404-F139-43BD-ABD9-80EFA58CB3BF}"/>
              </a:ext>
            </a:extLst>
          </p:cNvPr>
          <p:cNvSpPr txBox="1"/>
          <p:nvPr/>
        </p:nvSpPr>
        <p:spPr>
          <a:xfrm>
            <a:off x="3629608" y="5373833"/>
            <a:ext cx="1331383" cy="1077218"/>
          </a:xfrm>
          <a:prstGeom prst="rect">
            <a:avLst/>
          </a:prstGeom>
          <a:noFill/>
        </p:spPr>
        <p:txBody>
          <a:bodyPr wrap="square" rtlCol="0">
            <a:spAutoFit/>
          </a:bodyPr>
          <a:lstStyle/>
          <a:p>
            <a:r>
              <a:rPr lang="en-GB" sz="1600">
                <a:solidFill>
                  <a:srgbClr val="B10059"/>
                </a:solidFill>
              </a:rPr>
              <a:t>30 minutes editing time once submitted</a:t>
            </a:r>
          </a:p>
        </p:txBody>
      </p:sp>
      <p:sp>
        <p:nvSpPr>
          <p:cNvPr id="9" name="TextBox 8">
            <a:extLst>
              <a:ext uri="{FF2B5EF4-FFF2-40B4-BE49-F238E27FC236}">
                <a16:creationId xmlns:a16="http://schemas.microsoft.com/office/drawing/2014/main" id="{F4B68D8D-9686-17E3-A6FD-3240FFE056AA}"/>
              </a:ext>
            </a:extLst>
          </p:cNvPr>
          <p:cNvSpPr txBox="1"/>
          <p:nvPr/>
        </p:nvSpPr>
        <p:spPr>
          <a:xfrm>
            <a:off x="634482" y="507252"/>
            <a:ext cx="4572000" cy="1200329"/>
          </a:xfrm>
          <a:prstGeom prst="rect">
            <a:avLst/>
          </a:prstGeom>
          <a:noFill/>
        </p:spPr>
        <p:txBody>
          <a:bodyPr wrap="square">
            <a:spAutoFit/>
          </a:bodyPr>
          <a:lstStyle/>
          <a:p>
            <a:r>
              <a:rPr kumimoji="0" lang="en-GB" sz="3600" b="1" i="0" u="none" strike="noStrike" kern="1200" cap="none" spc="0" normalizeH="0" baseline="0" noProof="0">
                <a:ln>
                  <a:noFill/>
                </a:ln>
                <a:solidFill>
                  <a:srgbClr val="B10059"/>
                </a:solidFill>
                <a:effectLst/>
                <a:uLnTx/>
                <a:uFillTx/>
                <a:latin typeface="Calibri" panose="020F0502020204030204" pitchFamily="34" charset="0"/>
                <a:ea typeface="+mn-ea"/>
                <a:cs typeface="Calibri" panose="020F0502020204030204" pitchFamily="34" charset="0"/>
              </a:rPr>
              <a:t>Demonstrating you’ve made a change!</a:t>
            </a:r>
            <a:endParaRPr lang="en-GB"/>
          </a:p>
        </p:txBody>
      </p:sp>
    </p:spTree>
    <p:extLst>
      <p:ext uri="{BB962C8B-B14F-4D97-AF65-F5344CB8AC3E}">
        <p14:creationId xmlns:p14="http://schemas.microsoft.com/office/powerpoint/2010/main" val="321560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8B001D-CFCA-4723-B82E-5BEF3842CA22}"/>
              </a:ext>
            </a:extLst>
          </p:cNvPr>
          <p:cNvSpPr/>
          <p:nvPr/>
        </p:nvSpPr>
        <p:spPr>
          <a:xfrm>
            <a:off x="194528" y="2919083"/>
            <a:ext cx="6065778" cy="3477875"/>
          </a:xfrm>
          <a:prstGeom prst="rect">
            <a:avLst/>
          </a:prstGeom>
        </p:spPr>
        <p:txBody>
          <a:bodyPr wrap="square">
            <a:spAutoFit/>
          </a:bodyPr>
          <a:lstStyle/>
          <a:p>
            <a:pPr lvl="0">
              <a:tabLst>
                <a:tab pos="457200" algn="l"/>
              </a:tabLst>
            </a:pPr>
            <a:endParaRPr lang="en-GB" sz="2000">
              <a:solidFill>
                <a:srgbClr val="5B1E45"/>
              </a:solidFill>
              <a:latin typeface="Veto Com"/>
              <a:cs typeface="Arial"/>
            </a:endParaRPr>
          </a:p>
          <a:p>
            <a:pPr marL="342900" lvl="0" indent="-342900">
              <a:buFont typeface="Arial" panose="020B0604020202020204" pitchFamily="34" charset="0"/>
              <a:buChar char="•"/>
              <a:tabLst>
                <a:tab pos="457200" algn="l"/>
              </a:tabLst>
            </a:pPr>
            <a:r>
              <a:rPr lang="en-GB" sz="2000">
                <a:solidFill>
                  <a:srgbClr val="5B1E45"/>
                </a:solidFill>
                <a:latin typeface="Veto Com"/>
                <a:cs typeface="Arial"/>
              </a:rPr>
              <a:t>Include a profile picture</a:t>
            </a:r>
          </a:p>
          <a:p>
            <a:pPr lvl="0">
              <a:tabLst>
                <a:tab pos="457200" algn="l"/>
              </a:tabLst>
            </a:pPr>
            <a:endParaRPr lang="en-GB" sz="2000">
              <a:solidFill>
                <a:srgbClr val="5B1E45"/>
              </a:solidFill>
              <a:latin typeface="Veto Com"/>
              <a:cs typeface="Arial"/>
            </a:endParaRPr>
          </a:p>
          <a:p>
            <a:pPr marL="342900" lvl="0" indent="-342900">
              <a:buFont typeface="Arial" panose="020B0604020202020204" pitchFamily="34" charset="0"/>
              <a:buChar char="•"/>
              <a:tabLst>
                <a:tab pos="457200" algn="l"/>
              </a:tabLst>
            </a:pPr>
            <a:r>
              <a:rPr lang="en-GB" sz="2000">
                <a:solidFill>
                  <a:srgbClr val="5B1E45"/>
                </a:solidFill>
                <a:latin typeface="Veto Com"/>
                <a:cs typeface="Arial"/>
              </a:rPr>
              <a:t>Add links and images</a:t>
            </a:r>
          </a:p>
          <a:p>
            <a:pPr lvl="0">
              <a:tabLst>
                <a:tab pos="457200" algn="l"/>
              </a:tabLst>
            </a:pPr>
            <a:endParaRPr lang="en-GB" sz="2000">
              <a:solidFill>
                <a:srgbClr val="5B1E45"/>
              </a:solidFill>
              <a:latin typeface="Veto Com"/>
              <a:cs typeface="Arial"/>
            </a:endParaRPr>
          </a:p>
          <a:p>
            <a:pPr lvl="0">
              <a:tabLst>
                <a:tab pos="457200" algn="l"/>
              </a:tabLst>
            </a:pPr>
            <a:endParaRPr lang="en-GB" sz="2000">
              <a:solidFill>
                <a:srgbClr val="5B1E45"/>
              </a:solidFill>
              <a:latin typeface="Veto Com"/>
              <a:cs typeface="Arial"/>
            </a:endParaRPr>
          </a:p>
          <a:p>
            <a:pPr lvl="0">
              <a:tabLst>
                <a:tab pos="457200" algn="l"/>
              </a:tabLst>
            </a:pPr>
            <a:endParaRPr lang="en-GB" sz="2000">
              <a:solidFill>
                <a:srgbClr val="5B1E45"/>
              </a:solidFill>
              <a:latin typeface="Veto Com"/>
              <a:cs typeface="Arial"/>
            </a:endParaRPr>
          </a:p>
          <a:p>
            <a:pPr lvl="0">
              <a:tabLst>
                <a:tab pos="457200" algn="l"/>
              </a:tabLst>
            </a:pPr>
            <a:endParaRPr lang="en-GB" sz="2000">
              <a:solidFill>
                <a:srgbClr val="5B1E45"/>
              </a:solidFill>
              <a:latin typeface="Veto Com"/>
              <a:cs typeface="Arial"/>
            </a:endParaRPr>
          </a:p>
          <a:p>
            <a:pPr lvl="0">
              <a:tabLst>
                <a:tab pos="457200" algn="l"/>
              </a:tabLst>
            </a:pPr>
            <a:endParaRPr lang="en-GB" sz="2000">
              <a:solidFill>
                <a:srgbClr val="5B1E45"/>
              </a:solidFill>
              <a:latin typeface="Veto Com"/>
              <a:cs typeface="Arial"/>
            </a:endParaRPr>
          </a:p>
          <a:p>
            <a:pPr marL="342900" lvl="0" indent="-342900">
              <a:buFont typeface="Arial" panose="020B0604020202020204" pitchFamily="34" charset="0"/>
              <a:buChar char="•"/>
              <a:tabLst>
                <a:tab pos="457200" algn="l"/>
              </a:tabLst>
            </a:pPr>
            <a:r>
              <a:rPr lang="en-GB" sz="2000">
                <a:solidFill>
                  <a:srgbClr val="5B1E45"/>
                </a:solidFill>
                <a:latin typeface="Veto Com"/>
                <a:cs typeface="Arial"/>
              </a:rPr>
              <a:t>Invite the author to reply to </a:t>
            </a:r>
          </a:p>
          <a:p>
            <a:pPr lvl="0">
              <a:tabLst>
                <a:tab pos="457200" algn="l"/>
              </a:tabLst>
            </a:pPr>
            <a:r>
              <a:rPr lang="en-GB" sz="2000">
                <a:solidFill>
                  <a:srgbClr val="5B1E45"/>
                </a:solidFill>
                <a:latin typeface="Veto Com"/>
                <a:cs typeface="Arial"/>
              </a:rPr>
              <a:t>     you or offer a method of contacting you/service</a:t>
            </a:r>
          </a:p>
        </p:txBody>
      </p:sp>
      <p:pic>
        <p:nvPicPr>
          <p:cNvPr id="3" name="Picture 2">
            <a:extLst>
              <a:ext uri="{FF2B5EF4-FFF2-40B4-BE49-F238E27FC236}">
                <a16:creationId xmlns:a16="http://schemas.microsoft.com/office/drawing/2014/main" id="{6CC054E6-A6AD-4011-AC82-316AABB0E8F9}"/>
              </a:ext>
            </a:extLst>
          </p:cNvPr>
          <p:cNvPicPr>
            <a:picLocks noChangeAspect="1"/>
          </p:cNvPicPr>
          <p:nvPr/>
        </p:nvPicPr>
        <p:blipFill rotWithShape="1">
          <a:blip r:embed="rId3"/>
          <a:srcRect b="19967"/>
          <a:stretch/>
        </p:blipFill>
        <p:spPr>
          <a:xfrm>
            <a:off x="3332771" y="1298222"/>
            <a:ext cx="5486328" cy="4175406"/>
          </a:xfrm>
          <a:prstGeom prst="rect">
            <a:avLst/>
          </a:prstGeom>
        </p:spPr>
      </p:pic>
      <p:cxnSp>
        <p:nvCxnSpPr>
          <p:cNvPr id="6" name="Straight Arrow Connector 5">
            <a:extLst>
              <a:ext uri="{FF2B5EF4-FFF2-40B4-BE49-F238E27FC236}">
                <a16:creationId xmlns:a16="http://schemas.microsoft.com/office/drawing/2014/main" id="{3E484C7C-3D65-4C20-8CBF-4856763FF49D}"/>
              </a:ext>
            </a:extLst>
          </p:cNvPr>
          <p:cNvCxnSpPr>
            <a:cxnSpLocks/>
          </p:cNvCxnSpPr>
          <p:nvPr/>
        </p:nvCxnSpPr>
        <p:spPr>
          <a:xfrm flipV="1">
            <a:off x="2438400" y="2743663"/>
            <a:ext cx="789017" cy="50753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E9D5433-F50D-466F-A2CF-EA4D1A6E6C95}"/>
              </a:ext>
            </a:extLst>
          </p:cNvPr>
          <p:cNvCxnSpPr>
            <a:cxnSpLocks/>
          </p:cNvCxnSpPr>
          <p:nvPr/>
        </p:nvCxnSpPr>
        <p:spPr>
          <a:xfrm flipV="1">
            <a:off x="2829673" y="3416680"/>
            <a:ext cx="602107" cy="48927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88E1CC1-2FAB-4AED-909B-6BB3C48F876C}"/>
              </a:ext>
            </a:extLst>
          </p:cNvPr>
          <p:cNvSpPr txBox="1"/>
          <p:nvPr/>
        </p:nvSpPr>
        <p:spPr>
          <a:xfrm>
            <a:off x="467544" y="378301"/>
            <a:ext cx="7629289" cy="523220"/>
          </a:xfrm>
          <a:prstGeom prst="rect">
            <a:avLst/>
          </a:prstGeom>
          <a:noFill/>
        </p:spPr>
        <p:txBody>
          <a:bodyPr wrap="square" rtlCol="0">
            <a:spAutoFit/>
          </a:bodyPr>
          <a:lstStyle/>
          <a:p>
            <a:r>
              <a:rPr lang="en-GB" sz="2800" b="1">
                <a:solidFill>
                  <a:srgbClr val="B10059"/>
                </a:solidFill>
                <a:latin typeface="Calibri" panose="020F0502020204030204" pitchFamily="34" charset="0"/>
                <a:cs typeface="Calibri" panose="020F0502020204030204" pitchFamily="34" charset="0"/>
              </a:rPr>
              <a:t>What does a Response look like on Care Opinion?</a:t>
            </a:r>
          </a:p>
        </p:txBody>
      </p:sp>
    </p:spTree>
    <p:extLst>
      <p:ext uri="{BB962C8B-B14F-4D97-AF65-F5344CB8AC3E}">
        <p14:creationId xmlns:p14="http://schemas.microsoft.com/office/powerpoint/2010/main" val="895495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F93130-954D-4466-8210-39C97D5649B5}"/>
              </a:ext>
            </a:extLst>
          </p:cNvPr>
          <p:cNvSpPr/>
          <p:nvPr/>
        </p:nvSpPr>
        <p:spPr>
          <a:xfrm>
            <a:off x="682849" y="620688"/>
            <a:ext cx="7920880" cy="526297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a:ln>
                  <a:noFill/>
                </a:ln>
                <a:solidFill>
                  <a:srgbClr val="5B1E45"/>
                </a:solidFill>
                <a:effectLst/>
                <a:uLnTx/>
                <a:uFillTx/>
                <a:latin typeface="Veto Com Light" panose="02000506040000020003" pitchFamily="2" charset="0"/>
                <a:ea typeface="+mn-ea"/>
                <a:cs typeface="Arial" panose="020B0604020202020204" pitchFamily="34" charset="0"/>
              </a:rPr>
              <a:t>Preparing yourself for feedback…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808080">
                  <a:lumMod val="50000"/>
                </a:srgbClr>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rPr>
              <a:t>Take a deep breath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rPr>
              <a:t>Take your professional hat off</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rPr>
              <a:t>Imagine it’s you, what response would you expect?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rPr>
              <a:t>Try to understand and connect with the motivation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rPr>
              <a:t>Control any inclination to defensiveness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rPr>
              <a:t>Walk away, reflect, get someone else’s viewpoint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808080">
                    <a:lumMod val="50000"/>
                  </a:srgbClr>
                </a:solidFill>
                <a:effectLst/>
                <a:uLnTx/>
                <a:uFillTx/>
                <a:latin typeface="Veto Com Light" panose="02000506040000020003" pitchFamily="2" charset="0"/>
                <a:ea typeface="+mn-ea"/>
                <a:cs typeface="Arial" panose="020B0604020202020204" pitchFamily="34" charset="0"/>
              </a:rPr>
              <a:t>Examine your own motivation –to learn, to improve, to protect, to defend</a:t>
            </a:r>
          </a:p>
        </p:txBody>
      </p:sp>
      <p:pic>
        <p:nvPicPr>
          <p:cNvPr id="3" name="Picture 2" descr="A close up of a logo&#10;&#10;Description automatically generated">
            <a:extLst>
              <a:ext uri="{FF2B5EF4-FFF2-40B4-BE49-F238E27FC236}">
                <a16:creationId xmlns:a16="http://schemas.microsoft.com/office/drawing/2014/main" id="{6F2B7F42-B2F1-45F0-954C-A8340DB4B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spTree>
    <p:extLst>
      <p:ext uri="{BB962C8B-B14F-4D97-AF65-F5344CB8AC3E}">
        <p14:creationId xmlns:p14="http://schemas.microsoft.com/office/powerpoint/2010/main" val="154466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A747357-B4CF-758C-F900-D5AA87E8B099}"/>
              </a:ext>
            </a:extLst>
          </p:cNvPr>
          <p:cNvPicPr>
            <a:picLocks noChangeAspect="1"/>
          </p:cNvPicPr>
          <p:nvPr/>
        </p:nvPicPr>
        <p:blipFill>
          <a:blip r:embed="rId3"/>
          <a:stretch>
            <a:fillRect/>
          </a:stretch>
        </p:blipFill>
        <p:spPr>
          <a:xfrm>
            <a:off x="3306363" y="556598"/>
            <a:ext cx="4915326" cy="5380186"/>
          </a:xfrm>
          <a:prstGeom prst="rect">
            <a:avLst/>
          </a:prstGeom>
        </p:spPr>
      </p:pic>
      <p:sp>
        <p:nvSpPr>
          <p:cNvPr id="6" name="TextBox 5">
            <a:extLst>
              <a:ext uri="{FF2B5EF4-FFF2-40B4-BE49-F238E27FC236}">
                <a16:creationId xmlns:a16="http://schemas.microsoft.com/office/drawing/2014/main" id="{F630D843-7284-43B8-8886-21B26682D016}"/>
              </a:ext>
            </a:extLst>
          </p:cNvPr>
          <p:cNvSpPr txBox="1"/>
          <p:nvPr/>
        </p:nvSpPr>
        <p:spPr>
          <a:xfrm>
            <a:off x="508000" y="6158088"/>
            <a:ext cx="8161867" cy="369332"/>
          </a:xfrm>
          <a:prstGeom prst="rect">
            <a:avLst/>
          </a:prstGeom>
          <a:noFill/>
        </p:spPr>
        <p:txBody>
          <a:bodyPr wrap="square" rtlCol="0">
            <a:spAutoFit/>
          </a:bodyPr>
          <a:lstStyle/>
          <a:p>
            <a:r>
              <a:rPr lang="en-GB" u="sng">
                <a:solidFill>
                  <a:srgbClr val="B10059"/>
                </a:solidFill>
              </a:rPr>
              <a:t>Click </a:t>
            </a:r>
            <a:r>
              <a:rPr lang="en-GB" u="sng">
                <a:solidFill>
                  <a:srgbClr val="B10059"/>
                </a:solidFill>
                <a:hlinkClick r:id="rId4"/>
              </a:rPr>
              <a:t>here</a:t>
            </a:r>
            <a:r>
              <a:rPr lang="en-GB" u="sng">
                <a:solidFill>
                  <a:srgbClr val="B10059"/>
                </a:solidFill>
              </a:rPr>
              <a:t> to read full story</a:t>
            </a:r>
          </a:p>
        </p:txBody>
      </p:sp>
      <p:sp>
        <p:nvSpPr>
          <p:cNvPr id="7" name="TextBox 6">
            <a:extLst>
              <a:ext uri="{FF2B5EF4-FFF2-40B4-BE49-F238E27FC236}">
                <a16:creationId xmlns:a16="http://schemas.microsoft.com/office/drawing/2014/main" id="{3967786A-78EA-4229-AF10-9566A55C3161}"/>
              </a:ext>
            </a:extLst>
          </p:cNvPr>
          <p:cNvSpPr txBox="1"/>
          <p:nvPr/>
        </p:nvSpPr>
        <p:spPr>
          <a:xfrm>
            <a:off x="508000" y="622852"/>
            <a:ext cx="2871976" cy="2246769"/>
          </a:xfrm>
          <a:prstGeom prst="rect">
            <a:avLst/>
          </a:prstGeom>
          <a:noFill/>
        </p:spPr>
        <p:txBody>
          <a:bodyPr wrap="square" rtlCol="0">
            <a:spAutoFit/>
          </a:bodyPr>
          <a:lstStyle/>
          <a:p>
            <a:r>
              <a:rPr lang="en-GB" sz="2800" b="1">
                <a:solidFill>
                  <a:srgbClr val="B10059"/>
                </a:solidFill>
                <a:latin typeface="Calibri" panose="020F0502020204030204" pitchFamily="34" charset="0"/>
                <a:cs typeface="Calibri" panose="020F0502020204030204" pitchFamily="34" charset="0"/>
              </a:rPr>
              <a:t>What does a really great  Response look like on Care Opinion?</a:t>
            </a:r>
          </a:p>
        </p:txBody>
      </p:sp>
      <p:pic>
        <p:nvPicPr>
          <p:cNvPr id="4" name="Picture 3">
            <a:extLst>
              <a:ext uri="{FF2B5EF4-FFF2-40B4-BE49-F238E27FC236}">
                <a16:creationId xmlns:a16="http://schemas.microsoft.com/office/drawing/2014/main" id="{219634A5-FA3E-0A60-A15A-6D9616955E01}"/>
              </a:ext>
            </a:extLst>
          </p:cNvPr>
          <p:cNvPicPr>
            <a:picLocks noChangeAspect="1"/>
          </p:cNvPicPr>
          <p:nvPr/>
        </p:nvPicPr>
        <p:blipFill>
          <a:blip r:embed="rId5"/>
          <a:stretch>
            <a:fillRect/>
          </a:stretch>
        </p:blipFill>
        <p:spPr>
          <a:xfrm>
            <a:off x="372521" y="335294"/>
            <a:ext cx="6300430" cy="5601490"/>
          </a:xfrm>
          <a:prstGeom prst="rect">
            <a:avLst/>
          </a:prstGeom>
        </p:spPr>
      </p:pic>
      <p:pic>
        <p:nvPicPr>
          <p:cNvPr id="10" name="Picture 9">
            <a:extLst>
              <a:ext uri="{FF2B5EF4-FFF2-40B4-BE49-F238E27FC236}">
                <a16:creationId xmlns:a16="http://schemas.microsoft.com/office/drawing/2014/main" id="{0475E02C-8F69-15DA-4454-E55E4DEB8004}"/>
              </a:ext>
            </a:extLst>
          </p:cNvPr>
          <p:cNvPicPr>
            <a:picLocks noChangeAspect="1"/>
          </p:cNvPicPr>
          <p:nvPr/>
        </p:nvPicPr>
        <p:blipFill>
          <a:blip r:embed="rId6"/>
          <a:stretch>
            <a:fillRect/>
          </a:stretch>
        </p:blipFill>
        <p:spPr>
          <a:xfrm>
            <a:off x="2276467" y="1788101"/>
            <a:ext cx="6393400" cy="4366470"/>
          </a:xfrm>
          <a:prstGeom prst="rect">
            <a:avLst/>
          </a:prstGeom>
        </p:spPr>
      </p:pic>
    </p:spTree>
    <p:extLst>
      <p:ext uri="{BB962C8B-B14F-4D97-AF65-F5344CB8AC3E}">
        <p14:creationId xmlns:p14="http://schemas.microsoft.com/office/powerpoint/2010/main" val="125903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E0329AF-037D-403C-92C0-AF4CDF8BB0B3}"/>
              </a:ext>
            </a:extLst>
          </p:cNvPr>
          <p:cNvSpPr txBox="1"/>
          <p:nvPr/>
        </p:nvSpPr>
        <p:spPr>
          <a:xfrm>
            <a:off x="283453" y="432672"/>
            <a:ext cx="7572922" cy="523220"/>
          </a:xfrm>
          <a:prstGeom prst="rect">
            <a:avLst/>
          </a:prstGeom>
          <a:noFill/>
        </p:spPr>
        <p:txBody>
          <a:bodyPr wrap="square" rtlCol="0">
            <a:spAutoFit/>
          </a:bodyPr>
          <a:lstStyle/>
          <a:p>
            <a:pPr algn="ctr"/>
            <a:r>
              <a:rPr lang="en-GB" sz="2800" b="1">
                <a:solidFill>
                  <a:srgbClr val="B10059"/>
                </a:solidFill>
                <a:latin typeface="Calibri" panose="020F0502020204030204" pitchFamily="34" charset="0"/>
                <a:cs typeface="Calibri" panose="020F0502020204030204" pitchFamily="34" charset="0"/>
              </a:rPr>
              <a:t>How would you feel if you got this response?</a:t>
            </a:r>
          </a:p>
        </p:txBody>
      </p:sp>
      <p:pic>
        <p:nvPicPr>
          <p:cNvPr id="4" name="Picture 3" descr="Graphical user interface, text, application, chat or text message, email&#10;&#10;Description automatically generated">
            <a:extLst>
              <a:ext uri="{FF2B5EF4-FFF2-40B4-BE49-F238E27FC236}">
                <a16:creationId xmlns:a16="http://schemas.microsoft.com/office/drawing/2014/main" id="{A0B507F0-1EB5-E6FF-A148-3CD101CE4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980" y="983489"/>
            <a:ext cx="6287778" cy="5292771"/>
          </a:xfrm>
          <a:prstGeom prst="rect">
            <a:avLst/>
          </a:prstGeom>
        </p:spPr>
      </p:pic>
      <p:sp>
        <p:nvSpPr>
          <p:cNvPr id="2" name="Oval 1">
            <a:extLst>
              <a:ext uri="{FF2B5EF4-FFF2-40B4-BE49-F238E27FC236}">
                <a16:creationId xmlns:a16="http://schemas.microsoft.com/office/drawing/2014/main" id="{D7EBB423-B435-9561-CDED-33E9C30C2490}"/>
              </a:ext>
            </a:extLst>
          </p:cNvPr>
          <p:cNvSpPr/>
          <p:nvPr/>
        </p:nvSpPr>
        <p:spPr>
          <a:xfrm>
            <a:off x="1209368" y="4896464"/>
            <a:ext cx="1612490" cy="112087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0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C18CAC-872B-443D-9858-0E4ED41BAE6E}"/>
              </a:ext>
            </a:extLst>
          </p:cNvPr>
          <p:cNvPicPr>
            <a:picLocks noChangeAspect="1"/>
          </p:cNvPicPr>
          <p:nvPr/>
        </p:nvPicPr>
        <p:blipFill>
          <a:blip r:embed="rId3"/>
          <a:stretch>
            <a:fillRect/>
          </a:stretch>
        </p:blipFill>
        <p:spPr>
          <a:xfrm>
            <a:off x="1619672" y="620688"/>
            <a:ext cx="5662967" cy="4744909"/>
          </a:xfrm>
          <a:prstGeom prst="rect">
            <a:avLst/>
          </a:prstGeom>
        </p:spPr>
      </p:pic>
      <p:sp>
        <p:nvSpPr>
          <p:cNvPr id="4" name="TextBox 3">
            <a:extLst>
              <a:ext uri="{FF2B5EF4-FFF2-40B4-BE49-F238E27FC236}">
                <a16:creationId xmlns:a16="http://schemas.microsoft.com/office/drawing/2014/main" id="{CA7A50B0-FDA4-42E9-9B1F-22D946833965}"/>
              </a:ext>
            </a:extLst>
          </p:cNvPr>
          <p:cNvSpPr txBox="1"/>
          <p:nvPr/>
        </p:nvSpPr>
        <p:spPr>
          <a:xfrm>
            <a:off x="400939" y="5689303"/>
            <a:ext cx="5976664" cy="369332"/>
          </a:xfrm>
          <a:prstGeom prst="rect">
            <a:avLst/>
          </a:prstGeom>
          <a:noFill/>
        </p:spPr>
        <p:txBody>
          <a:bodyPr wrap="square" rtlCol="0">
            <a:spAutoFit/>
          </a:bodyPr>
          <a:lstStyle/>
          <a:p>
            <a:r>
              <a:rPr lang="en-GB"/>
              <a:t>Blog post : Link to ‘</a:t>
            </a:r>
            <a:r>
              <a:rPr lang="en-GB">
                <a:hlinkClick r:id="rId4"/>
              </a:rPr>
              <a:t>What makes a good response</a:t>
            </a:r>
            <a:r>
              <a:rPr lang="en-GB"/>
              <a:t>’</a:t>
            </a:r>
          </a:p>
        </p:txBody>
      </p:sp>
    </p:spTree>
    <p:extLst>
      <p:ext uri="{BB962C8B-B14F-4D97-AF65-F5344CB8AC3E}">
        <p14:creationId xmlns:p14="http://schemas.microsoft.com/office/powerpoint/2010/main" val="2655985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F93130-954D-4466-8210-39C97D5649B5}"/>
              </a:ext>
            </a:extLst>
          </p:cNvPr>
          <p:cNvSpPr/>
          <p:nvPr/>
        </p:nvSpPr>
        <p:spPr>
          <a:xfrm>
            <a:off x="437797" y="582067"/>
            <a:ext cx="7920880" cy="5016758"/>
          </a:xfrm>
          <a:prstGeom prst="rect">
            <a:avLst/>
          </a:prstGeom>
        </p:spPr>
        <p:txBody>
          <a:bodyPr wrap="square">
            <a:spAutoFit/>
          </a:bodyPr>
          <a:lstStyle/>
          <a:p>
            <a:r>
              <a:rPr lang="en-GB" sz="3200" b="1">
                <a:solidFill>
                  <a:srgbClr val="B10059"/>
                </a:solidFill>
                <a:latin typeface="Veto Com" panose="02000506040000020003" pitchFamily="2" charset="0"/>
              </a:rPr>
              <a:t>Examples of good responses</a:t>
            </a:r>
          </a:p>
          <a:p>
            <a:endParaRPr lang="en-GB" sz="2400">
              <a:solidFill>
                <a:schemeClr val="bg2">
                  <a:lumMod val="50000"/>
                </a:schemeClr>
              </a:solidFill>
              <a:latin typeface="Calibri" panose="020F0502020204030204" pitchFamily="34" charset="0"/>
            </a:endParaRPr>
          </a:p>
          <a:p>
            <a:pPr marL="342900" indent="-342900">
              <a:buFont typeface="Arial" panose="020B0604020202020204" pitchFamily="34" charset="0"/>
              <a:buChar char="•"/>
            </a:pPr>
            <a:r>
              <a:rPr lang="en-GB" sz="2400">
                <a:solidFill>
                  <a:srgbClr val="5B1E45"/>
                </a:solidFill>
                <a:latin typeface="+mn-lt"/>
              </a:rPr>
              <a:t>Empathy and understanding</a:t>
            </a:r>
          </a:p>
          <a:p>
            <a:endParaRPr lang="en-GB" sz="2400">
              <a:solidFill>
                <a:srgbClr val="5B1E45"/>
              </a:solidFill>
              <a:latin typeface="Veto Com" panose="02000506040000020003" pitchFamily="2" charset="0"/>
            </a:endParaRPr>
          </a:p>
          <a:p>
            <a:pPr marL="342900" indent="-342900">
              <a:buFont typeface="Arial" panose="020B0604020202020204" pitchFamily="34" charset="0"/>
              <a:buChar char="•"/>
            </a:pPr>
            <a:r>
              <a:rPr lang="en-GB" sz="2400">
                <a:solidFill>
                  <a:srgbClr val="5B1E45"/>
                </a:solidFill>
                <a:latin typeface="+mn-lt"/>
              </a:rPr>
              <a:t>Apologising</a:t>
            </a:r>
          </a:p>
          <a:p>
            <a:endParaRPr lang="en-GB" sz="2400">
              <a:solidFill>
                <a:srgbClr val="5B1E45"/>
              </a:solidFill>
              <a:latin typeface="+mn-lt"/>
            </a:endParaRPr>
          </a:p>
          <a:p>
            <a:pPr marL="342900" indent="-342900">
              <a:buFont typeface="Arial" panose="020B0604020202020204" pitchFamily="34" charset="0"/>
              <a:buChar char="•"/>
            </a:pPr>
            <a:r>
              <a:rPr lang="en-GB" altLang="en-US" sz="2400">
                <a:solidFill>
                  <a:srgbClr val="5B1E45"/>
                </a:solidFill>
                <a:latin typeface="+mn-lt"/>
              </a:rPr>
              <a:t>Explaining what normally happens or why things happen</a:t>
            </a:r>
          </a:p>
          <a:p>
            <a:endParaRPr lang="en-GB" sz="2400">
              <a:solidFill>
                <a:srgbClr val="5B1E45"/>
              </a:solidFill>
              <a:latin typeface="+mn-lt"/>
            </a:endParaRPr>
          </a:p>
          <a:p>
            <a:pPr marL="342900" indent="-342900">
              <a:buFont typeface="Arial" panose="020B0604020202020204" pitchFamily="34" charset="0"/>
              <a:buChar char="•"/>
            </a:pPr>
            <a:r>
              <a:rPr lang="en-GB" altLang="en-US" sz="2400">
                <a:solidFill>
                  <a:srgbClr val="5B1E45"/>
                </a:solidFill>
                <a:latin typeface="+mn-lt"/>
              </a:rPr>
              <a:t>Saying what you will do with the feedback</a:t>
            </a:r>
            <a:endParaRPr lang="en-GB" sz="2400">
              <a:solidFill>
                <a:srgbClr val="5B1E45"/>
              </a:solidFill>
              <a:latin typeface="+mn-lt"/>
            </a:endParaRPr>
          </a:p>
          <a:p>
            <a:pPr marL="342900" indent="-342900">
              <a:buFont typeface="Arial" panose="020B0604020202020204" pitchFamily="34" charset="0"/>
              <a:buChar char="•"/>
            </a:pPr>
            <a:endParaRPr lang="en-GB" sz="2400">
              <a:solidFill>
                <a:srgbClr val="5B1E45"/>
              </a:solidFill>
              <a:latin typeface="+mn-lt"/>
            </a:endParaRPr>
          </a:p>
          <a:p>
            <a:pPr marL="342900" indent="-342900">
              <a:buFont typeface="Arial" panose="020B0604020202020204" pitchFamily="34" charset="0"/>
              <a:buChar char="•"/>
            </a:pPr>
            <a:r>
              <a:rPr lang="en-GB" altLang="en-US" sz="2400">
                <a:solidFill>
                  <a:srgbClr val="5B1E45"/>
                </a:solidFill>
                <a:latin typeface="+mn-lt"/>
              </a:rPr>
              <a:t>Saying what you will do to make an improvement</a:t>
            </a:r>
          </a:p>
          <a:p>
            <a:endParaRPr lang="en-GB" sz="2400">
              <a:solidFill>
                <a:srgbClr val="5B1E45"/>
              </a:solidFill>
              <a:latin typeface="Veto Com" panose="02000506040000020003" pitchFamily="2" charset="0"/>
            </a:endParaRPr>
          </a:p>
        </p:txBody>
      </p:sp>
      <p:pic>
        <p:nvPicPr>
          <p:cNvPr id="3" name="Picture 2" descr="A close up of a logo&#10;&#10;Description automatically generated">
            <a:extLst>
              <a:ext uri="{FF2B5EF4-FFF2-40B4-BE49-F238E27FC236}">
                <a16:creationId xmlns:a16="http://schemas.microsoft.com/office/drawing/2014/main" id="{6F2B7F42-B2F1-45F0-954C-A8340DB4B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402" y="373364"/>
            <a:ext cx="1993801" cy="1408922"/>
          </a:xfrm>
          <a:prstGeom prst="rect">
            <a:avLst/>
          </a:prstGeom>
        </p:spPr>
      </p:pic>
    </p:spTree>
    <p:extLst>
      <p:ext uri="{BB962C8B-B14F-4D97-AF65-F5344CB8AC3E}">
        <p14:creationId xmlns:p14="http://schemas.microsoft.com/office/powerpoint/2010/main" val="3654963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FF2173-D1C5-46D5-9EE9-4EC9D5E5A422}"/>
              </a:ext>
            </a:extLst>
          </p:cNvPr>
          <p:cNvSpPr/>
          <p:nvPr/>
        </p:nvSpPr>
        <p:spPr>
          <a:xfrm>
            <a:off x="611560" y="548680"/>
            <a:ext cx="4839786" cy="584775"/>
          </a:xfrm>
          <a:prstGeom prst="rect">
            <a:avLst/>
          </a:prstGeom>
        </p:spPr>
        <p:txBody>
          <a:bodyPr wrap="none">
            <a:spAutoFit/>
          </a:bodyPr>
          <a:lstStyle/>
          <a:p>
            <a:r>
              <a:rPr lang="en-GB" altLang="en-US" sz="3200" b="1">
                <a:solidFill>
                  <a:srgbClr val="5B1E45"/>
                </a:solidFill>
                <a:latin typeface="Veto Com Light" panose="02000506040000020003" pitchFamily="2" charset="0"/>
              </a:rPr>
              <a:t>Empathy and understanding</a:t>
            </a:r>
            <a:endParaRPr lang="en-GB" sz="3200" b="1">
              <a:solidFill>
                <a:srgbClr val="5B1E45"/>
              </a:solidFill>
              <a:latin typeface="Veto Com Light" panose="02000506040000020003" pitchFamily="2" charset="0"/>
            </a:endParaRPr>
          </a:p>
        </p:txBody>
      </p:sp>
      <p:pic>
        <p:nvPicPr>
          <p:cNvPr id="5" name="Picture 4" descr="A close up of a logo&#10;&#10;Description automatically generated">
            <a:extLst>
              <a:ext uri="{FF2B5EF4-FFF2-40B4-BE49-F238E27FC236}">
                <a16:creationId xmlns:a16="http://schemas.microsoft.com/office/drawing/2014/main" id="{795A0275-4D07-4794-BF16-FD8B49905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sp>
        <p:nvSpPr>
          <p:cNvPr id="6" name="Rectangle 5">
            <a:extLst>
              <a:ext uri="{FF2B5EF4-FFF2-40B4-BE49-F238E27FC236}">
                <a16:creationId xmlns:a16="http://schemas.microsoft.com/office/drawing/2014/main" id="{C9B0B408-8311-4E79-8166-A42EEB2DD98D}"/>
              </a:ext>
            </a:extLst>
          </p:cNvPr>
          <p:cNvSpPr/>
          <p:nvPr/>
        </p:nvSpPr>
        <p:spPr>
          <a:xfrm>
            <a:off x="505532" y="6040213"/>
            <a:ext cx="4354500" cy="369332"/>
          </a:xfrm>
          <a:prstGeom prst="rect">
            <a:avLst/>
          </a:prstGeom>
        </p:spPr>
        <p:txBody>
          <a:bodyPr wrap="square">
            <a:spAutoFit/>
          </a:bodyPr>
          <a:lstStyle/>
          <a:p>
            <a:r>
              <a:rPr lang="en-GB"/>
              <a:t>Click </a:t>
            </a:r>
            <a:r>
              <a:rPr lang="en-GB">
                <a:hlinkClick r:id="rId4"/>
              </a:rPr>
              <a:t>here</a:t>
            </a:r>
            <a:r>
              <a:rPr lang="en-GB"/>
              <a:t> to read full story</a:t>
            </a:r>
          </a:p>
        </p:txBody>
      </p:sp>
      <p:pic>
        <p:nvPicPr>
          <p:cNvPr id="8" name="Picture 7">
            <a:extLst>
              <a:ext uri="{FF2B5EF4-FFF2-40B4-BE49-F238E27FC236}">
                <a16:creationId xmlns:a16="http://schemas.microsoft.com/office/drawing/2014/main" id="{DA709674-847B-4F4E-B9C2-31C04400DFBC}"/>
              </a:ext>
            </a:extLst>
          </p:cNvPr>
          <p:cNvPicPr>
            <a:picLocks noChangeAspect="1"/>
          </p:cNvPicPr>
          <p:nvPr/>
        </p:nvPicPr>
        <p:blipFill>
          <a:blip r:embed="rId5"/>
          <a:stretch>
            <a:fillRect/>
          </a:stretch>
        </p:blipFill>
        <p:spPr>
          <a:xfrm>
            <a:off x="505532" y="1340768"/>
            <a:ext cx="5980167" cy="2566595"/>
          </a:xfrm>
          <a:prstGeom prst="rect">
            <a:avLst/>
          </a:prstGeom>
        </p:spPr>
      </p:pic>
      <p:pic>
        <p:nvPicPr>
          <p:cNvPr id="4" name="Picture 3">
            <a:extLst>
              <a:ext uri="{FF2B5EF4-FFF2-40B4-BE49-F238E27FC236}">
                <a16:creationId xmlns:a16="http://schemas.microsoft.com/office/drawing/2014/main" id="{2FE92756-25EC-65E1-10DB-AAACCFA78335}"/>
              </a:ext>
            </a:extLst>
          </p:cNvPr>
          <p:cNvPicPr>
            <a:picLocks noChangeAspect="1"/>
          </p:cNvPicPr>
          <p:nvPr/>
        </p:nvPicPr>
        <p:blipFill>
          <a:blip r:embed="rId6"/>
          <a:stretch>
            <a:fillRect/>
          </a:stretch>
        </p:blipFill>
        <p:spPr>
          <a:xfrm>
            <a:off x="2682782" y="548680"/>
            <a:ext cx="6043184" cy="4861981"/>
          </a:xfrm>
          <a:prstGeom prst="rect">
            <a:avLst/>
          </a:prstGeom>
        </p:spPr>
      </p:pic>
    </p:spTree>
    <p:extLst>
      <p:ext uri="{BB962C8B-B14F-4D97-AF65-F5344CB8AC3E}">
        <p14:creationId xmlns:p14="http://schemas.microsoft.com/office/powerpoint/2010/main" val="157493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CBC783-652F-4C2D-973D-F9ABA40218EA}"/>
              </a:ext>
            </a:extLst>
          </p:cNvPr>
          <p:cNvSpPr/>
          <p:nvPr/>
        </p:nvSpPr>
        <p:spPr>
          <a:xfrm>
            <a:off x="561975" y="489303"/>
            <a:ext cx="2097049"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3200" b="1" i="0" u="none" strike="noStrike" kern="0" cap="none" spc="0" normalizeH="0" baseline="0" noProof="0">
                <a:ln>
                  <a:noFill/>
                </a:ln>
                <a:solidFill>
                  <a:srgbClr val="5B1E45"/>
                </a:solidFill>
                <a:effectLst/>
                <a:uLnTx/>
                <a:uFillTx/>
                <a:latin typeface="Veto Com Light" panose="02000506040000020003" pitchFamily="2" charset="0"/>
                <a:cs typeface="+mn-cs"/>
              </a:rPr>
              <a:t>Apologising</a:t>
            </a:r>
            <a:endParaRPr kumimoji="0" lang="en-GB" sz="3200" b="1" i="0" u="none" strike="noStrike" kern="0" cap="none" spc="0" normalizeH="0" baseline="0" noProof="0">
              <a:ln>
                <a:noFill/>
              </a:ln>
              <a:solidFill>
                <a:srgbClr val="5B1E45"/>
              </a:solidFill>
              <a:effectLst/>
              <a:uLnTx/>
              <a:uFillTx/>
            </a:endParaRPr>
          </a:p>
        </p:txBody>
      </p:sp>
      <p:pic>
        <p:nvPicPr>
          <p:cNvPr id="6" name="Picture 5" descr="A close up of a logo&#10;&#10;Description automatically generated">
            <a:extLst>
              <a:ext uri="{FF2B5EF4-FFF2-40B4-BE49-F238E27FC236}">
                <a16:creationId xmlns:a16="http://schemas.microsoft.com/office/drawing/2014/main" id="{D9C2D5C9-A043-4583-A74F-76D27B96C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sp>
        <p:nvSpPr>
          <p:cNvPr id="9" name="TextBox 8">
            <a:extLst>
              <a:ext uri="{FF2B5EF4-FFF2-40B4-BE49-F238E27FC236}">
                <a16:creationId xmlns:a16="http://schemas.microsoft.com/office/drawing/2014/main" id="{B7A2454F-6E3E-108D-FD51-57C01EB4D79E}"/>
              </a:ext>
            </a:extLst>
          </p:cNvPr>
          <p:cNvSpPr txBox="1"/>
          <p:nvPr/>
        </p:nvSpPr>
        <p:spPr>
          <a:xfrm>
            <a:off x="795867" y="6184031"/>
            <a:ext cx="4572000" cy="369332"/>
          </a:xfrm>
          <a:prstGeom prst="rect">
            <a:avLst/>
          </a:prstGeom>
          <a:noFill/>
        </p:spPr>
        <p:txBody>
          <a:bodyPr wrap="square">
            <a:spAutoFit/>
          </a:bodyPr>
          <a:lstStyle/>
          <a:p>
            <a:r>
              <a:rPr lang="en-GB" dirty="0"/>
              <a:t>Click </a:t>
            </a:r>
            <a:r>
              <a:rPr lang="en-GB" dirty="0">
                <a:hlinkClick r:id="rId4"/>
              </a:rPr>
              <a:t>here</a:t>
            </a:r>
            <a:r>
              <a:rPr lang="en-GB" dirty="0"/>
              <a:t> to read full story</a:t>
            </a:r>
          </a:p>
        </p:txBody>
      </p:sp>
      <p:pic>
        <p:nvPicPr>
          <p:cNvPr id="3" name="Picture 2">
            <a:extLst>
              <a:ext uri="{FF2B5EF4-FFF2-40B4-BE49-F238E27FC236}">
                <a16:creationId xmlns:a16="http://schemas.microsoft.com/office/drawing/2014/main" id="{6E803F76-5562-C5FB-AA63-E690D6D684FC}"/>
              </a:ext>
            </a:extLst>
          </p:cNvPr>
          <p:cNvPicPr>
            <a:picLocks noChangeAspect="1"/>
          </p:cNvPicPr>
          <p:nvPr/>
        </p:nvPicPr>
        <p:blipFill>
          <a:blip r:embed="rId5"/>
          <a:stretch>
            <a:fillRect/>
          </a:stretch>
        </p:blipFill>
        <p:spPr>
          <a:xfrm>
            <a:off x="285138" y="1465640"/>
            <a:ext cx="8422387" cy="4458483"/>
          </a:xfrm>
          <a:prstGeom prst="rect">
            <a:avLst/>
          </a:prstGeom>
        </p:spPr>
      </p:pic>
      <p:pic>
        <p:nvPicPr>
          <p:cNvPr id="8" name="Picture 7">
            <a:extLst>
              <a:ext uri="{FF2B5EF4-FFF2-40B4-BE49-F238E27FC236}">
                <a16:creationId xmlns:a16="http://schemas.microsoft.com/office/drawing/2014/main" id="{5820DE17-34DE-06AF-45F3-DBBFBFF3A121}"/>
              </a:ext>
            </a:extLst>
          </p:cNvPr>
          <p:cNvPicPr>
            <a:picLocks noChangeAspect="1"/>
          </p:cNvPicPr>
          <p:nvPr/>
        </p:nvPicPr>
        <p:blipFill>
          <a:blip r:embed="rId6"/>
          <a:stretch>
            <a:fillRect/>
          </a:stretch>
        </p:blipFill>
        <p:spPr>
          <a:xfrm>
            <a:off x="561975" y="1436680"/>
            <a:ext cx="8082332" cy="1504503"/>
          </a:xfrm>
          <a:prstGeom prst="rect">
            <a:avLst/>
          </a:prstGeom>
        </p:spPr>
      </p:pic>
    </p:spTree>
    <p:extLst>
      <p:ext uri="{BB962C8B-B14F-4D97-AF65-F5344CB8AC3E}">
        <p14:creationId xmlns:p14="http://schemas.microsoft.com/office/powerpoint/2010/main" val="325077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3263BE-362E-42C3-BE54-484BFAA26F39}"/>
              </a:ext>
            </a:extLst>
          </p:cNvPr>
          <p:cNvSpPr txBox="1"/>
          <p:nvPr/>
        </p:nvSpPr>
        <p:spPr>
          <a:xfrm>
            <a:off x="827583" y="764706"/>
            <a:ext cx="7333191" cy="5447645"/>
          </a:xfrm>
          <a:prstGeom prst="rect">
            <a:avLst/>
          </a:prstGeom>
          <a:noFill/>
        </p:spPr>
        <p:txBody>
          <a:bodyPr wrap="square" rtlCol="0">
            <a:spAutoFit/>
          </a:bodyPr>
          <a:lstStyle/>
          <a:p>
            <a:pPr algn="l"/>
            <a:r>
              <a:rPr lang="en-GB" sz="3600">
                <a:solidFill>
                  <a:srgbClr val="B10059"/>
                </a:solidFill>
                <a:latin typeface="MuseoSans500"/>
              </a:rPr>
              <a:t>In this session, w</a:t>
            </a:r>
            <a:r>
              <a:rPr lang="en-GB" sz="3600" b="0" i="0">
                <a:solidFill>
                  <a:srgbClr val="B10059"/>
                </a:solidFill>
                <a:effectLst/>
                <a:latin typeface="MuseoSans500"/>
              </a:rPr>
              <a:t>e’ll help you...</a:t>
            </a:r>
            <a:endParaRPr lang="en-GB" sz="3600">
              <a:solidFill>
                <a:srgbClr val="5B1E45"/>
              </a:solidFill>
              <a:latin typeface="Veto Com" panose="02000506040000020003" pitchFamily="2" charset="0"/>
              <a:cs typeface="Calibri" panose="020F0502020204030204" pitchFamily="34" charset="0"/>
            </a:endParaRPr>
          </a:p>
          <a:p>
            <a:pPr marL="342900" indent="-342900">
              <a:buFont typeface="Arial" panose="020B0604020202020204" pitchFamily="34" charset="0"/>
              <a:buChar char="•"/>
            </a:pPr>
            <a:endParaRPr lang="en-GB" sz="2400">
              <a:solidFill>
                <a:srgbClr val="5B1E45"/>
              </a:solidFill>
              <a:latin typeface="Veto Com" panose="02000506040000020003" pitchFamily="2" charset="0"/>
              <a:cs typeface="Calibri" panose="020F0502020204030204" pitchFamily="34" charset="0"/>
            </a:endParaRPr>
          </a:p>
          <a:p>
            <a:pPr marL="342900" indent="-342900">
              <a:buFont typeface="Arial" panose="020B0604020202020204" pitchFamily="34" charset="0"/>
              <a:buChar char="•"/>
            </a:pPr>
            <a:r>
              <a:rPr lang="en-GB" sz="2400">
                <a:solidFill>
                  <a:srgbClr val="5B1E45"/>
                </a:solidFill>
                <a:latin typeface="Veto Com" panose="02000506040000020003" pitchFamily="2" charset="0"/>
                <a:cs typeface="Calibri" panose="020F0502020204030204" pitchFamily="34" charset="0"/>
              </a:rPr>
              <a:t>Learn </a:t>
            </a:r>
            <a:r>
              <a:rPr lang="en-GB" sz="2400" b="1" u="sng">
                <a:solidFill>
                  <a:srgbClr val="5B1E45"/>
                </a:solidFill>
                <a:latin typeface="Veto Com" panose="02000506040000020003" pitchFamily="2" charset="0"/>
                <a:cs typeface="Calibri" panose="020F0502020204030204" pitchFamily="34" charset="0"/>
              </a:rPr>
              <a:t>how to respond </a:t>
            </a:r>
            <a:r>
              <a:rPr lang="en-GB" sz="2400">
                <a:solidFill>
                  <a:srgbClr val="5B1E45"/>
                </a:solidFill>
                <a:latin typeface="Veto Com" panose="02000506040000020003" pitchFamily="2" charset="0"/>
                <a:cs typeface="Calibri" panose="020F0502020204030204" pitchFamily="34" charset="0"/>
              </a:rPr>
              <a:t>using the Care Opinion site</a:t>
            </a:r>
          </a:p>
          <a:p>
            <a:pPr lvl="0">
              <a:tabLst>
                <a:tab pos="457200" algn="l"/>
              </a:tabLst>
            </a:pPr>
            <a:endParaRPr lang="en-GB" sz="2400">
              <a:solidFill>
                <a:srgbClr val="5B1E45"/>
              </a:solidFill>
              <a:latin typeface="Veto Com" panose="02000506040000020003" pitchFamily="2"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400">
                <a:solidFill>
                  <a:srgbClr val="5B1E45"/>
                </a:solidFill>
                <a:latin typeface="Veto Com" panose="02000506040000020003" pitchFamily="2" charset="0"/>
                <a:ea typeface="Times New Roman" panose="02020603050405020304" pitchFamily="18" charset="0"/>
                <a:cs typeface="Calibri" panose="020F0502020204030204" pitchFamily="34" charset="0"/>
              </a:rPr>
              <a:t>Understand what </a:t>
            </a:r>
            <a:r>
              <a:rPr lang="en-GB" sz="2400" b="1" u="sng">
                <a:solidFill>
                  <a:srgbClr val="5B1E45"/>
                </a:solidFill>
                <a:latin typeface="Veto Com" panose="02000506040000020003" pitchFamily="2" charset="0"/>
                <a:ea typeface="Times New Roman" panose="02020603050405020304" pitchFamily="18" charset="0"/>
                <a:cs typeface="Calibri" panose="020F0502020204030204" pitchFamily="34" charset="0"/>
              </a:rPr>
              <a:t>makes</a:t>
            </a:r>
            <a:r>
              <a:rPr lang="en-GB" sz="2400">
                <a:solidFill>
                  <a:srgbClr val="5B1E45"/>
                </a:solidFill>
                <a:latin typeface="Veto Com" panose="02000506040000020003" pitchFamily="2" charset="0"/>
                <a:ea typeface="Times New Roman" panose="02020603050405020304" pitchFamily="18" charset="0"/>
                <a:cs typeface="Calibri" panose="020F0502020204030204" pitchFamily="34" charset="0"/>
              </a:rPr>
              <a:t> a good response</a:t>
            </a:r>
          </a:p>
          <a:p>
            <a:pPr lvl="0">
              <a:tabLst>
                <a:tab pos="457200" algn="l"/>
              </a:tabLst>
            </a:pPr>
            <a:endParaRPr lang="en-GB" sz="2400">
              <a:solidFill>
                <a:srgbClr val="5B1E45"/>
              </a:solidFill>
              <a:latin typeface="Veto Com" panose="02000506040000020003" pitchFamily="2"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tabLst>
                <a:tab pos="457200" algn="l"/>
              </a:tabLst>
            </a:pPr>
            <a:r>
              <a:rPr lang="en-GB" sz="2400">
                <a:solidFill>
                  <a:srgbClr val="5B1E45"/>
                </a:solidFill>
                <a:latin typeface="Veto Com" panose="02000506040000020003" pitchFamily="2" charset="0"/>
                <a:ea typeface="Times New Roman" panose="02020603050405020304" pitchFamily="18" charset="0"/>
                <a:cs typeface="Calibri" panose="020F0502020204030204" pitchFamily="34" charset="0"/>
              </a:rPr>
              <a:t>Think about what the </a:t>
            </a:r>
            <a:r>
              <a:rPr lang="en-GB" sz="2400" b="1" u="sng">
                <a:solidFill>
                  <a:srgbClr val="5B1E45"/>
                </a:solidFill>
                <a:latin typeface="Veto Com" panose="02000506040000020003" pitchFamily="2" charset="0"/>
                <a:ea typeface="Times New Roman" panose="02020603050405020304" pitchFamily="18" charset="0"/>
                <a:cs typeface="Calibri" panose="020F0502020204030204" pitchFamily="34" charset="0"/>
              </a:rPr>
              <a:t>author</a:t>
            </a:r>
            <a:r>
              <a:rPr lang="en-GB" sz="2400">
                <a:solidFill>
                  <a:srgbClr val="5B1E45"/>
                </a:solidFill>
                <a:latin typeface="Veto Com" panose="02000506040000020003" pitchFamily="2" charset="0"/>
                <a:ea typeface="Times New Roman" panose="02020603050405020304" pitchFamily="18" charset="0"/>
                <a:cs typeface="Calibri" panose="020F0502020204030204" pitchFamily="34" charset="0"/>
              </a:rPr>
              <a:t> might want from a response</a:t>
            </a:r>
          </a:p>
          <a:p>
            <a:pPr lvl="0">
              <a:tabLst>
                <a:tab pos="457200" algn="l"/>
              </a:tabLst>
            </a:pPr>
            <a:endParaRPr lang="en-GB" sz="2400">
              <a:solidFill>
                <a:srgbClr val="5B1E45"/>
              </a:solidFill>
              <a:latin typeface="Veto Com" panose="02000506040000020003" pitchFamily="2"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400">
                <a:solidFill>
                  <a:srgbClr val="5B1E45"/>
                </a:solidFill>
                <a:latin typeface="Veto Com" panose="02000506040000020003" pitchFamily="2" charset="0"/>
                <a:ea typeface="Times New Roman" panose="02020603050405020304" pitchFamily="18" charset="0"/>
                <a:cs typeface="Calibri" panose="020F0502020204030204" pitchFamily="34" charset="0"/>
              </a:rPr>
              <a:t>Think strategically about responding and how it can </a:t>
            </a:r>
            <a:r>
              <a:rPr lang="en-GB" sz="2400" b="1" u="sng">
                <a:solidFill>
                  <a:srgbClr val="5B1E45"/>
                </a:solidFill>
                <a:latin typeface="Veto Com" panose="02000506040000020003" pitchFamily="2" charset="0"/>
                <a:ea typeface="Times New Roman" panose="02020603050405020304" pitchFamily="18" charset="0"/>
                <a:cs typeface="Calibri" panose="020F0502020204030204" pitchFamily="34" charset="0"/>
              </a:rPr>
              <a:t>create change </a:t>
            </a:r>
            <a:r>
              <a:rPr lang="en-GB" sz="2400">
                <a:solidFill>
                  <a:srgbClr val="5B1E45"/>
                </a:solidFill>
                <a:latin typeface="Veto Com" panose="02000506040000020003" pitchFamily="2" charset="0"/>
                <a:ea typeface="Times New Roman" panose="02020603050405020304" pitchFamily="18" charset="0"/>
                <a:cs typeface="Calibri" panose="020F0502020204030204" pitchFamily="34" charset="0"/>
              </a:rPr>
              <a:t>in services</a:t>
            </a:r>
            <a:endParaRPr lang="en-GB" sz="2400" b="0" i="0">
              <a:solidFill>
                <a:srgbClr val="5B1E45"/>
              </a:solidFill>
              <a:effectLst/>
              <a:latin typeface="MuseoSans500"/>
            </a:endParaRPr>
          </a:p>
          <a:p>
            <a:pPr algn="l"/>
            <a:endParaRPr lang="en-GB" sz="2400" b="0" i="0">
              <a:solidFill>
                <a:srgbClr val="5B1E45"/>
              </a:solidFill>
              <a:effectLst/>
              <a:latin typeface="MuseoSans500"/>
            </a:endParaRPr>
          </a:p>
          <a:p>
            <a:pPr lvl="0">
              <a:tabLst>
                <a:tab pos="457200" algn="l"/>
              </a:tabLst>
            </a:pPr>
            <a:endParaRPr lang="en-GB" sz="2400">
              <a:solidFill>
                <a:schemeClr val="bg2">
                  <a:lumMod val="75000"/>
                </a:schemeClr>
              </a:solidFill>
              <a:latin typeface="Veto Com Light" panose="02000506040000020003" pitchFamily="2" charset="0"/>
              <a:ea typeface="Times New Roman" panose="02020603050405020304" pitchFamily="18" charset="0"/>
              <a:cs typeface="Calibri" panose="020F0502020204030204" pitchFamily="34" charset="0"/>
            </a:endParaRPr>
          </a:p>
          <a:p>
            <a:endParaRPr lang="en-GB"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7632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CBC783-652F-4C2D-973D-F9ABA40218EA}"/>
              </a:ext>
            </a:extLst>
          </p:cNvPr>
          <p:cNvSpPr/>
          <p:nvPr/>
        </p:nvSpPr>
        <p:spPr>
          <a:xfrm>
            <a:off x="561975" y="489303"/>
            <a:ext cx="2097049"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3200" b="1" i="0" u="none" strike="noStrike" kern="0" cap="none" spc="0" normalizeH="0" baseline="0" noProof="0">
                <a:ln>
                  <a:noFill/>
                </a:ln>
                <a:solidFill>
                  <a:srgbClr val="5B1E45"/>
                </a:solidFill>
                <a:effectLst/>
                <a:uLnTx/>
                <a:uFillTx/>
                <a:latin typeface="Veto Com Light" panose="02000506040000020003" pitchFamily="2" charset="0"/>
                <a:cs typeface="+mn-cs"/>
              </a:rPr>
              <a:t>Apologising</a:t>
            </a:r>
            <a:endParaRPr kumimoji="0" lang="en-GB" sz="3200" b="1" i="0" u="none" strike="noStrike" kern="0" cap="none" spc="0" normalizeH="0" baseline="0" noProof="0">
              <a:ln>
                <a:noFill/>
              </a:ln>
              <a:solidFill>
                <a:srgbClr val="5B1E45"/>
              </a:solidFill>
              <a:effectLst/>
              <a:uLnTx/>
              <a:uFillTx/>
            </a:endParaRPr>
          </a:p>
        </p:txBody>
      </p:sp>
      <p:pic>
        <p:nvPicPr>
          <p:cNvPr id="6" name="Picture 5" descr="A close up of a logo&#10;&#10;Description automatically generated">
            <a:extLst>
              <a:ext uri="{FF2B5EF4-FFF2-40B4-BE49-F238E27FC236}">
                <a16:creationId xmlns:a16="http://schemas.microsoft.com/office/drawing/2014/main" id="{D9C2D5C9-A043-4583-A74F-76D27B96CB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sp>
        <p:nvSpPr>
          <p:cNvPr id="9" name="TextBox 8">
            <a:extLst>
              <a:ext uri="{FF2B5EF4-FFF2-40B4-BE49-F238E27FC236}">
                <a16:creationId xmlns:a16="http://schemas.microsoft.com/office/drawing/2014/main" id="{B7A2454F-6E3E-108D-FD51-57C01EB4D79E}"/>
              </a:ext>
            </a:extLst>
          </p:cNvPr>
          <p:cNvSpPr txBox="1"/>
          <p:nvPr/>
        </p:nvSpPr>
        <p:spPr>
          <a:xfrm>
            <a:off x="795867" y="6184031"/>
            <a:ext cx="4572000" cy="369332"/>
          </a:xfrm>
          <a:prstGeom prst="rect">
            <a:avLst/>
          </a:prstGeom>
          <a:noFill/>
        </p:spPr>
        <p:txBody>
          <a:bodyPr wrap="square">
            <a:spAutoFit/>
          </a:bodyPr>
          <a:lstStyle/>
          <a:p>
            <a:r>
              <a:rPr lang="en-GB" dirty="0"/>
              <a:t>Click </a:t>
            </a:r>
            <a:r>
              <a:rPr lang="en-GB" dirty="0">
                <a:hlinkClick r:id="rId4"/>
              </a:rPr>
              <a:t>here</a:t>
            </a:r>
            <a:r>
              <a:rPr lang="en-GB" dirty="0"/>
              <a:t> to read full story</a:t>
            </a:r>
          </a:p>
        </p:txBody>
      </p:sp>
      <p:pic>
        <p:nvPicPr>
          <p:cNvPr id="5" name="Picture 4">
            <a:extLst>
              <a:ext uri="{FF2B5EF4-FFF2-40B4-BE49-F238E27FC236}">
                <a16:creationId xmlns:a16="http://schemas.microsoft.com/office/drawing/2014/main" id="{EE079D91-0FA5-7B64-465F-D726F9465A44}"/>
              </a:ext>
            </a:extLst>
          </p:cNvPr>
          <p:cNvPicPr>
            <a:picLocks noChangeAspect="1"/>
          </p:cNvPicPr>
          <p:nvPr/>
        </p:nvPicPr>
        <p:blipFill>
          <a:blip r:embed="rId5"/>
          <a:stretch>
            <a:fillRect/>
          </a:stretch>
        </p:blipFill>
        <p:spPr>
          <a:xfrm>
            <a:off x="735719" y="1211482"/>
            <a:ext cx="5524979" cy="4686706"/>
          </a:xfrm>
          <a:prstGeom prst="rect">
            <a:avLst/>
          </a:prstGeom>
        </p:spPr>
      </p:pic>
      <p:sp>
        <p:nvSpPr>
          <p:cNvPr id="7" name="Rectangle 6">
            <a:extLst>
              <a:ext uri="{FF2B5EF4-FFF2-40B4-BE49-F238E27FC236}">
                <a16:creationId xmlns:a16="http://schemas.microsoft.com/office/drawing/2014/main" id="{16F65AA2-F761-2189-D035-F8BCA2C1A2B0}"/>
              </a:ext>
            </a:extLst>
          </p:cNvPr>
          <p:cNvSpPr/>
          <p:nvPr/>
        </p:nvSpPr>
        <p:spPr>
          <a:xfrm>
            <a:off x="6260698" y="2270387"/>
            <a:ext cx="2446284" cy="3539430"/>
          </a:xfrm>
          <a:prstGeom prst="rect">
            <a:avLst/>
          </a:prstGeom>
        </p:spPr>
        <p:txBody>
          <a:bodyPr wrap="square">
            <a:spAutoFit/>
          </a:bodyPr>
          <a:lstStyle/>
          <a:p>
            <a:r>
              <a:rPr lang="en-GB" sz="2800" dirty="0">
                <a:solidFill>
                  <a:srgbClr val="5B1E45"/>
                </a:solidFill>
                <a:latin typeface="Veto Com Light" panose="02000506040000020003" pitchFamily="2" charset="0"/>
              </a:rPr>
              <a:t>“I am so sorry to hear about your husband being discharged without you knowing about it.”</a:t>
            </a:r>
            <a:endParaRPr lang="en-GB" sz="2800" dirty="0">
              <a:latin typeface="Veto Com Light" panose="02000506040000020003" pitchFamily="2" charset="0"/>
            </a:endParaRPr>
          </a:p>
        </p:txBody>
      </p:sp>
    </p:spTree>
    <p:extLst>
      <p:ext uri="{BB962C8B-B14F-4D97-AF65-F5344CB8AC3E}">
        <p14:creationId xmlns:p14="http://schemas.microsoft.com/office/powerpoint/2010/main" val="3191849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C4478F-61FC-427B-BD01-B8AE486C49E6}"/>
              </a:ext>
            </a:extLst>
          </p:cNvPr>
          <p:cNvSpPr/>
          <p:nvPr/>
        </p:nvSpPr>
        <p:spPr>
          <a:xfrm>
            <a:off x="539552" y="476672"/>
            <a:ext cx="3177595" cy="2062103"/>
          </a:xfrm>
          <a:prstGeom prst="rect">
            <a:avLst/>
          </a:prstGeom>
        </p:spPr>
        <p:txBody>
          <a:bodyPr wrap="square">
            <a:spAutoFit/>
          </a:bodyPr>
          <a:lstStyle/>
          <a:p>
            <a:r>
              <a:rPr lang="en-GB" altLang="en-US" sz="3200" b="1">
                <a:solidFill>
                  <a:srgbClr val="5B1E45"/>
                </a:solidFill>
                <a:latin typeface="Veto Com Light" panose="02000506040000020003" pitchFamily="2" charset="0"/>
              </a:rPr>
              <a:t>Explaining what normally happens or why things happen</a:t>
            </a:r>
          </a:p>
        </p:txBody>
      </p:sp>
      <p:pic>
        <p:nvPicPr>
          <p:cNvPr id="6" name="Picture 5" descr="A close up of a logo&#10;&#10;Description automatically generated">
            <a:extLst>
              <a:ext uri="{FF2B5EF4-FFF2-40B4-BE49-F238E27FC236}">
                <a16:creationId xmlns:a16="http://schemas.microsoft.com/office/drawing/2014/main" id="{C34A7E09-F217-4E49-AFAF-DB6691411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sp>
        <p:nvSpPr>
          <p:cNvPr id="7" name="Rectangle 6">
            <a:extLst>
              <a:ext uri="{FF2B5EF4-FFF2-40B4-BE49-F238E27FC236}">
                <a16:creationId xmlns:a16="http://schemas.microsoft.com/office/drawing/2014/main" id="{6EB66BFC-2773-49A9-A6AF-59C7AF9A4F87}"/>
              </a:ext>
            </a:extLst>
          </p:cNvPr>
          <p:cNvSpPr/>
          <p:nvPr/>
        </p:nvSpPr>
        <p:spPr>
          <a:xfrm>
            <a:off x="539552" y="5926484"/>
            <a:ext cx="2916183" cy="369332"/>
          </a:xfrm>
          <a:prstGeom prst="rect">
            <a:avLst/>
          </a:prstGeom>
        </p:spPr>
        <p:txBody>
          <a:bodyPr wrap="none">
            <a:spAutoFit/>
          </a:bodyPr>
          <a:lstStyle/>
          <a:p>
            <a:r>
              <a:rPr lang="en-GB"/>
              <a:t>Click </a:t>
            </a:r>
            <a:r>
              <a:rPr lang="en-GB">
                <a:hlinkClick r:id="rId4"/>
              </a:rPr>
              <a:t>here</a:t>
            </a:r>
            <a:r>
              <a:rPr lang="en-GB"/>
              <a:t> to read full story</a:t>
            </a:r>
          </a:p>
        </p:txBody>
      </p:sp>
      <p:pic>
        <p:nvPicPr>
          <p:cNvPr id="8" name="Picture 7">
            <a:extLst>
              <a:ext uri="{FF2B5EF4-FFF2-40B4-BE49-F238E27FC236}">
                <a16:creationId xmlns:a16="http://schemas.microsoft.com/office/drawing/2014/main" id="{8C83E41D-F8A5-2C92-97D8-6751A57935C3}"/>
              </a:ext>
            </a:extLst>
          </p:cNvPr>
          <p:cNvPicPr>
            <a:picLocks noChangeAspect="1"/>
          </p:cNvPicPr>
          <p:nvPr/>
        </p:nvPicPr>
        <p:blipFill>
          <a:blip r:embed="rId5"/>
          <a:stretch>
            <a:fillRect/>
          </a:stretch>
        </p:blipFill>
        <p:spPr>
          <a:xfrm>
            <a:off x="2902915" y="1864672"/>
            <a:ext cx="5570703" cy="4061812"/>
          </a:xfrm>
          <a:prstGeom prst="rect">
            <a:avLst/>
          </a:prstGeom>
        </p:spPr>
      </p:pic>
      <p:pic>
        <p:nvPicPr>
          <p:cNvPr id="12" name="Picture 11">
            <a:extLst>
              <a:ext uri="{FF2B5EF4-FFF2-40B4-BE49-F238E27FC236}">
                <a16:creationId xmlns:a16="http://schemas.microsoft.com/office/drawing/2014/main" id="{C6E11F1B-14E5-5442-4605-2ECD9FB5F6BB}"/>
              </a:ext>
            </a:extLst>
          </p:cNvPr>
          <p:cNvPicPr>
            <a:picLocks noChangeAspect="1"/>
          </p:cNvPicPr>
          <p:nvPr/>
        </p:nvPicPr>
        <p:blipFill>
          <a:blip r:embed="rId6"/>
          <a:stretch>
            <a:fillRect/>
          </a:stretch>
        </p:blipFill>
        <p:spPr>
          <a:xfrm>
            <a:off x="363380" y="3864381"/>
            <a:ext cx="8417239" cy="2062103"/>
          </a:xfrm>
          <a:prstGeom prst="rect">
            <a:avLst/>
          </a:prstGeom>
        </p:spPr>
      </p:pic>
    </p:spTree>
    <p:extLst>
      <p:ext uri="{BB962C8B-B14F-4D97-AF65-F5344CB8AC3E}">
        <p14:creationId xmlns:p14="http://schemas.microsoft.com/office/powerpoint/2010/main" val="1924866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34A7E09-F217-4E49-AFAF-DB6691411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50786"/>
            <a:ext cx="1993801" cy="1408922"/>
          </a:xfrm>
          <a:prstGeom prst="rect">
            <a:avLst/>
          </a:prstGeom>
        </p:spPr>
      </p:pic>
      <p:sp>
        <p:nvSpPr>
          <p:cNvPr id="7" name="Rectangle 6">
            <a:extLst>
              <a:ext uri="{FF2B5EF4-FFF2-40B4-BE49-F238E27FC236}">
                <a16:creationId xmlns:a16="http://schemas.microsoft.com/office/drawing/2014/main" id="{6EB66BFC-2773-49A9-A6AF-59C7AF9A4F87}"/>
              </a:ext>
            </a:extLst>
          </p:cNvPr>
          <p:cNvSpPr/>
          <p:nvPr/>
        </p:nvSpPr>
        <p:spPr>
          <a:xfrm>
            <a:off x="539552" y="5926484"/>
            <a:ext cx="2916183" cy="369332"/>
          </a:xfrm>
          <a:prstGeom prst="rect">
            <a:avLst/>
          </a:prstGeom>
        </p:spPr>
        <p:txBody>
          <a:bodyPr wrap="none">
            <a:spAutoFit/>
          </a:bodyPr>
          <a:lstStyle/>
          <a:p>
            <a:r>
              <a:rPr lang="en-GB" dirty="0"/>
              <a:t>Click </a:t>
            </a:r>
            <a:r>
              <a:rPr lang="en-GB" dirty="0">
                <a:hlinkClick r:id="rId4"/>
              </a:rPr>
              <a:t>here</a:t>
            </a:r>
            <a:r>
              <a:rPr lang="en-GB" dirty="0"/>
              <a:t> to read full story</a:t>
            </a:r>
          </a:p>
        </p:txBody>
      </p:sp>
      <p:pic>
        <p:nvPicPr>
          <p:cNvPr id="4" name="Picture 3">
            <a:extLst>
              <a:ext uri="{FF2B5EF4-FFF2-40B4-BE49-F238E27FC236}">
                <a16:creationId xmlns:a16="http://schemas.microsoft.com/office/drawing/2014/main" id="{C89F2C83-271F-811F-3B1C-5C7B32C4E142}"/>
              </a:ext>
            </a:extLst>
          </p:cNvPr>
          <p:cNvPicPr>
            <a:picLocks noChangeAspect="1"/>
          </p:cNvPicPr>
          <p:nvPr/>
        </p:nvPicPr>
        <p:blipFill>
          <a:blip r:embed="rId5"/>
          <a:stretch>
            <a:fillRect/>
          </a:stretch>
        </p:blipFill>
        <p:spPr>
          <a:xfrm>
            <a:off x="4149612" y="182598"/>
            <a:ext cx="4877223" cy="6492803"/>
          </a:xfrm>
          <a:prstGeom prst="rect">
            <a:avLst/>
          </a:prstGeom>
        </p:spPr>
      </p:pic>
      <p:sp>
        <p:nvSpPr>
          <p:cNvPr id="5" name="Rectangle 4">
            <a:extLst>
              <a:ext uri="{FF2B5EF4-FFF2-40B4-BE49-F238E27FC236}">
                <a16:creationId xmlns:a16="http://schemas.microsoft.com/office/drawing/2014/main" id="{65C55F02-1C59-A2F5-00A0-825350106C53}"/>
              </a:ext>
            </a:extLst>
          </p:cNvPr>
          <p:cNvSpPr/>
          <p:nvPr/>
        </p:nvSpPr>
        <p:spPr>
          <a:xfrm>
            <a:off x="774501" y="1122574"/>
            <a:ext cx="2446284" cy="3785652"/>
          </a:xfrm>
          <a:prstGeom prst="rect">
            <a:avLst/>
          </a:prstGeom>
        </p:spPr>
        <p:txBody>
          <a:bodyPr wrap="square">
            <a:spAutoFit/>
          </a:bodyPr>
          <a:lstStyle/>
          <a:p>
            <a:r>
              <a:rPr lang="en-GB" sz="2400" dirty="0">
                <a:solidFill>
                  <a:srgbClr val="5B1E45"/>
                </a:solidFill>
                <a:latin typeface="Veto Com Light" panose="02000506040000020003" pitchFamily="2" charset="0"/>
              </a:rPr>
              <a:t>“</a:t>
            </a:r>
            <a:r>
              <a:rPr lang="en-GB" sz="2400" b="0" i="0" dirty="0">
                <a:solidFill>
                  <a:srgbClr val="444444"/>
                </a:solidFill>
                <a:effectLst/>
                <a:latin typeface="MuseoSans500"/>
              </a:rPr>
              <a:t>This has previously been highlighted and was recognised by the service team; as a result, they conducted surveys to gather feedback from service users”.</a:t>
            </a:r>
            <a:endParaRPr lang="en-GB" sz="2400" dirty="0">
              <a:latin typeface="Veto Com Light" panose="02000506040000020003" pitchFamily="2" charset="0"/>
            </a:endParaRPr>
          </a:p>
        </p:txBody>
      </p:sp>
    </p:spTree>
    <p:extLst>
      <p:ext uri="{BB962C8B-B14F-4D97-AF65-F5344CB8AC3E}">
        <p14:creationId xmlns:p14="http://schemas.microsoft.com/office/powerpoint/2010/main" val="2761419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AE06C0-E5B0-452B-BD70-267E693E01CF}"/>
              </a:ext>
            </a:extLst>
          </p:cNvPr>
          <p:cNvSpPr/>
          <p:nvPr/>
        </p:nvSpPr>
        <p:spPr>
          <a:xfrm>
            <a:off x="467544" y="476672"/>
            <a:ext cx="2000353" cy="2554545"/>
          </a:xfrm>
          <a:prstGeom prst="rect">
            <a:avLst/>
          </a:prstGeom>
        </p:spPr>
        <p:txBody>
          <a:bodyPr wrap="square">
            <a:spAutoFit/>
          </a:bodyPr>
          <a:lstStyle/>
          <a:p>
            <a:r>
              <a:rPr lang="en-GB" altLang="en-US" sz="3200" b="1">
                <a:solidFill>
                  <a:srgbClr val="5B1E45"/>
                </a:solidFill>
                <a:latin typeface="Veto Com Light" panose="02000506040000020003" pitchFamily="2" charset="0"/>
              </a:rPr>
              <a:t>Saying what </a:t>
            </a:r>
          </a:p>
          <a:p>
            <a:r>
              <a:rPr lang="en-GB" altLang="en-US" sz="3200" b="1">
                <a:solidFill>
                  <a:srgbClr val="5B1E45"/>
                </a:solidFill>
                <a:latin typeface="Veto Com Light" panose="02000506040000020003" pitchFamily="2" charset="0"/>
              </a:rPr>
              <a:t>you will do </a:t>
            </a:r>
          </a:p>
          <a:p>
            <a:r>
              <a:rPr lang="en-GB" altLang="en-US" sz="3200" b="1">
                <a:solidFill>
                  <a:srgbClr val="5B1E45"/>
                </a:solidFill>
                <a:latin typeface="Veto Com Light" panose="02000506040000020003" pitchFamily="2" charset="0"/>
              </a:rPr>
              <a:t>with the </a:t>
            </a:r>
          </a:p>
          <a:p>
            <a:r>
              <a:rPr lang="en-GB" altLang="en-US" sz="3200" b="1">
                <a:solidFill>
                  <a:srgbClr val="5B1E45"/>
                </a:solidFill>
                <a:latin typeface="Veto Com Light" panose="02000506040000020003" pitchFamily="2" charset="0"/>
              </a:rPr>
              <a:t>feedback</a:t>
            </a:r>
            <a:endParaRPr lang="en-GB" sz="3200" b="1">
              <a:solidFill>
                <a:srgbClr val="5B1E45"/>
              </a:solidFill>
              <a:latin typeface="Veto Com Light" panose="02000506040000020003" pitchFamily="2" charset="0"/>
            </a:endParaRPr>
          </a:p>
        </p:txBody>
      </p:sp>
      <p:sp>
        <p:nvSpPr>
          <p:cNvPr id="2" name="Rectangle 1">
            <a:extLst>
              <a:ext uri="{FF2B5EF4-FFF2-40B4-BE49-F238E27FC236}">
                <a16:creationId xmlns:a16="http://schemas.microsoft.com/office/drawing/2014/main" id="{A11A6A48-141F-4967-9375-E63AD54D8EF7}"/>
              </a:ext>
            </a:extLst>
          </p:cNvPr>
          <p:cNvSpPr/>
          <p:nvPr/>
        </p:nvSpPr>
        <p:spPr>
          <a:xfrm>
            <a:off x="297890" y="6098843"/>
            <a:ext cx="2916183" cy="369332"/>
          </a:xfrm>
          <a:prstGeom prst="rect">
            <a:avLst/>
          </a:prstGeom>
        </p:spPr>
        <p:txBody>
          <a:bodyPr wrap="none">
            <a:spAutoFit/>
          </a:bodyPr>
          <a:lstStyle/>
          <a:p>
            <a:r>
              <a:rPr lang="en-GB"/>
              <a:t>Click</a:t>
            </a:r>
            <a:r>
              <a:rPr lang="en-GB">
                <a:hlinkClick r:id="rId3"/>
              </a:rPr>
              <a:t> here </a:t>
            </a:r>
            <a:r>
              <a:rPr lang="en-GB"/>
              <a:t>to read full story</a:t>
            </a:r>
          </a:p>
        </p:txBody>
      </p:sp>
      <p:pic>
        <p:nvPicPr>
          <p:cNvPr id="6" name="Picture 5">
            <a:extLst>
              <a:ext uri="{FF2B5EF4-FFF2-40B4-BE49-F238E27FC236}">
                <a16:creationId xmlns:a16="http://schemas.microsoft.com/office/drawing/2014/main" id="{DC0959F9-2D6E-295A-2F97-B4BFFF488A72}"/>
              </a:ext>
            </a:extLst>
          </p:cNvPr>
          <p:cNvPicPr>
            <a:picLocks noChangeAspect="1"/>
          </p:cNvPicPr>
          <p:nvPr/>
        </p:nvPicPr>
        <p:blipFill>
          <a:blip r:embed="rId4"/>
          <a:stretch>
            <a:fillRect/>
          </a:stretch>
        </p:blipFill>
        <p:spPr>
          <a:xfrm>
            <a:off x="2966420" y="476672"/>
            <a:ext cx="5879690" cy="5633563"/>
          </a:xfrm>
          <a:prstGeom prst="rect">
            <a:avLst/>
          </a:prstGeom>
        </p:spPr>
      </p:pic>
      <p:sp>
        <p:nvSpPr>
          <p:cNvPr id="7" name="Arrow: Right 6">
            <a:extLst>
              <a:ext uri="{FF2B5EF4-FFF2-40B4-BE49-F238E27FC236}">
                <a16:creationId xmlns:a16="http://schemas.microsoft.com/office/drawing/2014/main" id="{BD37CB1C-D6A0-0A9A-4FA0-0E666633351A}"/>
              </a:ext>
            </a:extLst>
          </p:cNvPr>
          <p:cNvSpPr/>
          <p:nvPr/>
        </p:nvSpPr>
        <p:spPr>
          <a:xfrm>
            <a:off x="973394" y="4159045"/>
            <a:ext cx="2182761" cy="816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5933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8078D7-1019-405C-BA7F-9F7EC0DE4387}"/>
              </a:ext>
            </a:extLst>
          </p:cNvPr>
          <p:cNvSpPr/>
          <p:nvPr/>
        </p:nvSpPr>
        <p:spPr>
          <a:xfrm>
            <a:off x="395536" y="428941"/>
            <a:ext cx="5834217" cy="1077218"/>
          </a:xfrm>
          <a:prstGeom prst="rect">
            <a:avLst/>
          </a:prstGeom>
        </p:spPr>
        <p:txBody>
          <a:bodyPr wrap="square">
            <a:spAutoFit/>
          </a:bodyPr>
          <a:lstStyle/>
          <a:p>
            <a:r>
              <a:rPr lang="en-GB" altLang="en-US" sz="3200" b="1">
                <a:solidFill>
                  <a:srgbClr val="5B1E45"/>
                </a:solidFill>
                <a:latin typeface="Veto Com Light" panose="02000506040000020003" pitchFamily="2" charset="0"/>
              </a:rPr>
              <a:t>Saying what you will do to make an improvement</a:t>
            </a:r>
          </a:p>
        </p:txBody>
      </p:sp>
      <p:pic>
        <p:nvPicPr>
          <p:cNvPr id="5" name="Picture 4">
            <a:extLst>
              <a:ext uri="{FF2B5EF4-FFF2-40B4-BE49-F238E27FC236}">
                <a16:creationId xmlns:a16="http://schemas.microsoft.com/office/drawing/2014/main" id="{70BC28CF-8410-2FBD-59EC-26467C4AD0C0}"/>
              </a:ext>
            </a:extLst>
          </p:cNvPr>
          <p:cNvPicPr>
            <a:picLocks noChangeAspect="1"/>
          </p:cNvPicPr>
          <p:nvPr/>
        </p:nvPicPr>
        <p:blipFill>
          <a:blip r:embed="rId3"/>
          <a:stretch>
            <a:fillRect/>
          </a:stretch>
        </p:blipFill>
        <p:spPr>
          <a:xfrm>
            <a:off x="1431716" y="1506159"/>
            <a:ext cx="6280567" cy="5027437"/>
          </a:xfrm>
          <a:prstGeom prst="rect">
            <a:avLst/>
          </a:prstGeom>
        </p:spPr>
      </p:pic>
    </p:spTree>
    <p:extLst>
      <p:ext uri="{BB962C8B-B14F-4D97-AF65-F5344CB8AC3E}">
        <p14:creationId xmlns:p14="http://schemas.microsoft.com/office/powerpoint/2010/main" val="1939892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899187-6504-012D-5977-BD17B32E6B33}"/>
              </a:ext>
            </a:extLst>
          </p:cNvPr>
          <p:cNvSpPr txBox="1"/>
          <p:nvPr/>
        </p:nvSpPr>
        <p:spPr>
          <a:xfrm>
            <a:off x="618210" y="490128"/>
            <a:ext cx="7344816" cy="646331"/>
          </a:xfrm>
          <a:prstGeom prst="rect">
            <a:avLst/>
          </a:prstGeom>
          <a:noFill/>
        </p:spPr>
        <p:txBody>
          <a:bodyPr wrap="square">
            <a:spAutoFit/>
          </a:bodyPr>
          <a:lstStyle/>
          <a:p>
            <a:pPr lvl="0"/>
            <a:r>
              <a:rPr lang="en-GB" sz="1800" b="1">
                <a:solidFill>
                  <a:srgbClr val="5B1E45"/>
                </a:solidFill>
                <a:latin typeface="Calibri" panose="020F0502020204030204" pitchFamily="34" charset="0"/>
                <a:cs typeface="Calibri" panose="020F0502020204030204" pitchFamily="34" charset="0"/>
              </a:rPr>
              <a:t>Initial responses from people in the department about what should have happened and offering follow up, ending with…. </a:t>
            </a:r>
          </a:p>
        </p:txBody>
      </p:sp>
      <p:pic>
        <p:nvPicPr>
          <p:cNvPr id="10" name="Picture 9">
            <a:extLst>
              <a:ext uri="{FF2B5EF4-FFF2-40B4-BE49-F238E27FC236}">
                <a16:creationId xmlns:a16="http://schemas.microsoft.com/office/drawing/2014/main" id="{78A6BF7D-0875-82BD-605B-0BE7464D6AE9}"/>
              </a:ext>
            </a:extLst>
          </p:cNvPr>
          <p:cNvPicPr>
            <a:picLocks noChangeAspect="1"/>
          </p:cNvPicPr>
          <p:nvPr/>
        </p:nvPicPr>
        <p:blipFill>
          <a:blip r:embed="rId3"/>
          <a:stretch>
            <a:fillRect/>
          </a:stretch>
        </p:blipFill>
        <p:spPr>
          <a:xfrm>
            <a:off x="733674" y="1749684"/>
            <a:ext cx="7421011" cy="3172268"/>
          </a:xfrm>
          <a:prstGeom prst="rect">
            <a:avLst/>
          </a:prstGeom>
        </p:spPr>
      </p:pic>
      <p:sp>
        <p:nvSpPr>
          <p:cNvPr id="11" name="TextBox 10">
            <a:extLst>
              <a:ext uri="{FF2B5EF4-FFF2-40B4-BE49-F238E27FC236}">
                <a16:creationId xmlns:a16="http://schemas.microsoft.com/office/drawing/2014/main" id="{D2840007-B140-B263-FC02-14CBA915904F}"/>
              </a:ext>
            </a:extLst>
          </p:cNvPr>
          <p:cNvSpPr txBox="1"/>
          <p:nvPr/>
        </p:nvSpPr>
        <p:spPr>
          <a:xfrm>
            <a:off x="733674" y="5870768"/>
            <a:ext cx="4572000" cy="369332"/>
          </a:xfrm>
          <a:prstGeom prst="rect">
            <a:avLst/>
          </a:prstGeom>
          <a:noFill/>
        </p:spPr>
        <p:txBody>
          <a:bodyPr wrap="square">
            <a:spAutoFit/>
          </a:bodyPr>
          <a:lstStyle/>
          <a:p>
            <a:r>
              <a:rPr lang="en-GB"/>
              <a:t>Click </a:t>
            </a:r>
            <a:r>
              <a:rPr lang="en-GB">
                <a:hlinkClick r:id="rId4"/>
              </a:rPr>
              <a:t>here</a:t>
            </a:r>
            <a:r>
              <a:rPr lang="en-GB"/>
              <a:t> to read full story</a:t>
            </a:r>
          </a:p>
        </p:txBody>
      </p:sp>
      <p:sp>
        <p:nvSpPr>
          <p:cNvPr id="2" name="Rectangle 1">
            <a:extLst>
              <a:ext uri="{FF2B5EF4-FFF2-40B4-BE49-F238E27FC236}">
                <a16:creationId xmlns:a16="http://schemas.microsoft.com/office/drawing/2014/main" id="{B22A4A50-82BB-4144-8870-4E1BE643C11B}"/>
              </a:ext>
            </a:extLst>
          </p:cNvPr>
          <p:cNvSpPr/>
          <p:nvPr/>
        </p:nvSpPr>
        <p:spPr>
          <a:xfrm>
            <a:off x="4572000" y="5167543"/>
            <a:ext cx="4131360" cy="1200329"/>
          </a:xfrm>
          <a:prstGeom prst="rect">
            <a:avLst/>
          </a:prstGeom>
        </p:spPr>
        <p:txBody>
          <a:bodyPr wrap="square">
            <a:spAutoFit/>
          </a:bodyPr>
          <a:lstStyle/>
          <a:p>
            <a:pPr algn="ctr"/>
            <a:r>
              <a:rPr lang="en-GB" sz="2400" dirty="0">
                <a:solidFill>
                  <a:srgbClr val="5B1E45"/>
                </a:solidFill>
                <a:latin typeface="Veto Com Light" panose="02000506040000020003" pitchFamily="2" charset="0"/>
              </a:rPr>
              <a:t>Making that ‘</a:t>
            </a:r>
            <a:r>
              <a:rPr lang="en-GB" sz="2400" b="1" dirty="0">
                <a:solidFill>
                  <a:srgbClr val="5B1E45"/>
                </a:solidFill>
                <a:latin typeface="Veto Com Light" panose="02000506040000020003" pitchFamily="2" charset="0"/>
              </a:rPr>
              <a:t>Planned Change</a:t>
            </a:r>
            <a:r>
              <a:rPr lang="en-GB" sz="2400" dirty="0">
                <a:solidFill>
                  <a:srgbClr val="5B1E45"/>
                </a:solidFill>
                <a:latin typeface="Veto Com Light" panose="02000506040000020003" pitchFamily="2" charset="0"/>
              </a:rPr>
              <a:t>’ </a:t>
            </a:r>
          </a:p>
          <a:p>
            <a:pPr algn="ctr"/>
            <a:r>
              <a:rPr lang="en-GB" sz="2400" dirty="0">
                <a:solidFill>
                  <a:srgbClr val="5B1E45"/>
                </a:solidFill>
                <a:latin typeface="Veto Com Light" panose="02000506040000020003" pitchFamily="2" charset="0"/>
              </a:rPr>
              <a:t>into a </a:t>
            </a:r>
          </a:p>
          <a:p>
            <a:pPr algn="ctr"/>
            <a:r>
              <a:rPr lang="en-GB" sz="2400" dirty="0">
                <a:solidFill>
                  <a:srgbClr val="5B1E45"/>
                </a:solidFill>
                <a:latin typeface="Veto Com Light" panose="02000506040000020003" pitchFamily="2" charset="0"/>
              </a:rPr>
              <a:t>‘</a:t>
            </a:r>
            <a:r>
              <a:rPr lang="en-GB" sz="2400" b="1" dirty="0">
                <a:solidFill>
                  <a:srgbClr val="00B050"/>
                </a:solidFill>
                <a:latin typeface="Veto Com Light" panose="02000506040000020003" pitchFamily="2" charset="0"/>
              </a:rPr>
              <a:t>Change made</a:t>
            </a:r>
            <a:r>
              <a:rPr lang="en-GB" sz="2400" dirty="0">
                <a:solidFill>
                  <a:srgbClr val="5B1E45"/>
                </a:solidFill>
                <a:latin typeface="Veto Com Light" panose="02000506040000020003" pitchFamily="2" charset="0"/>
              </a:rPr>
              <a:t>’</a:t>
            </a:r>
          </a:p>
        </p:txBody>
      </p:sp>
    </p:spTree>
    <p:extLst>
      <p:ext uri="{BB962C8B-B14F-4D97-AF65-F5344CB8AC3E}">
        <p14:creationId xmlns:p14="http://schemas.microsoft.com/office/powerpoint/2010/main" val="2081066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8EE17E-9177-43BB-96A3-7CB199D703EC}"/>
              </a:ext>
            </a:extLst>
          </p:cNvPr>
          <p:cNvSpPr txBox="1"/>
          <p:nvPr/>
        </p:nvSpPr>
        <p:spPr>
          <a:xfrm>
            <a:off x="423283" y="247680"/>
            <a:ext cx="1988477" cy="3416320"/>
          </a:xfrm>
          <a:prstGeom prst="rect">
            <a:avLst/>
          </a:prstGeom>
          <a:noFill/>
        </p:spPr>
        <p:txBody>
          <a:bodyPr wrap="square">
            <a:spAutoFit/>
          </a:bodyPr>
          <a:lstStyle/>
          <a:p>
            <a:r>
              <a:rPr lang="en-GB" sz="3600" b="1">
                <a:solidFill>
                  <a:srgbClr val="B10059"/>
                </a:solidFill>
                <a:latin typeface="Calibri" panose="020F0502020204030204" pitchFamily="34" charset="0"/>
                <a:cs typeface="Calibri" panose="020F0502020204030204" pitchFamily="34" charset="0"/>
              </a:rPr>
              <a:t>Several changes made from a walk through</a:t>
            </a:r>
            <a:endParaRPr lang="en-GB" sz="3600"/>
          </a:p>
        </p:txBody>
      </p:sp>
      <p:pic>
        <p:nvPicPr>
          <p:cNvPr id="3" name="Picture 2">
            <a:extLst>
              <a:ext uri="{FF2B5EF4-FFF2-40B4-BE49-F238E27FC236}">
                <a16:creationId xmlns:a16="http://schemas.microsoft.com/office/drawing/2014/main" id="{82D7B769-6ED5-428C-B6AD-62062125BF17}"/>
              </a:ext>
            </a:extLst>
          </p:cNvPr>
          <p:cNvPicPr>
            <a:picLocks noChangeAspect="1"/>
          </p:cNvPicPr>
          <p:nvPr/>
        </p:nvPicPr>
        <p:blipFill>
          <a:blip r:embed="rId3"/>
          <a:stretch>
            <a:fillRect/>
          </a:stretch>
        </p:blipFill>
        <p:spPr>
          <a:xfrm>
            <a:off x="3131840" y="404664"/>
            <a:ext cx="5556793" cy="5986304"/>
          </a:xfrm>
          <a:prstGeom prst="rect">
            <a:avLst/>
          </a:prstGeom>
        </p:spPr>
      </p:pic>
      <p:pic>
        <p:nvPicPr>
          <p:cNvPr id="6" name="Picture 5">
            <a:extLst>
              <a:ext uri="{FF2B5EF4-FFF2-40B4-BE49-F238E27FC236}">
                <a16:creationId xmlns:a16="http://schemas.microsoft.com/office/drawing/2014/main" id="{81A06680-A902-4974-84DA-97F2D45B7E2B}"/>
              </a:ext>
            </a:extLst>
          </p:cNvPr>
          <p:cNvPicPr>
            <a:picLocks noChangeAspect="1"/>
          </p:cNvPicPr>
          <p:nvPr/>
        </p:nvPicPr>
        <p:blipFill>
          <a:blip r:embed="rId4"/>
          <a:stretch>
            <a:fillRect/>
          </a:stretch>
        </p:blipFill>
        <p:spPr>
          <a:xfrm>
            <a:off x="354094" y="1123876"/>
            <a:ext cx="8173943" cy="4240916"/>
          </a:xfrm>
          <a:prstGeom prst="rect">
            <a:avLst/>
          </a:prstGeom>
        </p:spPr>
      </p:pic>
      <p:sp>
        <p:nvSpPr>
          <p:cNvPr id="7" name="TextBox 6">
            <a:extLst>
              <a:ext uri="{FF2B5EF4-FFF2-40B4-BE49-F238E27FC236}">
                <a16:creationId xmlns:a16="http://schemas.microsoft.com/office/drawing/2014/main" id="{CC65879C-8430-44A5-A072-766BFEA282EC}"/>
              </a:ext>
            </a:extLst>
          </p:cNvPr>
          <p:cNvSpPr txBox="1"/>
          <p:nvPr/>
        </p:nvSpPr>
        <p:spPr>
          <a:xfrm>
            <a:off x="354094" y="6084004"/>
            <a:ext cx="4572000" cy="369332"/>
          </a:xfrm>
          <a:prstGeom prst="rect">
            <a:avLst/>
          </a:prstGeom>
          <a:noFill/>
        </p:spPr>
        <p:txBody>
          <a:bodyPr wrap="square">
            <a:spAutoFit/>
          </a:bodyPr>
          <a:lstStyle/>
          <a:p>
            <a:r>
              <a:rPr lang="en-GB">
                <a:hlinkClick r:id="rId5"/>
              </a:rPr>
              <a:t>Blog: Being a critical friend</a:t>
            </a:r>
            <a:endParaRPr lang="en-GB"/>
          </a:p>
        </p:txBody>
      </p:sp>
    </p:spTree>
    <p:extLst>
      <p:ext uri="{BB962C8B-B14F-4D97-AF65-F5344CB8AC3E}">
        <p14:creationId xmlns:p14="http://schemas.microsoft.com/office/powerpoint/2010/main" val="20903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CC6EEB-CCE6-4B7A-A08D-0461993458AB}"/>
              </a:ext>
            </a:extLst>
          </p:cNvPr>
          <p:cNvSpPr/>
          <p:nvPr/>
        </p:nvSpPr>
        <p:spPr>
          <a:xfrm>
            <a:off x="2648406" y="419143"/>
            <a:ext cx="5834217" cy="584775"/>
          </a:xfrm>
          <a:prstGeom prst="rect">
            <a:avLst/>
          </a:prstGeom>
        </p:spPr>
        <p:txBody>
          <a:bodyPr wrap="square">
            <a:spAutoFit/>
          </a:bodyPr>
          <a:lstStyle/>
          <a:p>
            <a:r>
              <a:rPr lang="en-GB" altLang="en-US" sz="3200" b="1">
                <a:solidFill>
                  <a:srgbClr val="B10059"/>
                </a:solidFill>
                <a:latin typeface="Veto Com" panose="02000506040000020003" pitchFamily="2" charset="0"/>
              </a:rPr>
              <a:t>Responding</a:t>
            </a:r>
            <a:r>
              <a:rPr lang="en-GB" altLang="en-US" sz="3200" b="1">
                <a:solidFill>
                  <a:srgbClr val="5B1E45"/>
                </a:solidFill>
                <a:latin typeface="Veto Com Light" panose="02000506040000020003" pitchFamily="2" charset="0"/>
              </a:rPr>
              <a:t> </a:t>
            </a:r>
            <a:r>
              <a:rPr lang="en-GB" altLang="en-US" sz="3200" b="1">
                <a:solidFill>
                  <a:srgbClr val="B10059"/>
                </a:solidFill>
                <a:latin typeface="Veto Com" panose="02000506040000020003" pitchFamily="2" charset="0"/>
              </a:rPr>
              <a:t>Re-cap</a:t>
            </a:r>
          </a:p>
        </p:txBody>
      </p:sp>
      <p:sp>
        <p:nvSpPr>
          <p:cNvPr id="9" name="TextBox 8">
            <a:extLst>
              <a:ext uri="{FF2B5EF4-FFF2-40B4-BE49-F238E27FC236}">
                <a16:creationId xmlns:a16="http://schemas.microsoft.com/office/drawing/2014/main" id="{93E790FA-83F5-4511-984A-018B55857002}"/>
              </a:ext>
            </a:extLst>
          </p:cNvPr>
          <p:cNvSpPr txBox="1"/>
          <p:nvPr/>
        </p:nvSpPr>
        <p:spPr>
          <a:xfrm>
            <a:off x="925683" y="1109935"/>
            <a:ext cx="7292633" cy="5816977"/>
          </a:xfrm>
          <a:prstGeom prst="rect">
            <a:avLst/>
          </a:prstGeom>
          <a:noFill/>
        </p:spPr>
        <p:txBody>
          <a:bodyPr wrap="square">
            <a:spAutoFit/>
          </a:bodyPr>
          <a:lstStyle/>
          <a:p>
            <a:pPr marL="342900" indent="-342900">
              <a:buFont typeface="Arial" panose="020B0604020202020204" pitchFamily="34" charset="0"/>
              <a:buChar char="•"/>
            </a:pPr>
            <a:r>
              <a:rPr lang="en-GB" sz="2400">
                <a:solidFill>
                  <a:srgbClr val="5B1E45"/>
                </a:solidFill>
                <a:latin typeface="Veto Com Light" panose="02000506040000020003"/>
              </a:rPr>
              <a:t>Prepare yourself for the feedback, don’t rush, ask for support from other staff if you need a 2nd opinion</a:t>
            </a:r>
          </a:p>
          <a:p>
            <a:pPr marL="342900" indent="-342900">
              <a:buFont typeface="Arial" panose="020B0604020202020204" pitchFamily="34" charset="0"/>
              <a:buChar char="•"/>
            </a:pPr>
            <a:endParaRPr lang="en-GB" sz="2400">
              <a:solidFill>
                <a:srgbClr val="5B1E45"/>
              </a:solidFill>
              <a:latin typeface="Veto Com Light" panose="02000506040000020003"/>
            </a:endParaRPr>
          </a:p>
          <a:p>
            <a:pPr marL="342900" indent="-342900">
              <a:buFont typeface="Arial" panose="020B0604020202020204" pitchFamily="34" charset="0"/>
              <a:buChar char="•"/>
            </a:pPr>
            <a:r>
              <a:rPr lang="en-GB" sz="2400">
                <a:solidFill>
                  <a:srgbClr val="5B1E45"/>
                </a:solidFill>
                <a:latin typeface="Veto Com Light" panose="02000506040000020003"/>
              </a:rPr>
              <a:t>Take your professional hat off, put yourself in the authors shoes, what response would I be happy with?</a:t>
            </a:r>
          </a:p>
          <a:p>
            <a:pPr marL="342900" indent="-342900">
              <a:buFont typeface="Arial" panose="020B0604020202020204" pitchFamily="34" charset="0"/>
              <a:buChar char="•"/>
            </a:pPr>
            <a:endParaRPr lang="en-GB" sz="2400">
              <a:solidFill>
                <a:srgbClr val="5B1E45"/>
              </a:solidFill>
              <a:latin typeface="Veto Com Light" panose="02000506040000020003"/>
            </a:endParaRPr>
          </a:p>
          <a:p>
            <a:pPr marL="342900" indent="-342900">
              <a:buFont typeface="Arial" panose="020B0604020202020204" pitchFamily="34" charset="0"/>
              <a:buChar char="•"/>
            </a:pPr>
            <a:r>
              <a:rPr lang="en-GB" sz="2400">
                <a:solidFill>
                  <a:srgbClr val="5B1E45"/>
                </a:solidFill>
                <a:latin typeface="Veto Com Light" panose="02000506040000020003"/>
              </a:rPr>
              <a:t>Try not to be defensive &amp; apologise sincerely</a:t>
            </a:r>
          </a:p>
          <a:p>
            <a:endParaRPr lang="en-GB" sz="2400">
              <a:solidFill>
                <a:srgbClr val="5B1E45"/>
              </a:solidFill>
              <a:latin typeface="Veto Com Light" panose="02000506040000020003"/>
            </a:endParaRPr>
          </a:p>
          <a:p>
            <a:pPr marL="342900" indent="-342900">
              <a:buFont typeface="Arial" panose="020B0604020202020204" pitchFamily="34" charset="0"/>
              <a:buChar char="•"/>
            </a:pPr>
            <a:r>
              <a:rPr lang="en-GB" sz="2400">
                <a:solidFill>
                  <a:srgbClr val="5B1E45"/>
                </a:solidFill>
                <a:latin typeface="Veto Com Light" panose="02000506040000020003"/>
              </a:rPr>
              <a:t>Use the ‘Change’ logos in your responses</a:t>
            </a:r>
          </a:p>
          <a:p>
            <a:endParaRPr lang="en-GB" sz="2400">
              <a:solidFill>
                <a:srgbClr val="5B1E45"/>
              </a:solidFill>
              <a:latin typeface="Veto Com Light" panose="02000506040000020003"/>
            </a:endParaRPr>
          </a:p>
          <a:p>
            <a:pPr marL="342900" indent="-342900">
              <a:buFont typeface="Arial" panose="020B0604020202020204" pitchFamily="34" charset="0"/>
              <a:buChar char="•"/>
            </a:pPr>
            <a:r>
              <a:rPr lang="en-GB" sz="2400">
                <a:solidFill>
                  <a:srgbClr val="5B1E45"/>
                </a:solidFill>
                <a:latin typeface="Veto Com Light" panose="02000506040000020003"/>
              </a:rPr>
              <a:t>Sign off with full signature as often if you can</a:t>
            </a:r>
          </a:p>
          <a:p>
            <a:endParaRPr lang="en-GB" sz="2400">
              <a:solidFill>
                <a:srgbClr val="5B1E45"/>
              </a:solidFill>
              <a:latin typeface="Veto Com Light" panose="02000506040000020003"/>
            </a:endParaRPr>
          </a:p>
          <a:p>
            <a:pPr marL="342900" indent="-342900">
              <a:buFont typeface="Arial" panose="020B0604020202020204" pitchFamily="34" charset="0"/>
              <a:buChar char="•"/>
            </a:pPr>
            <a:r>
              <a:rPr lang="en-GB" sz="2400">
                <a:solidFill>
                  <a:srgbClr val="5B1E45"/>
                </a:solidFill>
                <a:latin typeface="Veto Com Light" panose="02000506040000020003"/>
              </a:rPr>
              <a:t>Be personal but polite, no cut &amp; paste generic responses</a:t>
            </a:r>
          </a:p>
          <a:p>
            <a:endParaRPr lang="en-GB" sz="1800">
              <a:solidFill>
                <a:schemeClr val="bg2">
                  <a:lumMod val="50000"/>
                </a:schemeClr>
              </a:solidFill>
              <a:latin typeface="Veto Com Light" panose="02000506040000020003" pitchFamily="2" charset="0"/>
            </a:endParaRPr>
          </a:p>
          <a:p>
            <a:endParaRPr lang="en-GB" sz="1800">
              <a:solidFill>
                <a:schemeClr val="bg2">
                  <a:lumMod val="50000"/>
                </a:schemeClr>
              </a:solidFill>
              <a:latin typeface="Veto Com Light" panose="02000506040000020003" pitchFamily="2" charset="0"/>
            </a:endParaRPr>
          </a:p>
        </p:txBody>
      </p:sp>
    </p:spTree>
    <p:extLst>
      <p:ext uri="{BB962C8B-B14F-4D97-AF65-F5344CB8AC3E}">
        <p14:creationId xmlns:p14="http://schemas.microsoft.com/office/powerpoint/2010/main" val="1817201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A45BDE-4B30-7985-3CA2-2F7F3EA7F494}"/>
              </a:ext>
            </a:extLst>
          </p:cNvPr>
          <p:cNvPicPr>
            <a:picLocks noChangeAspect="1"/>
          </p:cNvPicPr>
          <p:nvPr/>
        </p:nvPicPr>
        <p:blipFill>
          <a:blip r:embed="rId2"/>
          <a:stretch>
            <a:fillRect/>
          </a:stretch>
        </p:blipFill>
        <p:spPr>
          <a:xfrm>
            <a:off x="3051425" y="665094"/>
            <a:ext cx="3197938" cy="4969104"/>
          </a:xfrm>
          <a:prstGeom prst="rect">
            <a:avLst/>
          </a:prstGeom>
        </p:spPr>
      </p:pic>
      <p:pic>
        <p:nvPicPr>
          <p:cNvPr id="4" name="Picture 3">
            <a:extLst>
              <a:ext uri="{FF2B5EF4-FFF2-40B4-BE49-F238E27FC236}">
                <a16:creationId xmlns:a16="http://schemas.microsoft.com/office/drawing/2014/main" id="{617D4C2A-FCB6-049D-B5DE-E891595068F8}"/>
              </a:ext>
            </a:extLst>
          </p:cNvPr>
          <p:cNvPicPr>
            <a:picLocks noChangeAspect="1"/>
          </p:cNvPicPr>
          <p:nvPr/>
        </p:nvPicPr>
        <p:blipFill>
          <a:blip r:embed="rId3"/>
          <a:stretch>
            <a:fillRect/>
          </a:stretch>
        </p:blipFill>
        <p:spPr>
          <a:xfrm>
            <a:off x="6321282" y="307288"/>
            <a:ext cx="2360726" cy="1463158"/>
          </a:xfrm>
          <a:prstGeom prst="rect">
            <a:avLst/>
          </a:prstGeom>
        </p:spPr>
      </p:pic>
    </p:spTree>
    <p:extLst>
      <p:ext uri="{BB962C8B-B14F-4D97-AF65-F5344CB8AC3E}">
        <p14:creationId xmlns:p14="http://schemas.microsoft.com/office/powerpoint/2010/main" val="338960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2274-2944-495B-9A1A-B3519719E785}"/>
              </a:ext>
            </a:extLst>
          </p:cNvPr>
          <p:cNvSpPr>
            <a:spLocks noGrp="1"/>
          </p:cNvSpPr>
          <p:nvPr>
            <p:ph type="title"/>
          </p:nvPr>
        </p:nvSpPr>
        <p:spPr>
          <a:xfrm>
            <a:off x="195697" y="2428016"/>
            <a:ext cx="8496239" cy="1000984"/>
          </a:xfrm>
        </p:spPr>
        <p:txBody>
          <a:bodyPr/>
          <a:lstStyle/>
          <a:p>
            <a:r>
              <a:rPr lang="en-GB">
                <a:solidFill>
                  <a:srgbClr val="B10059"/>
                </a:solidFill>
              </a:rPr>
              <a:t>Questions/Comments?</a:t>
            </a:r>
          </a:p>
        </p:txBody>
      </p:sp>
      <p:sp>
        <p:nvSpPr>
          <p:cNvPr id="3" name="TextBox 2">
            <a:extLst>
              <a:ext uri="{FF2B5EF4-FFF2-40B4-BE49-F238E27FC236}">
                <a16:creationId xmlns:a16="http://schemas.microsoft.com/office/drawing/2014/main" id="{C20FFC46-5CA0-7814-12E4-347F3CAA02BD}"/>
              </a:ext>
            </a:extLst>
          </p:cNvPr>
          <p:cNvSpPr txBox="1"/>
          <p:nvPr/>
        </p:nvSpPr>
        <p:spPr>
          <a:xfrm>
            <a:off x="1851446" y="5147035"/>
            <a:ext cx="5184743" cy="646331"/>
          </a:xfrm>
          <a:prstGeom prst="rect">
            <a:avLst/>
          </a:prstGeom>
          <a:noFill/>
        </p:spPr>
        <p:txBody>
          <a:bodyPr wrap="square" rtlCol="0">
            <a:spAutoFit/>
          </a:bodyPr>
          <a:lstStyle/>
          <a:p>
            <a:r>
              <a:rPr lang="en-GB" sz="3600">
                <a:solidFill>
                  <a:srgbClr val="5B1E45"/>
                </a:solidFill>
                <a:latin typeface="Veto Com Light" panose="02000506040000020003"/>
              </a:rPr>
              <a:t>info@careopinion.org.uk</a:t>
            </a:r>
          </a:p>
        </p:txBody>
      </p:sp>
    </p:spTree>
    <p:extLst>
      <p:ext uri="{BB962C8B-B14F-4D97-AF65-F5344CB8AC3E}">
        <p14:creationId xmlns:p14="http://schemas.microsoft.com/office/powerpoint/2010/main" val="344135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B7170C-6B39-1DA5-7CB1-1B3A2FCA1CE0}"/>
              </a:ext>
            </a:extLst>
          </p:cNvPr>
          <p:cNvPicPr>
            <a:picLocks noChangeAspect="1"/>
          </p:cNvPicPr>
          <p:nvPr/>
        </p:nvPicPr>
        <p:blipFill>
          <a:blip r:embed="rId2"/>
          <a:stretch>
            <a:fillRect/>
          </a:stretch>
        </p:blipFill>
        <p:spPr>
          <a:xfrm>
            <a:off x="3051425" y="665094"/>
            <a:ext cx="3197938" cy="4969104"/>
          </a:xfrm>
          <a:prstGeom prst="rect">
            <a:avLst/>
          </a:prstGeom>
        </p:spPr>
      </p:pic>
      <p:pic>
        <p:nvPicPr>
          <p:cNvPr id="6" name="Picture 5">
            <a:extLst>
              <a:ext uri="{FF2B5EF4-FFF2-40B4-BE49-F238E27FC236}">
                <a16:creationId xmlns:a16="http://schemas.microsoft.com/office/drawing/2014/main" id="{0F43E227-9C32-66C7-1596-A3D3A1599C47}"/>
              </a:ext>
            </a:extLst>
          </p:cNvPr>
          <p:cNvPicPr>
            <a:picLocks noChangeAspect="1"/>
          </p:cNvPicPr>
          <p:nvPr/>
        </p:nvPicPr>
        <p:blipFill>
          <a:blip r:embed="rId3"/>
          <a:stretch>
            <a:fillRect/>
          </a:stretch>
        </p:blipFill>
        <p:spPr>
          <a:xfrm>
            <a:off x="6557242" y="201255"/>
            <a:ext cx="2360726" cy="1463158"/>
          </a:xfrm>
          <a:prstGeom prst="rect">
            <a:avLst/>
          </a:prstGeom>
        </p:spPr>
      </p:pic>
    </p:spTree>
    <p:extLst>
      <p:ext uri="{BB962C8B-B14F-4D97-AF65-F5344CB8AC3E}">
        <p14:creationId xmlns:p14="http://schemas.microsoft.com/office/powerpoint/2010/main" val="2992614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2">
            <a:extLst>
              <a:ext uri="{96DAC541-7B7A-43D3-8B79-37D633B846F1}">
                <asvg:svgBlip xmlns:asvg="http://schemas.microsoft.com/office/drawing/2016/SVG/main" r:embed="rId3"/>
              </a:ext>
            </a:extLst>
          </a:blip>
          <a:srcRect r="18789"/>
          <a:stretch/>
        </p:blipFill>
        <p:spPr>
          <a:xfrm>
            <a:off x="-1" y="0"/>
            <a:ext cx="9168341" cy="6858000"/>
          </a:xfrm>
          <a:prstGeom prst="rect">
            <a:avLst/>
          </a:prstGeom>
        </p:spPr>
      </p:pic>
      <p:pic>
        <p:nvPicPr>
          <p:cNvPr id="5" name="Graphic 4"/>
          <p:cNvPicPr>
            <a:picLocks noChangeAspect="1"/>
          </p:cNvPicPr>
          <p:nvPr/>
        </p:nvPicPr>
        <p:blipFill rotWithShape="1">
          <a:blip r:embed="rId4">
            <a:extLst>
              <a:ext uri="{96DAC541-7B7A-43D3-8B79-37D633B846F1}">
                <asvg:svgBlip xmlns:asvg="http://schemas.microsoft.com/office/drawing/2016/SVG/main" r:embed="rId5"/>
              </a:ext>
            </a:extLst>
          </a:blip>
          <a:srcRect l="41188" t="4342" r="-22399" b="-2171"/>
          <a:stretch/>
        </p:blipFill>
        <p:spPr>
          <a:xfrm>
            <a:off x="11215" y="0"/>
            <a:ext cx="12745416" cy="7013648"/>
          </a:xfrm>
          <a:prstGeom prst="rect">
            <a:avLst/>
          </a:prstGeom>
        </p:spPr>
      </p:pic>
      <p:sp>
        <p:nvSpPr>
          <p:cNvPr id="2" name="TextBox 1">
            <a:extLst>
              <a:ext uri="{FF2B5EF4-FFF2-40B4-BE49-F238E27FC236}">
                <a16:creationId xmlns:a16="http://schemas.microsoft.com/office/drawing/2014/main" id="{A411B45C-8C7B-4FD7-85BA-0E639B2DB6F0}"/>
              </a:ext>
            </a:extLst>
          </p:cNvPr>
          <p:cNvSpPr txBox="1"/>
          <p:nvPr/>
        </p:nvSpPr>
        <p:spPr>
          <a:xfrm>
            <a:off x="6012160" y="3789040"/>
            <a:ext cx="1584176" cy="1323439"/>
          </a:xfrm>
          <a:prstGeom prst="rect">
            <a:avLst/>
          </a:prstGeom>
          <a:noFill/>
        </p:spPr>
        <p:txBody>
          <a:bodyPr wrap="square" rtlCol="0">
            <a:spAutoFit/>
          </a:bodyPr>
          <a:lstStyle/>
          <a:p>
            <a:pPr algn="ctr"/>
            <a:r>
              <a:rPr lang="en-GB" sz="4000" b="1">
                <a:solidFill>
                  <a:schemeClr val="bg1"/>
                </a:solidFill>
                <a:latin typeface="Calibri" panose="020F0502020204030204" pitchFamily="34" charset="0"/>
                <a:cs typeface="Calibri" panose="020F0502020204030204" pitchFamily="34" charset="0"/>
              </a:rPr>
              <a:t>Thank </a:t>
            </a:r>
          </a:p>
          <a:p>
            <a:pPr algn="ctr"/>
            <a:r>
              <a:rPr lang="en-GB" sz="4000" b="1">
                <a:solidFill>
                  <a:schemeClr val="bg1"/>
                </a:solidFill>
                <a:latin typeface="Calibri" panose="020F0502020204030204" pitchFamily="34" charset="0"/>
                <a:cs typeface="Calibri" panose="020F0502020204030204" pitchFamily="34" charset="0"/>
              </a:rPr>
              <a:t>you</a:t>
            </a:r>
          </a:p>
        </p:txBody>
      </p:sp>
    </p:spTree>
    <p:extLst>
      <p:ext uri="{BB962C8B-B14F-4D97-AF65-F5344CB8AC3E}">
        <p14:creationId xmlns:p14="http://schemas.microsoft.com/office/powerpoint/2010/main" val="3471715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y do people post feedback about healthcare online?">
            <a:extLst>
              <a:ext uri="{FF2B5EF4-FFF2-40B4-BE49-F238E27FC236}">
                <a16:creationId xmlns:a16="http://schemas.microsoft.com/office/drawing/2014/main" id="{74D78230-7E30-47F1-AA9D-1388BD902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48680"/>
            <a:ext cx="7954558" cy="5760640"/>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C47B9ED7-FB84-4CC8-A508-3EB4851012FC}"/>
              </a:ext>
            </a:extLst>
          </p:cNvPr>
          <p:cNvSpPr/>
          <p:nvPr/>
        </p:nvSpPr>
        <p:spPr bwMode="auto">
          <a:xfrm>
            <a:off x="755576" y="548680"/>
            <a:ext cx="5040560" cy="3744416"/>
          </a:xfrm>
          <a:prstGeom prst="wedgeRoundRectCallout">
            <a:avLst>
              <a:gd name="adj1" fmla="val -33319"/>
              <a:gd name="adj2" fmla="val 67677"/>
              <a:gd name="adj3" fmla="val 16667"/>
            </a:avLst>
          </a:prstGeom>
          <a:solidFill>
            <a:schemeClr val="bg1"/>
          </a:solidFill>
          <a:ln w="38100" cap="flat" cmpd="sng" algn="ctr">
            <a:solidFill>
              <a:srgbClr val="B10059"/>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a:ln>
                  <a:noFill/>
                </a:ln>
                <a:solidFill>
                  <a:srgbClr val="5A1B44"/>
                </a:solidFill>
                <a:effectLst/>
                <a:uLnTx/>
                <a:uFillTx/>
                <a:latin typeface="Arial"/>
                <a:ea typeface="+mn-ea"/>
                <a:cs typeface="Arial"/>
              </a:rPr>
              <a:t>“It was therapeutic in healing my soul.”</a:t>
            </a:r>
          </a:p>
        </p:txBody>
      </p:sp>
      <p:sp>
        <p:nvSpPr>
          <p:cNvPr id="9" name="Speech Bubble: Rectangle with Corners Rounded 8">
            <a:extLst>
              <a:ext uri="{FF2B5EF4-FFF2-40B4-BE49-F238E27FC236}">
                <a16:creationId xmlns:a16="http://schemas.microsoft.com/office/drawing/2014/main" id="{D0F55291-55C3-4224-9BDB-9B190DA3A6B5}"/>
              </a:ext>
            </a:extLst>
          </p:cNvPr>
          <p:cNvSpPr/>
          <p:nvPr/>
        </p:nvSpPr>
        <p:spPr bwMode="auto">
          <a:xfrm>
            <a:off x="1031700" y="953348"/>
            <a:ext cx="5544616" cy="3312368"/>
          </a:xfrm>
          <a:prstGeom prst="wedgeRoundRectCallout">
            <a:avLst>
              <a:gd name="adj1" fmla="val -33319"/>
              <a:gd name="adj2" fmla="val 67677"/>
              <a:gd name="adj3" fmla="val 16667"/>
            </a:avLst>
          </a:prstGeom>
          <a:solidFill>
            <a:schemeClr val="bg1"/>
          </a:solidFill>
          <a:ln w="38100" cap="flat" cmpd="sng" algn="ctr">
            <a:solidFill>
              <a:srgbClr val="B10059"/>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5A1B44"/>
                </a:solidFill>
                <a:effectLst/>
                <a:uLnTx/>
                <a:uFillTx/>
                <a:latin typeface="Arial" panose="020B0604020202020204" pitchFamily="34" charset="0"/>
                <a:ea typeface="+mn-ea"/>
                <a:cs typeface="Arial" panose="020B0604020202020204" pitchFamily="34" charset="0"/>
              </a:rPr>
              <a:t>“It was a difficult time for me to go through and Care Opinion allowed me to control the speed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5A1B44"/>
                </a:solidFill>
                <a:effectLst/>
                <a:uLnTx/>
                <a:uFillTx/>
                <a:latin typeface="Arial" panose="020B0604020202020204" pitchFamily="34" charset="0"/>
                <a:ea typeface="+mn-ea"/>
                <a:cs typeface="Arial" panose="020B0604020202020204" pitchFamily="34" charset="0"/>
              </a:rPr>
              <a:t>and words rather than be rushed through Q&amp;As or tick box scenario where things don't quite fit.”</a:t>
            </a:r>
            <a:endParaRPr kumimoji="0" lang="en-GB" sz="6000" b="0" i="0" u="none" strike="noStrike" kern="1200" cap="none" spc="0" normalizeH="0" baseline="0" noProof="0">
              <a:ln>
                <a:noFill/>
              </a:ln>
              <a:solidFill>
                <a:srgbClr val="5A1B44"/>
              </a:solidFill>
              <a:effectLst/>
              <a:uLnTx/>
              <a:uFillTx/>
              <a:latin typeface="Arial" panose="020B0604020202020204" pitchFamily="34" charset="0"/>
              <a:ea typeface="+mn-ea"/>
              <a:cs typeface="Arial" panose="020B0604020202020204" pitchFamily="34" charset="0"/>
            </a:endParaRPr>
          </a:p>
        </p:txBody>
      </p:sp>
      <p:sp>
        <p:nvSpPr>
          <p:cNvPr id="11" name="Speech Bubble: Rectangle with Corners Rounded 10">
            <a:extLst>
              <a:ext uri="{FF2B5EF4-FFF2-40B4-BE49-F238E27FC236}">
                <a16:creationId xmlns:a16="http://schemas.microsoft.com/office/drawing/2014/main" id="{EB0CA90C-898D-4941-8B44-2112E24A29E4}"/>
              </a:ext>
            </a:extLst>
          </p:cNvPr>
          <p:cNvSpPr/>
          <p:nvPr/>
        </p:nvSpPr>
        <p:spPr bwMode="auto">
          <a:xfrm>
            <a:off x="1259632" y="1340768"/>
            <a:ext cx="6048672" cy="3816424"/>
          </a:xfrm>
          <a:prstGeom prst="wedgeRoundRectCallout">
            <a:avLst>
              <a:gd name="adj1" fmla="val -33319"/>
              <a:gd name="adj2" fmla="val 67677"/>
              <a:gd name="adj3" fmla="val 16667"/>
            </a:avLst>
          </a:prstGeom>
          <a:solidFill>
            <a:schemeClr val="bg1"/>
          </a:solidFill>
          <a:ln w="38100" cap="flat" cmpd="sng" algn="ctr">
            <a:solidFill>
              <a:srgbClr val="B10059"/>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800" b="0" i="0" u="none" strike="noStrike" kern="1200" cap="none" spc="0" normalizeH="0" baseline="0" noProof="0">
                <a:ln>
                  <a:noFill/>
                </a:ln>
                <a:solidFill>
                  <a:srgbClr val="5A1B44"/>
                </a:solidFill>
                <a:effectLst/>
                <a:uLnTx/>
                <a:uFillTx/>
                <a:latin typeface="Arial"/>
                <a:ea typeface="+mn-ea"/>
                <a:cs typeface="Arial"/>
              </a:rPr>
              <a:t>“The fact I did not have to give my name made it a lot easier to provide feedback. I find it hard to do it in person. </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800" b="0" i="0" u="none" strike="noStrike" kern="1200" cap="none" spc="0" normalizeH="0" baseline="0" noProof="0">
                <a:ln>
                  <a:noFill/>
                </a:ln>
                <a:solidFill>
                  <a:srgbClr val="5A1B44"/>
                </a:solidFill>
                <a:effectLst/>
                <a:uLnTx/>
                <a:uFillTx/>
                <a:latin typeface="Arial"/>
                <a:ea typeface="+mn-ea"/>
                <a:cs typeface="Arial"/>
              </a:rPr>
              <a:t>I would like it to make changes.”</a:t>
            </a:r>
          </a:p>
        </p:txBody>
      </p:sp>
    </p:spTree>
    <p:extLst>
      <p:ext uri="{BB962C8B-B14F-4D97-AF65-F5344CB8AC3E}">
        <p14:creationId xmlns:p14="http://schemas.microsoft.com/office/powerpoint/2010/main" val="285301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3263BE-362E-42C3-BE54-484BFAA26F39}"/>
              </a:ext>
            </a:extLst>
          </p:cNvPr>
          <p:cNvSpPr txBox="1"/>
          <p:nvPr/>
        </p:nvSpPr>
        <p:spPr>
          <a:xfrm>
            <a:off x="827584" y="764704"/>
            <a:ext cx="7200800" cy="1569660"/>
          </a:xfrm>
          <a:prstGeom prst="rect">
            <a:avLst/>
          </a:prstGeom>
          <a:noFill/>
        </p:spPr>
        <p:txBody>
          <a:bodyPr wrap="square" rtlCol="0">
            <a:spAutoFit/>
          </a:bodyPr>
          <a:lstStyle/>
          <a:p>
            <a:r>
              <a:rPr lang="en-GB" sz="3600" b="1">
                <a:solidFill>
                  <a:srgbClr val="B10059"/>
                </a:solidFill>
                <a:latin typeface="Calibri" panose="020F0502020204030204" pitchFamily="34" charset="0"/>
                <a:cs typeface="Calibri" panose="020F0502020204030204" pitchFamily="34" charset="0"/>
              </a:rPr>
              <a:t>Stories – it’s about the conversation</a:t>
            </a:r>
          </a:p>
          <a:p>
            <a:endParaRPr lang="en-GB" sz="3600">
              <a:solidFill>
                <a:srgbClr val="5B1E45"/>
              </a:solidFill>
              <a:latin typeface="Calibri" panose="020F0502020204030204" pitchFamily="34" charset="0"/>
              <a:cs typeface="Calibri" panose="020F0502020204030204" pitchFamily="34" charset="0"/>
            </a:endParaRPr>
          </a:p>
          <a:p>
            <a:endParaRPr lang="en-GB" sz="240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715A8B6-5116-459C-9069-971A788EAE32}"/>
              </a:ext>
            </a:extLst>
          </p:cNvPr>
          <p:cNvPicPr>
            <a:picLocks noChangeAspect="1"/>
          </p:cNvPicPr>
          <p:nvPr/>
        </p:nvPicPr>
        <p:blipFill>
          <a:blip r:embed="rId3"/>
          <a:stretch>
            <a:fillRect/>
          </a:stretch>
        </p:blipFill>
        <p:spPr>
          <a:xfrm>
            <a:off x="577579" y="1414963"/>
            <a:ext cx="8092287" cy="5036191"/>
          </a:xfrm>
          <a:prstGeom prst="rect">
            <a:avLst/>
          </a:prstGeom>
        </p:spPr>
      </p:pic>
    </p:spTree>
    <p:extLst>
      <p:ext uri="{BB962C8B-B14F-4D97-AF65-F5344CB8AC3E}">
        <p14:creationId xmlns:p14="http://schemas.microsoft.com/office/powerpoint/2010/main" val="283491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ubble chart&#10;&#10;Description automatically generated with medium confidence">
            <a:extLst>
              <a:ext uri="{FF2B5EF4-FFF2-40B4-BE49-F238E27FC236}">
                <a16:creationId xmlns:a16="http://schemas.microsoft.com/office/drawing/2014/main" id="{E0257459-19A7-4366-9940-5788E3D78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59" y="3819439"/>
            <a:ext cx="1199363" cy="1199363"/>
          </a:xfrm>
          <a:prstGeom prst="rect">
            <a:avLst/>
          </a:prstGeom>
        </p:spPr>
      </p:pic>
      <p:pic>
        <p:nvPicPr>
          <p:cNvPr id="6" name="Picture 5" descr="Bubble chart&#10;&#10;Description automatically generated with low confidence">
            <a:extLst>
              <a:ext uri="{FF2B5EF4-FFF2-40B4-BE49-F238E27FC236}">
                <a16:creationId xmlns:a16="http://schemas.microsoft.com/office/drawing/2014/main" id="{2EFCB8BF-562B-4668-89EA-7BF77B79F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337" y="2361992"/>
            <a:ext cx="1199363" cy="1199363"/>
          </a:xfrm>
          <a:prstGeom prst="rect">
            <a:avLst/>
          </a:prstGeom>
        </p:spPr>
      </p:pic>
      <p:pic>
        <p:nvPicPr>
          <p:cNvPr id="4" name="Picture 3" descr="Bubble chart&#10;&#10;Description automatically generated with medium confidence">
            <a:extLst>
              <a:ext uri="{FF2B5EF4-FFF2-40B4-BE49-F238E27FC236}">
                <a16:creationId xmlns:a16="http://schemas.microsoft.com/office/drawing/2014/main" id="{990E83C7-BD36-4209-964B-4D925DD44C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1073280"/>
            <a:ext cx="1199363" cy="1199363"/>
          </a:xfrm>
          <a:prstGeom prst="rect">
            <a:avLst/>
          </a:prstGeom>
        </p:spPr>
      </p:pic>
      <p:sp>
        <p:nvSpPr>
          <p:cNvPr id="2" name="TextBox 1">
            <a:extLst>
              <a:ext uri="{FF2B5EF4-FFF2-40B4-BE49-F238E27FC236}">
                <a16:creationId xmlns:a16="http://schemas.microsoft.com/office/drawing/2014/main" id="{F17257B2-C872-4A2A-A6FA-5047EA2B51AE}"/>
              </a:ext>
            </a:extLst>
          </p:cNvPr>
          <p:cNvSpPr txBox="1"/>
          <p:nvPr/>
        </p:nvSpPr>
        <p:spPr>
          <a:xfrm>
            <a:off x="1219199" y="612844"/>
            <a:ext cx="7326489" cy="4955203"/>
          </a:xfrm>
          <a:prstGeom prst="rect">
            <a:avLst/>
          </a:prstGeom>
          <a:noFill/>
        </p:spPr>
        <p:txBody>
          <a:bodyPr wrap="square" lIns="91440" tIns="45720" rIns="91440" bIns="45720" rtlCol="0" anchor="t">
            <a:spAutoFit/>
          </a:bodyPr>
          <a:lstStyle/>
          <a:p>
            <a:r>
              <a:rPr lang="en-GB" sz="2800" b="1">
                <a:solidFill>
                  <a:srgbClr val="B10059"/>
                </a:solidFill>
                <a:latin typeface="Veto Com"/>
                <a:cs typeface="Arial"/>
              </a:rPr>
              <a:t>Points before we start!</a:t>
            </a:r>
          </a:p>
          <a:p>
            <a:endParaRPr lang="en-GB" sz="2400">
              <a:solidFill>
                <a:srgbClr val="5B1E45"/>
              </a:solidFill>
              <a:latin typeface="Veto Com" panose="02000506040000020003" pitchFamily="2" charset="0"/>
            </a:endParaRPr>
          </a:p>
          <a:p>
            <a:r>
              <a:rPr lang="en-GB" sz="2400">
                <a:solidFill>
                  <a:srgbClr val="5B1E45"/>
                </a:solidFill>
                <a:latin typeface="Veto Com"/>
                <a:cs typeface="Arial"/>
              </a:rPr>
              <a:t>You, other responders and the author can respond to each other </a:t>
            </a:r>
            <a:r>
              <a:rPr lang="en-GB" sz="2400" b="1">
                <a:solidFill>
                  <a:srgbClr val="5B1E45"/>
                </a:solidFill>
                <a:latin typeface="Veto Com"/>
                <a:cs typeface="Arial"/>
              </a:rPr>
              <a:t>as many times </a:t>
            </a:r>
            <a:r>
              <a:rPr lang="en-GB" sz="2400">
                <a:solidFill>
                  <a:srgbClr val="5B1E45"/>
                </a:solidFill>
                <a:latin typeface="Veto Com"/>
                <a:cs typeface="Arial"/>
              </a:rPr>
              <a:t>as you wish</a:t>
            </a:r>
          </a:p>
          <a:p>
            <a:endParaRPr lang="en-GB" sz="2400">
              <a:solidFill>
                <a:srgbClr val="5B1E45"/>
              </a:solidFill>
              <a:latin typeface="Veto Com" panose="02000506040000020003" pitchFamily="2" charset="0"/>
            </a:endParaRPr>
          </a:p>
          <a:p>
            <a:r>
              <a:rPr lang="en-GB" sz="2400">
                <a:solidFill>
                  <a:srgbClr val="5B1E45"/>
                </a:solidFill>
                <a:latin typeface="Veto Com"/>
                <a:cs typeface="Arial"/>
              </a:rPr>
              <a:t>Never ask an author to disclose their </a:t>
            </a:r>
            <a:r>
              <a:rPr lang="en-GB" sz="2400" b="1">
                <a:solidFill>
                  <a:srgbClr val="5B1E45"/>
                </a:solidFill>
                <a:latin typeface="Veto Com"/>
                <a:cs typeface="Arial"/>
              </a:rPr>
              <a:t>personal information</a:t>
            </a:r>
            <a:r>
              <a:rPr lang="en-GB" sz="2400">
                <a:solidFill>
                  <a:srgbClr val="5B1E45"/>
                </a:solidFill>
                <a:latin typeface="Veto Com"/>
                <a:cs typeface="Arial"/>
              </a:rPr>
              <a:t> publicly – All responses are public once published </a:t>
            </a:r>
            <a:r>
              <a:rPr lang="en-GB" sz="2400">
                <a:solidFill>
                  <a:srgbClr val="5B1E45"/>
                </a:solidFill>
                <a:latin typeface="Veto Com" panose="02000506040000020003" pitchFamily="2" charset="0"/>
                <a:ea typeface="Times New Roman" panose="02020603050405020304" pitchFamily="18" charset="0"/>
                <a:cs typeface="Calibri" panose="020F0502020204030204" pitchFamily="34" charset="0"/>
              </a:rPr>
              <a:t>on</a:t>
            </a:r>
            <a:r>
              <a:rPr lang="en-GB" sz="2400">
                <a:solidFill>
                  <a:srgbClr val="5B1E45"/>
                </a:solidFill>
                <a:latin typeface="Veto Com"/>
                <a:cs typeface="Arial"/>
              </a:rPr>
              <a:t> the website</a:t>
            </a:r>
          </a:p>
          <a:p>
            <a:endParaRPr lang="en-GB" sz="2400">
              <a:solidFill>
                <a:srgbClr val="5B1E45"/>
              </a:solidFill>
              <a:latin typeface="Veto Com" panose="02000506040000020003" pitchFamily="2" charset="0"/>
            </a:endParaRPr>
          </a:p>
          <a:p>
            <a:r>
              <a:rPr lang="en-GB" sz="2400">
                <a:solidFill>
                  <a:srgbClr val="5B1E45"/>
                </a:solidFill>
                <a:latin typeface="Veto Com"/>
                <a:cs typeface="Arial"/>
              </a:rPr>
              <a:t>By having a </a:t>
            </a:r>
            <a:r>
              <a:rPr lang="en-GB" sz="2400" b="1">
                <a:solidFill>
                  <a:srgbClr val="5B1E45"/>
                </a:solidFill>
                <a:latin typeface="Veto Com"/>
                <a:cs typeface="Arial"/>
              </a:rPr>
              <a:t>transparent, honest and safe </a:t>
            </a:r>
            <a:r>
              <a:rPr lang="en-GB" sz="2400">
                <a:solidFill>
                  <a:srgbClr val="5B1E45"/>
                </a:solidFill>
                <a:latin typeface="Veto Com"/>
                <a:cs typeface="Arial"/>
              </a:rPr>
              <a:t>conversation on Care Opinion, you can demonstrate to the public, how your service listens to feedback, resolves problems and works towards positive change</a:t>
            </a:r>
          </a:p>
        </p:txBody>
      </p:sp>
    </p:spTree>
    <p:extLst>
      <p:ext uri="{BB962C8B-B14F-4D97-AF65-F5344CB8AC3E}">
        <p14:creationId xmlns:p14="http://schemas.microsoft.com/office/powerpoint/2010/main" val="2382605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DB8D58-9858-4DFE-B419-BF6095135A9E}"/>
              </a:ext>
            </a:extLst>
          </p:cNvPr>
          <p:cNvPicPr>
            <a:picLocks noChangeAspect="1"/>
          </p:cNvPicPr>
          <p:nvPr/>
        </p:nvPicPr>
        <p:blipFill>
          <a:blip r:embed="rId3"/>
          <a:stretch>
            <a:fillRect/>
          </a:stretch>
        </p:blipFill>
        <p:spPr>
          <a:xfrm>
            <a:off x="2885784" y="420330"/>
            <a:ext cx="5448249" cy="5944349"/>
          </a:xfrm>
          <a:prstGeom prst="rect">
            <a:avLst/>
          </a:prstGeom>
        </p:spPr>
      </p:pic>
      <p:sp>
        <p:nvSpPr>
          <p:cNvPr id="6" name="Oval 5">
            <a:extLst>
              <a:ext uri="{FF2B5EF4-FFF2-40B4-BE49-F238E27FC236}">
                <a16:creationId xmlns:a16="http://schemas.microsoft.com/office/drawing/2014/main" id="{F8519863-7D98-476A-93EA-AED429272127}"/>
              </a:ext>
            </a:extLst>
          </p:cNvPr>
          <p:cNvSpPr/>
          <p:nvPr/>
        </p:nvSpPr>
        <p:spPr>
          <a:xfrm>
            <a:off x="2885784" y="3140968"/>
            <a:ext cx="2641135" cy="893338"/>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6652DE0-5243-413C-8045-B2100E43D49A}"/>
              </a:ext>
            </a:extLst>
          </p:cNvPr>
          <p:cNvSpPr/>
          <p:nvPr/>
        </p:nvSpPr>
        <p:spPr>
          <a:xfrm>
            <a:off x="359532" y="461669"/>
            <a:ext cx="2448272" cy="2554545"/>
          </a:xfrm>
          <a:prstGeom prst="rect">
            <a:avLst/>
          </a:prstGeom>
        </p:spPr>
        <p:txBody>
          <a:bodyPr wrap="square">
            <a:spAutoFit/>
          </a:bodyPr>
          <a:lstStyle/>
          <a:p>
            <a:pPr lvl="0"/>
            <a:r>
              <a:rPr lang="en-GB" sz="3200" b="1">
                <a:solidFill>
                  <a:srgbClr val="5B1E45"/>
                </a:solidFill>
                <a:latin typeface="Veto Com Light" panose="02000506040000020003" pitchFamily="2" charset="0"/>
              </a:rPr>
              <a:t>Practical Tip!</a:t>
            </a:r>
          </a:p>
          <a:p>
            <a:pPr lvl="0"/>
            <a:endParaRPr lang="en-GB" sz="3200" b="1">
              <a:solidFill>
                <a:srgbClr val="5B1E45"/>
              </a:solidFill>
              <a:latin typeface="Veto Com Light" panose="02000506040000020003" pitchFamily="2" charset="0"/>
            </a:endParaRPr>
          </a:p>
          <a:p>
            <a:pPr lvl="0"/>
            <a:endParaRPr lang="en-GB" sz="3200" b="1">
              <a:solidFill>
                <a:srgbClr val="5B1E45"/>
              </a:solidFill>
              <a:latin typeface="Veto Com Light" panose="02000506040000020003" pitchFamily="2" charset="0"/>
            </a:endParaRPr>
          </a:p>
          <a:p>
            <a:pPr lvl="0"/>
            <a:endParaRPr lang="en-GB" sz="3200" b="1">
              <a:solidFill>
                <a:srgbClr val="5B1E45"/>
              </a:solidFill>
              <a:latin typeface="Veto Com Light" panose="02000506040000020003" pitchFamily="2" charset="0"/>
            </a:endParaRPr>
          </a:p>
          <a:p>
            <a:pPr lvl="0"/>
            <a:endParaRPr lang="en-GB" sz="3200" b="1">
              <a:solidFill>
                <a:srgbClr val="5B1E45"/>
              </a:solidFill>
              <a:latin typeface="Veto Com Light" panose="02000506040000020003" pitchFamily="2" charset="0"/>
            </a:endParaRPr>
          </a:p>
        </p:txBody>
      </p:sp>
      <p:grpSp>
        <p:nvGrpSpPr>
          <p:cNvPr id="2" name="Group 1">
            <a:extLst>
              <a:ext uri="{FF2B5EF4-FFF2-40B4-BE49-F238E27FC236}">
                <a16:creationId xmlns:a16="http://schemas.microsoft.com/office/drawing/2014/main" id="{D3257D8B-1064-4EEA-9A3D-305649810EBC}"/>
              </a:ext>
            </a:extLst>
          </p:cNvPr>
          <p:cNvGrpSpPr/>
          <p:nvPr/>
        </p:nvGrpSpPr>
        <p:grpSpPr>
          <a:xfrm>
            <a:off x="525367" y="3140968"/>
            <a:ext cx="2278706" cy="2448273"/>
            <a:chOff x="525367" y="3140968"/>
            <a:chExt cx="2278706" cy="2448273"/>
          </a:xfrm>
        </p:grpSpPr>
        <p:pic>
          <p:nvPicPr>
            <p:cNvPr id="8" name="Graphic 7">
              <a:extLst>
                <a:ext uri="{FF2B5EF4-FFF2-40B4-BE49-F238E27FC236}">
                  <a16:creationId xmlns:a16="http://schemas.microsoft.com/office/drawing/2014/main" id="{487BA946-8741-4209-87DF-89DD03EA025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67416" b="51120"/>
            <a:stretch/>
          </p:blipFill>
          <p:spPr>
            <a:xfrm>
              <a:off x="525367" y="3140968"/>
              <a:ext cx="2278706" cy="2448273"/>
            </a:xfrm>
            <a:prstGeom prst="rect">
              <a:avLst/>
            </a:prstGeom>
          </p:spPr>
        </p:pic>
        <p:sp>
          <p:nvSpPr>
            <p:cNvPr id="9" name="Rectangle 8">
              <a:extLst>
                <a:ext uri="{FF2B5EF4-FFF2-40B4-BE49-F238E27FC236}">
                  <a16:creationId xmlns:a16="http://schemas.microsoft.com/office/drawing/2014/main" id="{F8472CD7-962E-4231-AB3F-F109B16C7BB1}"/>
                </a:ext>
              </a:extLst>
            </p:cNvPr>
            <p:cNvSpPr/>
            <p:nvPr/>
          </p:nvSpPr>
          <p:spPr>
            <a:xfrm>
              <a:off x="821872" y="3581492"/>
              <a:ext cx="1550902" cy="1323439"/>
            </a:xfrm>
            <a:prstGeom prst="rect">
              <a:avLst/>
            </a:prstGeom>
          </p:spPr>
          <p:txBody>
            <a:bodyPr wrap="square">
              <a:spAutoFit/>
            </a:bodyPr>
            <a:lstStyle/>
            <a:p>
              <a:pPr lvl="0"/>
              <a:r>
                <a:rPr lang="en-GB" sz="2000">
                  <a:solidFill>
                    <a:schemeClr val="bg1"/>
                  </a:solidFill>
                  <a:latin typeface="Calibri" panose="020F0502020204030204" pitchFamily="34" charset="0"/>
                </a:rPr>
                <a:t>The link only log’s you into the site the 1</a:t>
              </a:r>
              <a:r>
                <a:rPr lang="en-GB" sz="2000" baseline="30000">
                  <a:solidFill>
                    <a:schemeClr val="bg1"/>
                  </a:solidFill>
                  <a:latin typeface="Calibri" panose="020F0502020204030204" pitchFamily="34" charset="0"/>
                </a:rPr>
                <a:t>st</a:t>
              </a:r>
              <a:r>
                <a:rPr lang="en-GB" sz="2000">
                  <a:solidFill>
                    <a:schemeClr val="bg1"/>
                  </a:solidFill>
                  <a:latin typeface="Calibri" panose="020F0502020204030204" pitchFamily="34" charset="0"/>
                </a:rPr>
                <a:t> time</a:t>
              </a:r>
            </a:p>
          </p:txBody>
        </p:sp>
      </p:grpSp>
    </p:spTree>
    <p:extLst>
      <p:ext uri="{BB962C8B-B14F-4D97-AF65-F5344CB8AC3E}">
        <p14:creationId xmlns:p14="http://schemas.microsoft.com/office/powerpoint/2010/main" val="217617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C98A21C0-2684-661C-A645-3B1AE4AFE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17" y="1578902"/>
            <a:ext cx="8427166" cy="4127883"/>
          </a:xfrm>
          <a:prstGeom prst="rect">
            <a:avLst/>
          </a:prstGeom>
        </p:spPr>
      </p:pic>
      <p:sp>
        <p:nvSpPr>
          <p:cNvPr id="4" name="TextBox 3">
            <a:extLst>
              <a:ext uri="{FF2B5EF4-FFF2-40B4-BE49-F238E27FC236}">
                <a16:creationId xmlns:a16="http://schemas.microsoft.com/office/drawing/2014/main" id="{8B82AF62-CF6B-9E2D-59B3-68E4F4EE6686}"/>
              </a:ext>
            </a:extLst>
          </p:cNvPr>
          <p:cNvSpPr txBox="1"/>
          <p:nvPr/>
        </p:nvSpPr>
        <p:spPr>
          <a:xfrm>
            <a:off x="509047" y="613573"/>
            <a:ext cx="6900420" cy="584775"/>
          </a:xfrm>
          <a:prstGeom prst="rect">
            <a:avLst/>
          </a:prstGeom>
          <a:noFill/>
        </p:spPr>
        <p:txBody>
          <a:bodyPr wrap="square" rtlCol="0">
            <a:spAutoFit/>
          </a:bodyPr>
          <a:lstStyle/>
          <a:p>
            <a:r>
              <a:rPr lang="en-GB" sz="3200" b="1" dirty="0">
                <a:solidFill>
                  <a:srgbClr val="5B1E45"/>
                </a:solidFill>
                <a:latin typeface="Veto Com Light" panose="02000506040000020003" pitchFamily="2" charset="0"/>
              </a:rPr>
              <a:t>Who else received an email alert?</a:t>
            </a:r>
          </a:p>
        </p:txBody>
      </p:sp>
      <p:sp>
        <p:nvSpPr>
          <p:cNvPr id="5" name="Arrow: Right 4">
            <a:extLst>
              <a:ext uri="{FF2B5EF4-FFF2-40B4-BE49-F238E27FC236}">
                <a16:creationId xmlns:a16="http://schemas.microsoft.com/office/drawing/2014/main" id="{0D2E48E4-A43B-4BE8-F49D-89448693E970}"/>
              </a:ext>
            </a:extLst>
          </p:cNvPr>
          <p:cNvSpPr/>
          <p:nvPr/>
        </p:nvSpPr>
        <p:spPr>
          <a:xfrm rot="20007743">
            <a:off x="2865748" y="4153532"/>
            <a:ext cx="3035431" cy="923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662D375F-DC5D-72B4-7E34-C1686B930B0B}"/>
              </a:ext>
            </a:extLst>
          </p:cNvPr>
          <p:cNvPicPr>
            <a:picLocks noChangeAspect="1"/>
          </p:cNvPicPr>
          <p:nvPr/>
        </p:nvPicPr>
        <p:blipFill>
          <a:blip r:embed="rId3"/>
          <a:stretch>
            <a:fillRect/>
          </a:stretch>
        </p:blipFill>
        <p:spPr>
          <a:xfrm>
            <a:off x="1136106" y="1578902"/>
            <a:ext cx="7008732" cy="3773934"/>
          </a:xfrm>
          <a:prstGeom prst="rect">
            <a:avLst/>
          </a:prstGeom>
          <a:ln w="38100">
            <a:solidFill>
              <a:srgbClr val="B10059"/>
            </a:solidFill>
          </a:ln>
        </p:spPr>
      </p:pic>
      <p:pic>
        <p:nvPicPr>
          <p:cNvPr id="9" name="Picture 8">
            <a:extLst>
              <a:ext uri="{FF2B5EF4-FFF2-40B4-BE49-F238E27FC236}">
                <a16:creationId xmlns:a16="http://schemas.microsoft.com/office/drawing/2014/main" id="{886F95CF-3E03-6C22-827A-AED288309949}"/>
              </a:ext>
            </a:extLst>
          </p:cNvPr>
          <p:cNvPicPr>
            <a:picLocks noChangeAspect="1"/>
          </p:cNvPicPr>
          <p:nvPr/>
        </p:nvPicPr>
        <p:blipFill>
          <a:blip r:embed="rId4"/>
          <a:stretch>
            <a:fillRect/>
          </a:stretch>
        </p:blipFill>
        <p:spPr>
          <a:xfrm>
            <a:off x="812955" y="2814364"/>
            <a:ext cx="7655034" cy="1070409"/>
          </a:xfrm>
          <a:prstGeom prst="rect">
            <a:avLst/>
          </a:prstGeom>
        </p:spPr>
      </p:pic>
    </p:spTree>
    <p:extLst>
      <p:ext uri="{BB962C8B-B14F-4D97-AF65-F5344CB8AC3E}">
        <p14:creationId xmlns:p14="http://schemas.microsoft.com/office/powerpoint/2010/main" val="149149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55B0C8-FF93-4A6E-A03C-41AE15DE54AB}"/>
              </a:ext>
            </a:extLst>
          </p:cNvPr>
          <p:cNvSpPr/>
          <p:nvPr/>
        </p:nvSpPr>
        <p:spPr>
          <a:xfrm>
            <a:off x="899592" y="2767280"/>
            <a:ext cx="1550902" cy="132343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The link only log’s you into the site the </a:t>
            </a:r>
            <a:r>
              <a:rPr kumimoji="0" lang="en-GB" sz="2000" b="0" i="0" u="none" strike="noStrike" kern="1200" cap="none" spc="0" normalizeH="0" baseline="30000" noProof="0" err="1">
                <a:ln>
                  <a:noFill/>
                </a:ln>
                <a:solidFill>
                  <a:srgbClr val="FFFFFF"/>
                </a:solidFill>
                <a:effectLst/>
                <a:uLnTx/>
                <a:uFillTx/>
                <a:latin typeface="Calibri" panose="020F0502020204030204" pitchFamily="34" charset="0"/>
                <a:ea typeface="+mn-ea"/>
                <a:cs typeface="Arial" panose="020B0604020202020204" pitchFamily="34" charset="0"/>
              </a:rPr>
              <a:t>st</a:t>
            </a:r>
            <a:r>
              <a:rPr kumimoji="0" lang="en-GB" sz="20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 time</a:t>
            </a:r>
          </a:p>
        </p:txBody>
      </p:sp>
      <p:pic>
        <p:nvPicPr>
          <p:cNvPr id="3" name="Picture 2">
            <a:extLst>
              <a:ext uri="{FF2B5EF4-FFF2-40B4-BE49-F238E27FC236}">
                <a16:creationId xmlns:a16="http://schemas.microsoft.com/office/drawing/2014/main" id="{D84D074A-5EA2-78BD-5ED8-FE3F9E4C199D}"/>
              </a:ext>
            </a:extLst>
          </p:cNvPr>
          <p:cNvPicPr>
            <a:picLocks noChangeAspect="1"/>
          </p:cNvPicPr>
          <p:nvPr/>
        </p:nvPicPr>
        <p:blipFill>
          <a:blip r:embed="rId2"/>
          <a:stretch>
            <a:fillRect/>
          </a:stretch>
        </p:blipFill>
        <p:spPr>
          <a:xfrm>
            <a:off x="462116" y="1174958"/>
            <a:ext cx="8298425" cy="4231312"/>
          </a:xfrm>
          <a:prstGeom prst="rect">
            <a:avLst/>
          </a:prstGeom>
        </p:spPr>
      </p:pic>
      <p:sp>
        <p:nvSpPr>
          <p:cNvPr id="7" name="TextBox 6">
            <a:extLst>
              <a:ext uri="{FF2B5EF4-FFF2-40B4-BE49-F238E27FC236}">
                <a16:creationId xmlns:a16="http://schemas.microsoft.com/office/drawing/2014/main" id="{39BA615C-E417-68E9-F372-C9A94AA17955}"/>
              </a:ext>
            </a:extLst>
          </p:cNvPr>
          <p:cNvSpPr txBox="1"/>
          <p:nvPr/>
        </p:nvSpPr>
        <p:spPr>
          <a:xfrm>
            <a:off x="742336" y="454431"/>
            <a:ext cx="5874774" cy="461665"/>
          </a:xfrm>
          <a:prstGeom prst="rect">
            <a:avLst/>
          </a:prstGeom>
          <a:noFill/>
        </p:spPr>
        <p:txBody>
          <a:bodyPr wrap="square">
            <a:spAutoFit/>
          </a:bodyPr>
          <a:lstStyle/>
          <a:p>
            <a:r>
              <a:rPr kumimoji="0" lang="en-GB" sz="2400" b="1" i="0" u="none" strike="noStrike" kern="1200" cap="none" spc="0" normalizeH="0" baseline="0" noProof="0">
                <a:ln>
                  <a:noFill/>
                </a:ln>
                <a:solidFill>
                  <a:srgbClr val="B10059"/>
                </a:solidFill>
                <a:effectLst/>
                <a:uLnTx/>
                <a:uFillTx/>
                <a:latin typeface="Calibri" panose="020F0502020204030204" pitchFamily="34" charset="0"/>
                <a:ea typeface="+mn-ea"/>
                <a:cs typeface="Calibri" panose="020F0502020204030204" pitchFamily="34" charset="0"/>
              </a:rPr>
              <a:t>Pay attention to the ‘How did you feel?’ tags</a:t>
            </a:r>
            <a:endParaRPr lang="en-GB" sz="2400"/>
          </a:p>
        </p:txBody>
      </p:sp>
      <p:sp>
        <p:nvSpPr>
          <p:cNvPr id="8" name="Oval 7">
            <a:extLst>
              <a:ext uri="{FF2B5EF4-FFF2-40B4-BE49-F238E27FC236}">
                <a16:creationId xmlns:a16="http://schemas.microsoft.com/office/drawing/2014/main" id="{F79A76C4-446D-2E5A-1D0F-1C3079D51E2E}"/>
              </a:ext>
            </a:extLst>
          </p:cNvPr>
          <p:cNvSpPr/>
          <p:nvPr/>
        </p:nvSpPr>
        <p:spPr>
          <a:xfrm>
            <a:off x="5525729" y="4414684"/>
            <a:ext cx="2074606" cy="991586"/>
          </a:xfrm>
          <a:prstGeom prst="ellipse">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008492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6" ma:contentTypeDescription="Create a new document." ma:contentTypeScope="" ma:versionID="d62867a208bb933fc22168749048a8c5">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ef711cd5f8b9762d719190804f3ef9e0"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b480776-5128-43a3-b677-12ebb2d77427">
      <UserInfo>
        <DisplayName>Andrew  Wells</DisplayName>
        <AccountId>144</AccountId>
        <AccountType/>
      </UserInfo>
      <UserInfo>
        <DisplayName>Tracy Molloy</DisplayName>
        <AccountId>13</AccountId>
        <AccountType/>
      </UserInfo>
    </SharedWithUsers>
    <TaxCatchAll xmlns="db480776-5128-43a3-b677-12ebb2d77427" xsi:nil="true"/>
    <lcf76f155ced4ddcb4097134ff3c332f xmlns="f47fa861-369f-4035-a868-dd727a8f1eb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CA4609-1F71-49C8-86DC-562FACA6CAB3}">
  <ds:schemaRefs>
    <ds:schemaRef ds:uri="db480776-5128-43a3-b677-12ebb2d77427"/>
    <ds:schemaRef ds:uri="f47fa861-369f-4035-a868-dd727a8f1e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303240-0BEA-432C-9366-63C0BC4B4948}">
  <ds:schemaRefs>
    <ds:schemaRef ds:uri="http://schemas.microsoft.com/office/2006/documentManagement/types"/>
    <ds:schemaRef ds:uri="http://schemas.microsoft.com/office/2006/metadata/properties"/>
    <ds:schemaRef ds:uri="http://purl.org/dc/terms/"/>
    <ds:schemaRef ds:uri="http://www.w3.org/XML/1998/namespace"/>
    <ds:schemaRef ds:uri="f47fa861-369f-4035-a868-dd727a8f1ebe"/>
    <ds:schemaRef ds:uri="db480776-5128-43a3-b677-12ebb2d77427"/>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87B70D66-40F2-4BE4-B7F4-5C6BEAABEA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TotalTime>
  <Words>1527</Words>
  <Application>Microsoft Office PowerPoint</Application>
  <PresentationFormat>On-screen Show (4:3)</PresentationFormat>
  <Paragraphs>179</Paragraphs>
  <Slides>30</Slides>
  <Notes>23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Ashurst</dc:creator>
  <cp:lastModifiedBy>Danielle McEwan</cp:lastModifiedBy>
  <cp:revision>2</cp:revision>
  <dcterms:created xsi:type="dcterms:W3CDTF">2019-04-17T15:49:29Z</dcterms:created>
  <dcterms:modified xsi:type="dcterms:W3CDTF">2023-06-08T09:23:19Z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y fmtid="{D5CDD505-2E9C-101B-9397-08002B2CF9AE}" pid="3" name="MediaServiceImageTags">
    <vt:lpwstr/>
  </property>
</Properties>
</file>