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58" r:id="rId5"/>
    <p:sldId id="256" r:id="rId6"/>
    <p:sldId id="259" r:id="rId7"/>
    <p:sldId id="260" r:id="rId8"/>
    <p:sldId id="262" r:id="rId9"/>
    <p:sldId id="264" r:id="rId10"/>
    <p:sldId id="263" r:id="rId11"/>
    <p:sldId id="261" r:id="rId12"/>
    <p:sldId id="265" r:id="rId13"/>
    <p:sldId id="266" r:id="rId14"/>
    <p:sldId id="267" r:id="rId15"/>
    <p:sldId id="362" r:id="rId16"/>
    <p:sldId id="36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00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4528A4-84EF-4CF7-A9CA-F8FBDDFC4C86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7D5BED-E518-4BBB-8AED-A93D161BB9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939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63CE76-C44D-42A7-AA8B-7518B4133A7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10321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63CE76-C44D-42A7-AA8B-7518B4133A72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4501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63CE76-C44D-42A7-AA8B-7518B4133A72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450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D37F5-2B4B-74C5-EC90-90161F503C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402901-A3CE-E729-630B-CEE979B16B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F08ECF-27E7-3B63-F42D-120984635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5693-148A-48EC-BAB3-4E9EC672CB91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575D61-23C7-0A0C-6F1B-A0FBA390D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A238AE-6305-5382-D242-2B8AFEA1F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5B9C6-A8B1-4C2A-9C75-382F7A2D0C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7194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42DF6-0347-03F0-B4F8-C241B5C48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D8EB05-EF63-038D-215C-3A39CDD19B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24FEF-BBAC-1065-29C5-5F34CA540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5693-148A-48EC-BAB3-4E9EC672CB91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B95E87-5431-4519-C4BC-EB31F92C9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5FE0AE-42F4-BBE8-204C-7136CC33C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5B9C6-A8B1-4C2A-9C75-382F7A2D0C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7934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3EEFE9-2260-95D0-44D2-425F779F50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099569-B180-6B7A-BAC8-EE96161BDC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9C3B27-7620-D527-E95C-F0CF3DF01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5693-148A-48EC-BAB3-4E9EC672CB91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89A2DE-EB8A-EC7C-8944-172F2CF14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96FBF0-71EE-5260-41C8-1CA5BF0E6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5B9C6-A8B1-4C2A-9C75-382F7A2D0C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0093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12B8D-E0A5-BF60-BA1D-D1779E1DB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0256A4-632B-0908-66F2-4BCCE62590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A2DE14-FD19-171B-917F-8FB7018FE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5693-148A-48EC-BAB3-4E9EC672CB91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51D08D-7678-2BB6-9D55-69758296E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613984-529E-789E-86FE-E692F838F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5B9C6-A8B1-4C2A-9C75-382F7A2D0C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884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AFED1-3C0B-E505-A99E-D4B1C158F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2251AE-79A2-9FF4-A8A2-F25D38F3D0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FDBC5E-A2FD-1E39-6436-73324200E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5693-148A-48EC-BAB3-4E9EC672CB91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6F0AC0-1F08-8D3E-1CAC-5A9E6B357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14294-6310-7099-2019-989F2F664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5B9C6-A8B1-4C2A-9C75-382F7A2D0C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8800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EAB6D-9528-C387-E13C-5F375B104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751378-D82A-3883-854A-A14FE58D24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A23B93-14BC-EBC8-AE6D-6FB80E008C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D8DD95-A4B1-6BC2-55D3-BA7B681B6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5693-148A-48EC-BAB3-4E9EC672CB91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317277-5717-479F-62DE-B91BF8177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8CBA9D-CCB1-519D-8CD3-FFB606E55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5B9C6-A8B1-4C2A-9C75-382F7A2D0C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703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1DE23-D03C-32E5-0E47-CF4E7B857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7E0DE0-2689-92BF-A984-3998369E43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07343F-531E-51BB-7E6A-4B61466E05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EE9207-2D98-2CB0-16B9-40A8015BF3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F7E38A-6E09-3424-CBC9-9BDC1D19ED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F7A92F-639A-8B03-B6C6-FD92A4121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5693-148A-48EC-BAB3-4E9EC672CB91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CC7C0B-625B-649D-5C2B-6FF0F245C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9FC01F-9678-0D3D-0DA1-3F7ED4E3A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5B9C6-A8B1-4C2A-9C75-382F7A2D0C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9655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F8C7E-9ACF-88A7-ABDD-8FA3BF1F1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3EAB5A-9D2E-4FB1-296A-7E150346A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5693-148A-48EC-BAB3-4E9EC672CB91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9C3F7-1444-F45F-15B0-3B7E5C00C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BEE718-0EF8-9A31-6684-B20B6D253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5B9C6-A8B1-4C2A-9C75-382F7A2D0C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665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17FAD9-CDE7-12C9-D1A9-02093A9A3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5693-148A-48EC-BAB3-4E9EC672CB91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2C0C08-6181-CE5F-A0E7-E8A9576FA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DA0FB2-3198-9E8E-B276-BBCC16685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5B9C6-A8B1-4C2A-9C75-382F7A2D0C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7556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381B0-CD4E-3D91-5877-67DBD357F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CA284-856F-BACA-286E-3ECC52955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375426-DE70-2747-D000-6F659B390A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06D950-FBC6-4935-CDF3-BED547628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5693-148A-48EC-BAB3-4E9EC672CB91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00AFF1-6EF9-E8D0-7A27-0E2618DD7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106C48-4DEF-5B15-F46D-71135678E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5B9C6-A8B1-4C2A-9C75-382F7A2D0C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009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D7C6D-5FC9-0BFA-042A-9304366A4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83BB1B-4587-B1E4-A6E7-BCD0B8D147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A01F4E-3D09-0CF0-46AB-8CF4154C9E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E253F-AD95-AA75-0A55-C0F8D2F4E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5693-148A-48EC-BAB3-4E9EC672CB91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B616E9-6356-AFCA-45EC-11E0B23E6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F5D511-3BAE-D3FA-92E3-021107EC5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5B9C6-A8B1-4C2A-9C75-382F7A2D0C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210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8720BB-E36F-E50B-D791-7B7EEB9A4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042C7D-6BB3-AFE0-6332-D47EF4545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DF5429-A10B-F3EE-779A-9A47DE6F99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E5693-148A-48EC-BAB3-4E9EC672CB91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9F7874-F76F-95F1-1BD3-8B284CB02B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6A48C7-D5BE-11DF-DA3E-8103996477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5B9C6-A8B1-4C2A-9C75-382F7A2D0C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5707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13.png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/>
          <p:cNvPicPr>
            <a:picLocks noChangeAspect="1"/>
          </p:cNvPicPr>
          <p:nvPr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/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pic>
        <p:nvPicPr>
          <p:cNvPr id="5" name="Graphic 4"/>
          <p:cNvPicPr>
            <a:picLocks noChangeAspect="1"/>
          </p:cNvPicPr>
          <p:nvPr/>
        </p:nvPicPr>
        <p:blipFill rotWithShape="1"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 l="41211" t="4342" r="370"/>
          <a:stretch/>
        </p:blipFill>
        <p:spPr>
          <a:xfrm>
            <a:off x="0" y="-1086262"/>
            <a:ext cx="12192000" cy="865892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540F4E4-C016-46BA-AD55-23D8D89013B9}"/>
              </a:ext>
            </a:extLst>
          </p:cNvPr>
          <p:cNvSpPr txBox="1"/>
          <p:nvPr/>
        </p:nvSpPr>
        <p:spPr>
          <a:xfrm>
            <a:off x="7589436" y="3655613"/>
            <a:ext cx="294057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Care Opinion</a:t>
            </a:r>
          </a:p>
          <a:p>
            <a:pPr algn="ctr"/>
            <a:r>
              <a:rPr lang="en-GB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wizards</a:t>
            </a:r>
          </a:p>
          <a:p>
            <a:pPr algn="ctr"/>
            <a:r>
              <a:rPr lang="en-GB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behind the</a:t>
            </a:r>
          </a:p>
          <a:p>
            <a:pPr algn="ctr"/>
            <a:r>
              <a:rPr lang="en-GB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curtain</a:t>
            </a:r>
          </a:p>
        </p:txBody>
      </p:sp>
    </p:spTree>
    <p:extLst>
      <p:ext uri="{BB962C8B-B14F-4D97-AF65-F5344CB8AC3E}">
        <p14:creationId xmlns:p14="http://schemas.microsoft.com/office/powerpoint/2010/main" val="2275208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C4D10-0674-2870-3AD3-9AA44DD6C2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53548"/>
            <a:ext cx="9144000" cy="1480929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B10059"/>
                </a:solidFill>
              </a:rPr>
              <a:t>Contact with authors and services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495226-3AA7-64A3-4F17-D25E426615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72409"/>
            <a:ext cx="5495636" cy="2822713"/>
          </a:xfrm>
        </p:spPr>
        <p:txBody>
          <a:bodyPr>
            <a:normAutofit fontScale="92500"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Authors emailed regularly re Tagging to Services etc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Authors sent signposting where necessary, particularly where ongoing issues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Services contacted for critical postings and for safeguarding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Advanced Moderation for Primary Care and specific providers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9F205D15-4A5B-21E4-81C4-58104F8B00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4276" y="2608368"/>
            <a:ext cx="3463724" cy="2726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916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C4D10-0674-2870-3AD3-9AA44DD6C2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53548"/>
            <a:ext cx="9144000" cy="1480929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B10059"/>
                </a:solidFill>
              </a:rPr>
              <a:t>What matters most in moderation</a:t>
            </a:r>
          </a:p>
        </p:txBody>
      </p:sp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6D698506-23F7-5231-FF40-7A00010B6B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9623" y="2534477"/>
            <a:ext cx="3812886" cy="3799365"/>
          </a:xfrm>
          <a:prstGeom prst="rect">
            <a:avLst/>
          </a:prstGeom>
        </p:spPr>
      </p:pic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F72C4E06-B3EF-8B8B-3909-6C6FB956FA9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6157" y="2709183"/>
            <a:ext cx="1993941" cy="1569275"/>
          </a:xfrm>
          <a:prstGeom prst="rect">
            <a:avLst/>
          </a:prstGeom>
        </p:spPr>
      </p:pic>
      <p:pic>
        <p:nvPicPr>
          <p:cNvPr id="11" name="Picture 10" descr="Icon&#10;&#10;Description automatically generated">
            <a:extLst>
              <a:ext uri="{FF2B5EF4-FFF2-40B4-BE49-F238E27FC236}">
                <a16:creationId xmlns:a16="http://schemas.microsoft.com/office/drawing/2014/main" id="{D7C7ECBE-3566-AE50-4596-8FAFEA46B24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5584" y="4539699"/>
            <a:ext cx="1524670" cy="1645816"/>
          </a:xfrm>
          <a:prstGeom prst="rect">
            <a:avLst/>
          </a:prstGeom>
        </p:spPr>
      </p:pic>
      <p:pic>
        <p:nvPicPr>
          <p:cNvPr id="13" name="Picture 1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72E708C8-16A8-A4E5-F32E-D3C538A006A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4524" y="4158636"/>
            <a:ext cx="1658663" cy="2026879"/>
          </a:xfrm>
          <a:prstGeom prst="rect">
            <a:avLst/>
          </a:prstGeom>
        </p:spPr>
      </p:pic>
      <p:pic>
        <p:nvPicPr>
          <p:cNvPr id="15" name="Picture 14" descr="Shape, icon, arrow&#10;&#10;Description automatically generated">
            <a:extLst>
              <a:ext uri="{FF2B5EF4-FFF2-40B4-BE49-F238E27FC236}">
                <a16:creationId xmlns:a16="http://schemas.microsoft.com/office/drawing/2014/main" id="{3F277D29-9667-7AFA-6313-EB57882EB1A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7269" y="2589361"/>
            <a:ext cx="1595918" cy="156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9894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/>
          <p:cNvPicPr>
            <a:picLocks noChangeAspect="1"/>
          </p:cNvPicPr>
          <p:nvPr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/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pic>
        <p:nvPicPr>
          <p:cNvPr id="5" name="Graphic 4"/>
          <p:cNvPicPr>
            <a:picLocks noChangeAspect="1"/>
          </p:cNvPicPr>
          <p:nvPr/>
        </p:nvPicPr>
        <p:blipFill rotWithShape="1"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 l="41211" t="4342" r="370"/>
          <a:stretch/>
        </p:blipFill>
        <p:spPr>
          <a:xfrm>
            <a:off x="0" y="-1056445"/>
            <a:ext cx="12192000" cy="865892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540F4E4-C016-46BA-AD55-23D8D89013B9}"/>
              </a:ext>
            </a:extLst>
          </p:cNvPr>
          <p:cNvSpPr txBox="1"/>
          <p:nvPr/>
        </p:nvSpPr>
        <p:spPr>
          <a:xfrm>
            <a:off x="7580064" y="4059141"/>
            <a:ext cx="29405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1691169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/>
          <p:cNvPicPr>
            <a:picLocks noChangeAspect="1"/>
          </p:cNvPicPr>
          <p:nvPr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/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pic>
        <p:nvPicPr>
          <p:cNvPr id="5" name="Graphic 4"/>
          <p:cNvPicPr>
            <a:picLocks noChangeAspect="1"/>
          </p:cNvPicPr>
          <p:nvPr/>
        </p:nvPicPr>
        <p:blipFill rotWithShape="1"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 l="41211" t="4342" r="370"/>
          <a:stretch/>
        </p:blipFill>
        <p:spPr>
          <a:xfrm>
            <a:off x="0" y="-1056445"/>
            <a:ext cx="12192000" cy="865892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540F4E4-C016-46BA-AD55-23D8D89013B9}"/>
              </a:ext>
            </a:extLst>
          </p:cNvPr>
          <p:cNvSpPr txBox="1"/>
          <p:nvPr/>
        </p:nvSpPr>
        <p:spPr>
          <a:xfrm>
            <a:off x="7570125" y="3840480"/>
            <a:ext cx="29405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089406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C4D10-0674-2870-3AD3-9AA44DD6C2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53549"/>
            <a:ext cx="9144000" cy="884582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B10059"/>
                </a:solidFill>
              </a:rPr>
              <a:t>What is Moderation?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495226-3AA7-64A3-4F17-D25E426615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86609"/>
            <a:ext cx="5542722" cy="3508513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Authors submit stories about a health or social care experience.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Moderators check and edit stories before publication.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Identifying safeguarding concerns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Examples of edits we might make: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dirty="0"/>
              <a:t>Anonymising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dirty="0"/>
              <a:t>Tagging services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dirty="0"/>
              <a:t>Metadata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7" name="Picture 6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39C7C835-91E3-8139-496D-3E8AAF37B2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0957" y="2050402"/>
            <a:ext cx="3849868" cy="3934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937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C4D10-0674-2870-3AD3-9AA44DD6C2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53548"/>
            <a:ext cx="9144000" cy="1570381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B10059"/>
                </a:solidFill>
              </a:rPr>
              <a:t>Why people post feedback online</a:t>
            </a:r>
          </a:p>
        </p:txBody>
      </p:sp>
      <p:pic>
        <p:nvPicPr>
          <p:cNvPr id="7" name="Picture 6" descr="Chart, bar chart&#10;&#10;Description automatically generated">
            <a:extLst>
              <a:ext uri="{FF2B5EF4-FFF2-40B4-BE49-F238E27FC236}">
                <a16:creationId xmlns:a16="http://schemas.microsoft.com/office/drawing/2014/main" id="{D9DB7914-01E2-20E0-B1E6-ADA265DAB6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9526" y="2623929"/>
            <a:ext cx="6005272" cy="3660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0959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C4D10-0674-2870-3AD3-9AA44DD6C2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53549"/>
            <a:ext cx="9144000" cy="884582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B10059"/>
                </a:solidFill>
              </a:rPr>
              <a:t>Why we moderate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495226-3AA7-64A3-4F17-D25E426615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86609"/>
            <a:ext cx="5542722" cy="3508513"/>
          </a:xfrm>
        </p:spPr>
        <p:txBody>
          <a:bodyPr>
            <a:normAutofit fontScale="32500" lnSpcReduction="20000"/>
          </a:bodyPr>
          <a:lstStyle/>
          <a:p>
            <a:pPr algn="l"/>
            <a:r>
              <a:rPr lang="en-GB" sz="7400" dirty="0"/>
              <a:t>We have four aims which guide our moderation on Care Opinion</a:t>
            </a:r>
          </a:p>
          <a:p>
            <a:pPr algn="l"/>
            <a:endParaRPr lang="en-GB" sz="7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7400" dirty="0"/>
              <a:t>Enable a clear, timely, public, constructive conversation about care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7400" dirty="0"/>
              <a:t>Make giving feedback safe and easy for patients, service users and carers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7400" dirty="0"/>
              <a:t>Encourage authentic feedback, based in personal experience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7400" dirty="0"/>
              <a:t>Treat staff legally and fairly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E8782E55-6A4C-FBB5-14CB-675D890A04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3758" y="2019653"/>
            <a:ext cx="2957223" cy="3613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993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C4D10-0674-2870-3AD3-9AA44DD6C2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53549"/>
            <a:ext cx="9144000" cy="884582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B10059"/>
                </a:solidFill>
              </a:rPr>
              <a:t>How we moderate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495226-3AA7-64A3-4F17-D25E426615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36912"/>
            <a:ext cx="5542722" cy="4214192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We moderate in line with our moderation policy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dirty="0"/>
              <a:t>Informed by the Care Opinion values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dirty="0"/>
              <a:t>Updating and refining the policy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Maintaining story integrity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dirty="0"/>
              <a:t>Light-touch edits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dirty="0"/>
              <a:t>Author consent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Managing complex stories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dirty="0"/>
              <a:t>Shared decision making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dirty="0"/>
              <a:t>Safeguarding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dirty="0"/>
              <a:t>Contacting authors or services</a:t>
            </a:r>
          </a:p>
          <a:p>
            <a:pPr lvl="1" algn="l"/>
            <a:endParaRPr lang="en-GB" dirty="0"/>
          </a:p>
        </p:txBody>
      </p:sp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6B311F60-FEB9-5428-87B6-EDC0E8531A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2826" y="2401454"/>
            <a:ext cx="4725441" cy="3100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861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C4D10-0674-2870-3AD3-9AA44DD6C2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37322"/>
            <a:ext cx="9144000" cy="805069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B10059"/>
                </a:solidFill>
              </a:rPr>
              <a:t>Anatomy of a story</a:t>
            </a:r>
          </a:p>
        </p:txBody>
      </p:sp>
      <p:pic>
        <p:nvPicPr>
          <p:cNvPr id="5" name="Picture 4" descr="Graphical user interface, website&#10;&#10;Description automatically generated">
            <a:extLst>
              <a:ext uri="{FF2B5EF4-FFF2-40B4-BE49-F238E27FC236}">
                <a16:creationId xmlns:a16="http://schemas.microsoft.com/office/drawing/2014/main" id="{22F58525-9C72-F80E-8D48-9104017485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6555" y="1242391"/>
            <a:ext cx="8178889" cy="5285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829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C4D10-0674-2870-3AD3-9AA44DD6C2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53549"/>
            <a:ext cx="9144000" cy="884582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B10059"/>
                </a:solidFill>
              </a:rPr>
              <a:t>Who moderates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495226-3AA7-64A3-4F17-D25E426615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86609"/>
            <a:ext cx="5542722" cy="3508513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The moderation team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dirty="0"/>
              <a:t>Dedicated 1</a:t>
            </a:r>
            <a:r>
              <a:rPr lang="en-GB" baseline="30000" dirty="0"/>
              <a:t>st</a:t>
            </a:r>
            <a:r>
              <a:rPr lang="en-GB" dirty="0"/>
              <a:t> line moderators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dirty="0"/>
              <a:t>2</a:t>
            </a:r>
            <a:r>
              <a:rPr lang="en-GB" baseline="30000" dirty="0"/>
              <a:t>nd</a:t>
            </a:r>
            <a:r>
              <a:rPr lang="en-GB" dirty="0"/>
              <a:t> line moderators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dirty="0"/>
              <a:t>Subscriber support team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Training new moderators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dirty="0"/>
              <a:t>Site training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dirty="0"/>
              <a:t>Safeguarding training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dirty="0"/>
              <a:t>Mentoring, coaching and shadowing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dirty="0"/>
              <a:t>Initial audit</a:t>
            </a: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0203E4D6-C0D8-6C66-6E32-9DDF25EC14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6722" y="2186609"/>
            <a:ext cx="3395842" cy="3281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395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C4D10-0674-2870-3AD3-9AA44DD6C2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53549"/>
            <a:ext cx="9144000" cy="884582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B10059"/>
                </a:solidFill>
              </a:rPr>
              <a:t>How we maintain quality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495226-3AA7-64A3-4F17-D25E426615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86609"/>
            <a:ext cx="5542722" cy="3508513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Moderation policy constantly reviewed as part of Quality Management System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Monthly moderation meetings for all moderation staff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Quarterly moderation meetings for senior moderators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Robust induction for new moderators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Regular quality audits for all moderators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Adheres to legal advice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5" name="Picture 4" descr="Shape, icon, arrow&#10;&#10;Description automatically generated">
            <a:extLst>
              <a:ext uri="{FF2B5EF4-FFF2-40B4-BE49-F238E27FC236}">
                <a16:creationId xmlns:a16="http://schemas.microsoft.com/office/drawing/2014/main" id="{9BF6AC08-B1AE-EFE9-BBF6-1FBC0A791E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1153" y="2186609"/>
            <a:ext cx="3388447" cy="3331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289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C4D10-0674-2870-3AD3-9AA44DD6C2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53549"/>
            <a:ext cx="9144000" cy="884582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B10059"/>
                </a:solidFill>
              </a:rPr>
              <a:t>Criticality and safeguarding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495226-3AA7-64A3-4F17-D25E426615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86609"/>
            <a:ext cx="5542722" cy="3508513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Criticality assigned to each story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Ratings useful for quality, risk and complaints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Robust Safeguarding processes at both levels of moderation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Process in place for rare safeguarding postings requiring contact with providers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9734ACA2-07EB-AC05-3A6C-4B168E6B3C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6672" y="2306029"/>
            <a:ext cx="2892093" cy="3121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2112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CFD1DA66B80FF4D9756848E7FB3FB93" ma:contentTypeVersion="13" ma:contentTypeDescription="Create a new document." ma:contentTypeScope="" ma:versionID="f528fb75355bb8ca73550149482698ae">
  <xsd:schema xmlns:xsd="http://www.w3.org/2001/XMLSchema" xmlns:xs="http://www.w3.org/2001/XMLSchema" xmlns:p="http://schemas.microsoft.com/office/2006/metadata/properties" xmlns:ns3="20b683a5-e7c6-4646-89bb-4083eff0b8d5" xmlns:ns4="902710fe-a537-4721-9749-8d6d88f77de1" targetNamespace="http://schemas.microsoft.com/office/2006/metadata/properties" ma:root="true" ma:fieldsID="e090c9034f48b9aef0aa36ed9aec4587" ns3:_="" ns4:_="">
    <xsd:import namespace="20b683a5-e7c6-4646-89bb-4083eff0b8d5"/>
    <xsd:import namespace="902710fe-a537-4721-9749-8d6d88f77de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OCR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b683a5-e7c6-4646-89bb-4083eff0b8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2710fe-a537-4721-9749-8d6d88f77de1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D9CC758-C1AD-4F15-BABC-3BCBE7B15D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0b683a5-e7c6-4646-89bb-4083eff0b8d5"/>
    <ds:schemaRef ds:uri="902710fe-a537-4721-9749-8d6d88f77de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2E728FA-3C3A-4378-88DD-1D4F21E26C6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915C3C7-2AD8-4DB1-BF13-CA59F96DD7E4}">
  <ds:schemaRefs>
    <ds:schemaRef ds:uri="http://purl.org/dc/terms/"/>
    <ds:schemaRef ds:uri="http://schemas.openxmlformats.org/package/2006/metadata/core-properties"/>
    <ds:schemaRef ds:uri="20b683a5-e7c6-4646-89bb-4083eff0b8d5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902710fe-a537-4721-9749-8d6d88f77de1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301</Words>
  <Application>Microsoft Office PowerPoint</Application>
  <PresentationFormat>Widescreen</PresentationFormat>
  <Paragraphs>65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What is Moderation?</vt:lpstr>
      <vt:lpstr>Why people post feedback online</vt:lpstr>
      <vt:lpstr>Why we moderate</vt:lpstr>
      <vt:lpstr>How we moderate</vt:lpstr>
      <vt:lpstr>Anatomy of a story</vt:lpstr>
      <vt:lpstr>Who moderates</vt:lpstr>
      <vt:lpstr>How we maintain quality</vt:lpstr>
      <vt:lpstr>Criticality and safeguarding</vt:lpstr>
      <vt:lpstr>Contact with authors and services</vt:lpstr>
      <vt:lpstr>What matters most in moderation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 Patrick</dc:creator>
  <cp:lastModifiedBy>Tim Hunt</cp:lastModifiedBy>
  <cp:revision>11</cp:revision>
  <dcterms:created xsi:type="dcterms:W3CDTF">2022-11-03T12:24:37Z</dcterms:created>
  <dcterms:modified xsi:type="dcterms:W3CDTF">2022-11-07T10:11:57Z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0x010100FCFD1DA66B80FF4D9756848E7FB3FB93</vt:lpwstr>
  </property>
</Properties>
</file>