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8" r:id="rId3"/>
    <p:sldId id="313" r:id="rId4"/>
    <p:sldId id="288" r:id="rId5"/>
    <p:sldId id="290" r:id="rId6"/>
    <p:sldId id="324" r:id="rId7"/>
    <p:sldId id="319" r:id="rId8"/>
    <p:sldId id="315" r:id="rId9"/>
    <p:sldId id="292" r:id="rId10"/>
    <p:sldId id="322" r:id="rId11"/>
    <p:sldId id="320" r:id="rId12"/>
    <p:sldId id="305" r:id="rId13"/>
    <p:sldId id="323" r:id="rId14"/>
    <p:sldId id="301" r:id="rId15"/>
    <p:sldId id="279" r:id="rId16"/>
    <p:sldId id="280" r:id="rId17"/>
  </p:sldIdLst>
  <p:sldSz cx="12192000" cy="6858000"/>
  <p:notesSz cx="6669088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0E2C2-8650-4807-9C41-6355D359FDB9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3879E-68FE-4049-96EA-8C7B5DE2C0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920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BBC93-5BA9-43BB-A96B-0A4E1A9758F2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5D35-44F2-4B9E-85EE-456CAE6969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616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36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47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81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0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10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52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1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10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637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22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4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04FEB-523C-4B77-AEB9-F25F03C0DAD8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760AD-4389-4558-9AA0-E38A4827C7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94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f.mazanderani@ed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nquireuk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9903" y="-51618"/>
            <a:ext cx="9952522" cy="2387600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sz="6700" b="1" dirty="0" smtClean="0"/>
              <a:t>Conversations about Care</a:t>
            </a:r>
            <a:br>
              <a:rPr lang="en-GB" sz="6700" b="1" dirty="0" smtClean="0"/>
            </a:br>
            <a:r>
              <a:rPr lang="en-GB" sz="3600" dirty="0" smtClean="0"/>
              <a:t>patients</a:t>
            </a:r>
            <a:r>
              <a:rPr lang="en-GB" sz="3600" dirty="0"/>
              <a:t>’ and their family members’ perspectives of ratings, reviews and feedback about NHS healthcare services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9788" y="5427677"/>
            <a:ext cx="24702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Fadhila Mazanderani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University of Edinburgh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  <a:hlinkClick r:id="rId2"/>
              </a:rPr>
              <a:t>f.mazanderani@ed.ac.uk</a:t>
            </a:r>
            <a:endParaRPr lang="en-GB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endParaRPr lang="en-GB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10370" y="5427677"/>
            <a:ext cx="2887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Sue </a:t>
            </a:r>
            <a:r>
              <a:rPr lang="en-GB" dirty="0" err="1" smtClean="0">
                <a:latin typeface="+mj-lt"/>
              </a:rPr>
              <a:t>Ziebland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Primary Care Health Sciences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University of Oxford</a:t>
            </a:r>
          </a:p>
          <a:p>
            <a:endParaRPr lang="en-GB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1400" y="5427677"/>
            <a:ext cx="2887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Susan Kirkpatrick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Primary Care Health Sciences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University of Oxford</a:t>
            </a:r>
          </a:p>
          <a:p>
            <a:endParaRPr lang="en-GB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50719" y="3035457"/>
            <a:ext cx="73857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+mj-lt"/>
              </a:rPr>
              <a:t>HSRUK Conference </a:t>
            </a: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2018</a:t>
            </a:r>
          </a:p>
          <a:p>
            <a:pPr algn="ctr"/>
            <a:r>
              <a:rPr lang="en-US" sz="2800" dirty="0" smtClean="0">
                <a:latin typeface="+mj-lt"/>
              </a:rPr>
              <a:t>The </a:t>
            </a:r>
            <a:r>
              <a:rPr lang="en-US" sz="2800" dirty="0">
                <a:latin typeface="+mj-lt"/>
              </a:rPr>
              <a:t>rise and rise of online patient </a:t>
            </a:r>
            <a:r>
              <a:rPr lang="en-US" sz="2800" dirty="0" smtClean="0">
                <a:latin typeface="+mj-lt"/>
              </a:rPr>
              <a:t>feedback</a:t>
            </a:r>
          </a:p>
          <a:p>
            <a:pPr algn="ctr"/>
            <a:r>
              <a:rPr lang="en-US" sz="2800" dirty="0" smtClean="0">
                <a:latin typeface="+mj-lt"/>
              </a:rPr>
              <a:t>perspectives </a:t>
            </a:r>
            <a:r>
              <a:rPr lang="en-US" sz="2800" dirty="0">
                <a:latin typeface="+mj-lt"/>
              </a:rPr>
              <a:t>from patients </a:t>
            </a:r>
            <a:r>
              <a:rPr lang="en-US" sz="2800" dirty="0" smtClean="0">
                <a:latin typeface="+mj-lt"/>
              </a:rPr>
              <a:t>and </a:t>
            </a:r>
            <a:r>
              <a:rPr lang="en-US" sz="2800" dirty="0">
                <a:latin typeface="+mj-lt"/>
              </a:rPr>
              <a:t>platform providers</a:t>
            </a:r>
            <a:endParaRPr lang="en-GB" sz="2800" dirty="0">
              <a:latin typeface="+mj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029903" y="2483910"/>
            <a:ext cx="10096901" cy="481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079341" y="5427677"/>
            <a:ext cx="28876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+mj-lt"/>
              </a:rPr>
              <a:t>John Powell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Primary Care Health Sciences</a:t>
            </a:r>
          </a:p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University of Oxford</a:t>
            </a:r>
          </a:p>
          <a:p>
            <a:endParaRPr lang="en-GB" dirty="0">
              <a:latin typeface="+mj-lt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769705" y="5427676"/>
            <a:ext cx="0" cy="9153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33863" y="5427676"/>
            <a:ext cx="0" cy="9153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898020" y="5427676"/>
            <a:ext cx="0" cy="91536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78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Improving (not complaining about) the NHS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1796392"/>
            <a:ext cx="9464040" cy="4652211"/>
          </a:xfrm>
        </p:spPr>
        <p:txBody>
          <a:bodyPr>
            <a:normAutofit fontScale="25000" lnSpcReduction="20000"/>
          </a:bodyPr>
          <a:lstStyle/>
          <a:p>
            <a:pPr marL="536575" indent="-5365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8000" dirty="0">
                <a:latin typeface="+mj-lt"/>
              </a:rPr>
              <a:t>And I think, when something isn’t right, I think it’s more about </a:t>
            </a:r>
            <a:r>
              <a:rPr lang="en-GB" sz="8000" b="1" dirty="0">
                <a:latin typeface="+mj-lt"/>
              </a:rPr>
              <a:t>you just want them to improve</a:t>
            </a:r>
            <a:r>
              <a:rPr lang="en-GB" sz="8000" dirty="0">
                <a:latin typeface="+mj-lt"/>
              </a:rPr>
              <a:t>.  </a:t>
            </a:r>
            <a:r>
              <a:rPr lang="en-GB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[INQ23: female, mid-thirties, maternity services</a:t>
            </a:r>
            <a:r>
              <a:rPr lang="en-GB" sz="8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]</a:t>
            </a:r>
            <a:endParaRPr lang="en-GB" sz="8000" dirty="0" smtClean="0">
              <a:latin typeface="+mj-lt"/>
            </a:endParaRPr>
          </a:p>
          <a:p>
            <a:pPr marL="536575" indent="-5365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8000" dirty="0" smtClean="0">
                <a:latin typeface="+mj-lt"/>
              </a:rPr>
              <a:t>[…] </a:t>
            </a:r>
            <a:r>
              <a:rPr lang="en-GB" sz="8000" dirty="0">
                <a:latin typeface="+mj-lt"/>
              </a:rPr>
              <a:t>unless people speak out and the people who are in an influential position don’t know things are happening so, you know, when, where we realise I realise that, you know, the NHS is under such huge demands and everything else but, </a:t>
            </a:r>
            <a:r>
              <a:rPr lang="en-GB" sz="8000" b="1" dirty="0">
                <a:latin typeface="+mj-lt"/>
              </a:rPr>
              <a:t>unless we tell them what’s wrong, they can’t put things right</a:t>
            </a:r>
            <a:r>
              <a:rPr lang="en-GB" sz="8000" dirty="0">
                <a:latin typeface="+mj-lt"/>
              </a:rPr>
              <a:t>. </a:t>
            </a:r>
            <a:r>
              <a:rPr lang="en-GB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[</a:t>
            </a:r>
            <a:r>
              <a:rPr lang="en-GB" sz="8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INQ11</a:t>
            </a:r>
            <a:r>
              <a:rPr lang="en-GB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:</a:t>
            </a:r>
            <a:r>
              <a:rPr lang="en-GB" sz="8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female</a:t>
            </a:r>
            <a:r>
              <a:rPr lang="en-GB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60, dementia services] </a:t>
            </a:r>
            <a:endParaRPr lang="en-GB" sz="80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536575" indent="-5365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8000" dirty="0" smtClean="0">
                <a:latin typeface="+mj-lt"/>
              </a:rPr>
              <a:t>The </a:t>
            </a:r>
            <a:r>
              <a:rPr lang="en-GB" sz="8000" dirty="0">
                <a:latin typeface="+mj-lt"/>
              </a:rPr>
              <a:t>NHS fails, we fail, like we need the NHS to not only survive but to thrive and </a:t>
            </a:r>
            <a:r>
              <a:rPr lang="en-GB" sz="8000" dirty="0" smtClean="0">
                <a:latin typeface="+mj-lt"/>
              </a:rPr>
              <a:t>keep </a:t>
            </a:r>
            <a:r>
              <a:rPr lang="en-GB" sz="8000" dirty="0">
                <a:latin typeface="+mj-lt"/>
              </a:rPr>
              <a:t>going and any feedback, certainly I’m giving and I know a lot of people in my position are, </a:t>
            </a:r>
            <a:r>
              <a:rPr lang="en-GB" sz="8000" b="1" dirty="0">
                <a:latin typeface="+mj-lt"/>
              </a:rPr>
              <a:t>it’s constructive, not because we’re being critical but because need this to work</a:t>
            </a:r>
            <a:r>
              <a:rPr lang="en-GB" sz="8000" dirty="0">
                <a:latin typeface="+mj-lt"/>
              </a:rPr>
              <a:t>. </a:t>
            </a:r>
            <a:r>
              <a:rPr lang="en-GB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[</a:t>
            </a:r>
            <a:r>
              <a:rPr lang="en-GB" sz="8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INQ16: </a:t>
            </a:r>
            <a:r>
              <a:rPr lang="en-GB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female, mid-thirties, multiple long term conditions</a:t>
            </a:r>
            <a:r>
              <a:rPr lang="en-GB" sz="80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]</a:t>
            </a:r>
          </a:p>
          <a:p>
            <a:pPr marL="536575" indent="-536575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8000" dirty="0">
                <a:latin typeface="+mj-lt"/>
              </a:rPr>
              <a:t>I firmly believe that in a subtle and perhaps longer term way, </a:t>
            </a:r>
            <a:r>
              <a:rPr lang="en-GB" sz="8000" b="1" dirty="0">
                <a:latin typeface="+mj-lt"/>
              </a:rPr>
              <a:t>I am contributing to change</a:t>
            </a:r>
            <a:r>
              <a:rPr lang="en-GB" sz="8000" dirty="0">
                <a:latin typeface="+mj-lt"/>
              </a:rPr>
              <a:t>. </a:t>
            </a:r>
            <a:r>
              <a:rPr lang="en-GB" sz="80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[INQ19: female, early thirties, mental health] 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None/>
            </a:pPr>
            <a:endParaRPr lang="en-GB" sz="80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457200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GB" sz="8000" dirty="0" smtClean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32688" y="1490472"/>
            <a:ext cx="9582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98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i="1" dirty="0" smtClean="0"/>
              <a:t>Caring for care </a:t>
            </a:r>
            <a:r>
              <a:rPr lang="en-GB" sz="3600" dirty="0">
                <a:solidFill>
                  <a:schemeClr val="bg1">
                    <a:lumMod val="50000"/>
                  </a:schemeClr>
                </a:solidFill>
              </a:rPr>
              <a:t>[</a:t>
            </a:r>
            <a:r>
              <a:rPr lang="en-GB" sz="3600" dirty="0" smtClean="0">
                <a:solidFill>
                  <a:schemeClr val="bg1">
                    <a:lumMod val="50000"/>
                  </a:schemeClr>
                </a:solidFill>
              </a:rPr>
              <a:t>the NHS, services, staff, patients]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1815644"/>
            <a:ext cx="9464040" cy="4652211"/>
          </a:xfrm>
        </p:spPr>
        <p:txBody>
          <a:bodyPr>
            <a:normAutofit fontScale="25000" lnSpcReduction="20000"/>
          </a:bodyPr>
          <a:lstStyle/>
          <a:p>
            <a:pPr marL="536575" indent="-536575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9600" dirty="0">
                <a:latin typeface="+mj-lt"/>
              </a:rPr>
              <a:t>I wanted to say </a:t>
            </a:r>
            <a:r>
              <a:rPr lang="en-GB" sz="9600" b="1" dirty="0">
                <a:latin typeface="+mj-lt"/>
              </a:rPr>
              <a:t>thank you </a:t>
            </a:r>
            <a:r>
              <a:rPr lang="en-GB" sz="9600" dirty="0">
                <a:latin typeface="+mj-lt"/>
              </a:rPr>
              <a:t>to the GP that, who’d been really, really good with me.  And the way I did that was by emailing the practice manager and just saying I’ve had this good experience, thank you. Because </a:t>
            </a:r>
            <a:r>
              <a:rPr lang="en-GB" sz="9600" b="1" dirty="0">
                <a:latin typeface="+mj-lt"/>
              </a:rPr>
              <a:t>I was hoping, I guess, that they could use that somehow with the CQC </a:t>
            </a:r>
            <a:r>
              <a:rPr lang="en-GB" sz="9600" dirty="0">
                <a:latin typeface="+mj-lt"/>
              </a:rPr>
              <a:t>or something. </a:t>
            </a:r>
            <a:r>
              <a:rPr lang="en-GB" sz="9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[INQ22: female, mid-thirties, mental health and eating disorders] </a:t>
            </a:r>
            <a:endParaRPr lang="en-GB" sz="9600" dirty="0" smtClean="0">
              <a:solidFill>
                <a:schemeClr val="bg1">
                  <a:lumMod val="65000"/>
                </a:schemeClr>
              </a:solidFill>
              <a:latin typeface="+mj-lt"/>
            </a:endParaRPr>
          </a:p>
          <a:p>
            <a:pPr marL="536575" indent="-536575"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9600" dirty="0" smtClean="0">
                <a:latin typeface="+mj-lt"/>
              </a:rPr>
              <a:t>I </a:t>
            </a:r>
            <a:r>
              <a:rPr lang="en-GB" sz="9600" dirty="0">
                <a:latin typeface="+mj-lt"/>
              </a:rPr>
              <a:t>suppose for our own sanity, we wanted to feel that, well, we felt that we couldn’t walk away.  We felt that </a:t>
            </a:r>
            <a:r>
              <a:rPr lang="en-GB" sz="9600" b="1" dirty="0">
                <a:latin typeface="+mj-lt"/>
              </a:rPr>
              <a:t>we </a:t>
            </a:r>
            <a:r>
              <a:rPr lang="en-GB" sz="9600" b="1" dirty="0" smtClean="0">
                <a:latin typeface="+mj-lt"/>
              </a:rPr>
              <a:t>could </a:t>
            </a:r>
            <a:r>
              <a:rPr lang="en-GB" sz="9600" b="1" dirty="0">
                <a:latin typeface="+mj-lt"/>
              </a:rPr>
              <a:t>not walk away knowing what we knew. </a:t>
            </a:r>
            <a:r>
              <a:rPr lang="en-GB" sz="9600" b="1" dirty="0" smtClean="0">
                <a:latin typeface="+mj-lt"/>
              </a:rPr>
              <a:t>And letting other people go through that</a:t>
            </a:r>
            <a:r>
              <a:rPr lang="en-GB" sz="9600" dirty="0" smtClean="0">
                <a:latin typeface="+mj-lt"/>
              </a:rPr>
              <a:t>.</a:t>
            </a:r>
            <a:r>
              <a:rPr lang="en-GB" sz="96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 [</a:t>
            </a:r>
            <a:r>
              <a:rPr lang="en-GB" sz="9600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INQ35: female, early fifties, elderly care] </a:t>
            </a: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32688" y="1490472"/>
            <a:ext cx="9582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80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Experiences of providing feedback online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 fontScale="92500" lnSpcReduction="20000"/>
          </a:bodyPr>
          <a:lstStyle/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b="1" dirty="0" smtClean="0">
                <a:latin typeface="+mj-lt"/>
              </a:rPr>
              <a:t>Fragmented landscape: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Calibri Light" panose="020F0302020204030204" pitchFamily="34" charset="0"/>
              <a:buChar char="–"/>
            </a:pPr>
            <a:r>
              <a:rPr lang="en-GB" sz="28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Do not know where to go; where the feedback goes; who reads it; who responds; what changes are </a:t>
            </a:r>
            <a:r>
              <a:rPr lang="en-GB" sz="28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made</a:t>
            </a:r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endParaRPr lang="en-GB" sz="28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539750" indent="-539750">
              <a:lnSpc>
                <a:spcPct val="11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+mj-lt"/>
              </a:rPr>
              <a:t>It’s very </a:t>
            </a:r>
            <a:r>
              <a:rPr lang="en-GB" b="1" dirty="0">
                <a:latin typeface="+mj-lt"/>
              </a:rPr>
              <a:t>difficult to find the right person </a:t>
            </a:r>
            <a:r>
              <a:rPr lang="en-GB" dirty="0">
                <a:latin typeface="+mj-lt"/>
              </a:rPr>
              <a:t>and then, when, whether, when you find the right person, whether they give you a straight </a:t>
            </a:r>
            <a:r>
              <a:rPr lang="en-GB" b="1" dirty="0">
                <a:latin typeface="+mj-lt"/>
              </a:rPr>
              <a:t>response </a:t>
            </a:r>
            <a:r>
              <a:rPr lang="en-GB" dirty="0">
                <a:latin typeface="+mj-lt"/>
              </a:rPr>
              <a:t>because of worries about litigation and all this kind of thing, I’m not at all interested in litigation. That’s not at all my concern. It’s to say, </a:t>
            </a:r>
            <a:r>
              <a:rPr lang="en-GB" b="1" dirty="0">
                <a:latin typeface="+mj-lt"/>
              </a:rPr>
              <a:t>you should be learning from the experience</a:t>
            </a:r>
            <a:r>
              <a:rPr lang="en-GB" dirty="0">
                <a:latin typeface="+mj-lt"/>
              </a:rPr>
              <a:t>.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[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INQ 33: male, late fifties, carer]</a:t>
            </a:r>
          </a:p>
          <a:p>
            <a:pPr>
              <a:lnSpc>
                <a:spcPct val="100000"/>
              </a:lnSpc>
              <a:spcAft>
                <a:spcPts val="1200"/>
              </a:spcAft>
              <a:buFont typeface="Calibri Light" panose="020F0302020204030204" pitchFamily="34" charset="0"/>
              <a:buChar char="–"/>
            </a:pPr>
            <a:endParaRPr lang="en-GB" sz="3200" i="1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>
              <a:lnSpc>
                <a:spcPct val="100000"/>
              </a:lnSpc>
              <a:spcAft>
                <a:spcPts val="1200"/>
              </a:spcAft>
              <a:buFont typeface="Calibri Light" panose="020F0302020204030204" pitchFamily="34" charset="0"/>
              <a:buChar char="–"/>
            </a:pPr>
            <a:endParaRPr lang="en-GB" dirty="0" smtClean="0"/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endParaRPr lang="en-GB" dirty="0"/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GB" sz="2800" dirty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32688" y="1490472"/>
            <a:ext cx="9582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6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Feedback as ‘conversation’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/>
          </a:bodyPr>
          <a:lstStyle/>
          <a:p>
            <a:pPr marL="539750" indent="-539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+mj-lt"/>
              </a:rPr>
              <a:t>And so the reason that I blogged about the NHS, is because I felt that the NHS was not </a:t>
            </a:r>
            <a:r>
              <a:rPr lang="en-GB" b="1" dirty="0">
                <a:latin typeface="+mj-lt"/>
              </a:rPr>
              <a:t>listening</a:t>
            </a:r>
            <a:r>
              <a:rPr lang="en-GB" dirty="0">
                <a:latin typeface="+mj-lt"/>
              </a:rPr>
              <a:t>,  that there was no way for me to </a:t>
            </a:r>
            <a:r>
              <a:rPr lang="en-GB" b="1" dirty="0">
                <a:latin typeface="+mj-lt"/>
              </a:rPr>
              <a:t>talk to the NHS</a:t>
            </a:r>
            <a:r>
              <a:rPr lang="en-GB" dirty="0">
                <a:latin typeface="+mj-lt"/>
              </a:rPr>
              <a:t>.  I can’t get the NHS in for a cup of coffee and say, “Now look here NHS</a:t>
            </a:r>
            <a:r>
              <a:rPr lang="en-GB" dirty="0" smtClean="0">
                <a:latin typeface="+mj-lt"/>
              </a:rPr>
              <a:t>.”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[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INQ02: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female, 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mid-forties, chronic pain condition]</a:t>
            </a:r>
          </a:p>
          <a:p>
            <a:pPr marL="0" indent="0">
              <a:buClr>
                <a:srgbClr val="FF0000"/>
              </a:buClr>
              <a:buNone/>
            </a:pPr>
            <a:endParaRPr lang="en-GB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539750" indent="-539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latin typeface="+mj-lt"/>
              </a:rPr>
              <a:t>Interlocutor/audience: </a:t>
            </a:r>
            <a:r>
              <a:rPr lang="en-GB" i="1" dirty="0" smtClean="0">
                <a:solidFill>
                  <a:srgbClr val="FF0000"/>
                </a:solidFill>
                <a:latin typeface="+mj-lt"/>
              </a:rPr>
              <a:t>who is being communicated with?</a:t>
            </a:r>
          </a:p>
          <a:p>
            <a:pPr marL="539750" indent="-539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 smtClean="0">
                <a:latin typeface="+mj-lt"/>
              </a:rPr>
              <a:t>Form: </a:t>
            </a:r>
            <a:r>
              <a:rPr lang="en-GB" i="1" dirty="0" smtClean="0">
                <a:solidFill>
                  <a:srgbClr val="FF0000"/>
                </a:solidFill>
                <a:latin typeface="+mj-lt"/>
              </a:rPr>
              <a:t>structured vs. free-text</a:t>
            </a:r>
          </a:p>
          <a:p>
            <a:pPr marL="539750" indent="-539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+mj-lt"/>
              </a:rPr>
              <a:t>R</a:t>
            </a:r>
            <a:r>
              <a:rPr lang="en-GB" dirty="0" smtClean="0">
                <a:latin typeface="+mj-lt"/>
              </a:rPr>
              <a:t>esponse: </a:t>
            </a:r>
            <a:r>
              <a:rPr lang="en-GB" i="1" dirty="0">
                <a:solidFill>
                  <a:srgbClr val="FF0000"/>
                </a:solidFill>
                <a:latin typeface="+mj-lt"/>
              </a:rPr>
              <a:t>l</a:t>
            </a:r>
            <a:r>
              <a:rPr lang="en-GB" i="1" dirty="0" smtClean="0">
                <a:solidFill>
                  <a:srgbClr val="FF0000"/>
                </a:solidFill>
                <a:latin typeface="+mj-lt"/>
              </a:rPr>
              <a:t>ittle </a:t>
            </a:r>
            <a:r>
              <a:rPr lang="en-GB" i="1" dirty="0">
                <a:solidFill>
                  <a:srgbClr val="FF0000"/>
                </a:solidFill>
                <a:latin typeface="+mj-lt"/>
              </a:rPr>
              <a:t>or no </a:t>
            </a:r>
            <a:r>
              <a:rPr lang="en-GB" i="1" dirty="0" smtClean="0">
                <a:solidFill>
                  <a:srgbClr val="FF0000"/>
                </a:solidFill>
                <a:latin typeface="+mj-lt"/>
              </a:rPr>
              <a:t>response; generic </a:t>
            </a:r>
            <a:r>
              <a:rPr lang="en-GB" i="1" dirty="0">
                <a:solidFill>
                  <a:srgbClr val="FF0000"/>
                </a:solidFill>
                <a:latin typeface="+mj-lt"/>
              </a:rPr>
              <a:t>versus </a:t>
            </a:r>
            <a:r>
              <a:rPr lang="en-GB" i="1" dirty="0" smtClean="0">
                <a:solidFill>
                  <a:srgbClr val="FF0000"/>
                </a:solidFill>
                <a:latin typeface="+mj-lt"/>
              </a:rPr>
              <a:t>individual</a:t>
            </a:r>
            <a:r>
              <a:rPr lang="en-GB" i="1" dirty="0">
                <a:solidFill>
                  <a:srgbClr val="FF0000"/>
                </a:solidFill>
                <a:latin typeface="+mj-lt"/>
              </a:rPr>
              <a:t>;</a:t>
            </a:r>
            <a:r>
              <a:rPr lang="en-GB" i="1" dirty="0" smtClean="0">
                <a:solidFill>
                  <a:srgbClr val="FF0000"/>
                </a:solidFill>
                <a:latin typeface="+mj-lt"/>
              </a:rPr>
              <a:t> ‘genuine</a:t>
            </a:r>
            <a:r>
              <a:rPr lang="en-GB" i="1" dirty="0">
                <a:solidFill>
                  <a:srgbClr val="FF0000"/>
                </a:solidFill>
                <a:latin typeface="+mj-lt"/>
              </a:rPr>
              <a:t>’ versus tokenistic </a:t>
            </a:r>
            <a:endParaRPr lang="en-GB" i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buClr>
                <a:srgbClr val="FF0000"/>
              </a:buClr>
              <a:buNone/>
            </a:pPr>
            <a:endParaRPr lang="en-GB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0" indent="0">
              <a:buClr>
                <a:srgbClr val="FF0000"/>
              </a:buClr>
              <a:buNone/>
            </a:pPr>
            <a:endParaRPr lang="en-GB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32688" y="1490472"/>
            <a:ext cx="9582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4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Participant recommendations</a:t>
            </a:r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/>
          </a:bodyPr>
          <a:lstStyle/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latin typeface="+mj-lt"/>
              </a:rPr>
              <a:t>Invite and acknowledge feedback</a:t>
            </a:r>
          </a:p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latin typeface="+mj-lt"/>
              </a:rPr>
              <a:t>Be clear about </a:t>
            </a:r>
            <a:r>
              <a:rPr lang="en-GB" sz="3200" i="1" dirty="0" smtClean="0">
                <a:latin typeface="+mj-lt"/>
              </a:rPr>
              <a:t>where</a:t>
            </a:r>
            <a:r>
              <a:rPr lang="en-GB" sz="3200" dirty="0" smtClean="0">
                <a:latin typeface="+mj-lt"/>
              </a:rPr>
              <a:t> and </a:t>
            </a:r>
            <a:r>
              <a:rPr lang="en-GB" sz="3200" i="1" dirty="0" smtClean="0">
                <a:latin typeface="+mj-lt"/>
              </a:rPr>
              <a:t>how</a:t>
            </a:r>
            <a:r>
              <a:rPr lang="en-GB" sz="3200" dirty="0" smtClean="0">
                <a:latin typeface="+mj-lt"/>
              </a:rPr>
              <a:t> it can be given</a:t>
            </a:r>
          </a:p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latin typeface="+mj-lt"/>
              </a:rPr>
              <a:t>Indicate </a:t>
            </a:r>
            <a:r>
              <a:rPr lang="en-GB" sz="3200" i="1" dirty="0" smtClean="0">
                <a:latin typeface="+mj-lt"/>
              </a:rPr>
              <a:t>who</a:t>
            </a:r>
            <a:r>
              <a:rPr lang="en-GB" sz="3200" dirty="0" smtClean="0">
                <a:latin typeface="+mj-lt"/>
              </a:rPr>
              <a:t> receives it and </a:t>
            </a:r>
            <a:r>
              <a:rPr lang="en-GB" sz="3200" i="1" dirty="0" smtClean="0">
                <a:latin typeface="+mj-lt"/>
              </a:rPr>
              <a:t>what</a:t>
            </a:r>
            <a:r>
              <a:rPr lang="en-GB" sz="3200" dirty="0" smtClean="0">
                <a:latin typeface="+mj-lt"/>
              </a:rPr>
              <a:t> will be done with it</a:t>
            </a:r>
          </a:p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latin typeface="+mj-lt"/>
              </a:rPr>
              <a:t>Make and communicate appropriate changes</a:t>
            </a:r>
          </a:p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Engage with comments and feedback provided on social media (esp. blogs and twitter)   </a:t>
            </a:r>
            <a:endParaRPr lang="en-GB" dirty="0" smtClean="0">
              <a:solidFill>
                <a:schemeClr val="bg1">
                  <a:lumMod val="65000"/>
                </a:schemeClr>
              </a:solidFill>
              <a:latin typeface="+mj-lt"/>
            </a:endParaRPr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endParaRPr lang="en-GB" dirty="0"/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GB" sz="2800" dirty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32688" y="1490472"/>
            <a:ext cx="9582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2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Conclusions: </a:t>
            </a:r>
            <a:r>
              <a:rPr lang="en-GB" b="1" dirty="0" smtClean="0"/>
              <a:t>conversations about care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 fontScale="92500" lnSpcReduction="10000"/>
          </a:bodyPr>
          <a:lstStyle/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latin typeface="+mj-lt"/>
              </a:rPr>
              <a:t>What is the significance of conceptualising ‘feedback’ as conversations about care? 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(rather than ‘choice’, ‘voice’, or ‘complaint’)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Font typeface="Calibri Light" panose="020F0302020204030204" pitchFamily="34" charset="0"/>
              <a:buChar char="–"/>
            </a:pPr>
            <a:r>
              <a:rPr lang="en-GB" dirty="0" smtClean="0">
                <a:latin typeface="+mj-lt"/>
              </a:rPr>
              <a:t>Values emotions, </a:t>
            </a:r>
            <a:r>
              <a:rPr lang="en-GB" dirty="0">
                <a:latin typeface="+mj-lt"/>
              </a:rPr>
              <a:t>p</a:t>
            </a:r>
            <a:r>
              <a:rPr lang="en-GB" dirty="0" smtClean="0">
                <a:latin typeface="+mj-lt"/>
              </a:rPr>
              <a:t>articular relationships, </a:t>
            </a:r>
            <a:r>
              <a:rPr lang="en-GB" dirty="0">
                <a:latin typeface="+mj-lt"/>
              </a:rPr>
              <a:t>m</a:t>
            </a:r>
            <a:r>
              <a:rPr lang="en-GB" dirty="0" smtClean="0">
                <a:latin typeface="+mj-lt"/>
              </a:rPr>
              <a:t>oral commitments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Font typeface="Calibri Light" panose="020F0302020204030204" pitchFamily="34" charset="0"/>
              <a:buChar char="–"/>
            </a:pPr>
            <a:r>
              <a:rPr lang="en-GB" dirty="0" smtClean="0">
                <a:latin typeface="+mj-lt"/>
              </a:rPr>
              <a:t>Blurs private and public (anonymity)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Font typeface="Calibri Light" panose="020F0302020204030204" pitchFamily="34" charset="0"/>
              <a:buChar char="–"/>
            </a:pPr>
            <a:r>
              <a:rPr lang="en-GB" dirty="0" smtClean="0">
                <a:latin typeface="+mj-lt"/>
              </a:rPr>
              <a:t>Digital technologies as part of care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Clr>
                <a:schemeClr val="bg1">
                  <a:lumMod val="50000"/>
                </a:schemeClr>
              </a:buClr>
              <a:buNone/>
            </a:pPr>
            <a:endParaRPr lang="en-GB" dirty="0" smtClean="0">
              <a:latin typeface="+mj-lt"/>
            </a:endParaRPr>
          </a:p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 smtClean="0">
                <a:latin typeface="+mj-lt"/>
              </a:rPr>
              <a:t>The mutuality of care 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(patients and publics caring for…)</a:t>
            </a:r>
          </a:p>
          <a:p>
            <a:pPr marL="539750" indent="-53975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dirty="0">
                <a:latin typeface="+mj-lt"/>
              </a:rPr>
              <a:t>Communication </a:t>
            </a:r>
            <a:r>
              <a:rPr lang="en-GB" sz="3200" i="1" dirty="0">
                <a:latin typeface="+mj-lt"/>
              </a:rPr>
              <a:t>as</a:t>
            </a:r>
            <a:r>
              <a:rPr lang="en-GB" sz="3200" dirty="0">
                <a:latin typeface="+mj-lt"/>
              </a:rPr>
              <a:t> service improvement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None/>
            </a:pPr>
            <a:endParaRPr lang="en-GB" sz="32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lvl="1">
              <a:lnSpc>
                <a:spcPct val="100000"/>
              </a:lnSpc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dirty="0"/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GB" sz="2800" dirty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32688" y="1490472"/>
            <a:ext cx="9582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79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Acknowledgements and thanks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3200" dirty="0" smtClean="0">
                <a:latin typeface="+mj-lt"/>
              </a:rPr>
              <a:t>Research participants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3200" dirty="0" smtClean="0">
                <a:latin typeface="+mj-lt"/>
              </a:rPr>
              <a:t>INQUIRE project team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GB" sz="3200" dirty="0" smtClean="0">
                <a:latin typeface="+mj-lt"/>
              </a:rPr>
              <a:t>The NIHR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sz="2400" dirty="0">
                <a:solidFill>
                  <a:srgbClr val="FF0000"/>
                </a:solidFill>
                <a:latin typeface="+mj-lt"/>
              </a:rPr>
              <a:t>This presentation summarises independent research funded by the National Institute for Health Research (NIHR) under its Health Services and Delivery Research Programme (Grant Reference Number 14/04/48). The views expressed are those of the authors, and not necessarily those of the NHS, the NIHR or the Department of Health</a:t>
            </a:r>
            <a:r>
              <a:rPr lang="en-GB" sz="3000" dirty="0">
                <a:solidFill>
                  <a:srgbClr val="FF0000"/>
                </a:solidFill>
                <a:latin typeface="+mj-lt"/>
              </a:rPr>
              <a:t>.</a:t>
            </a:r>
            <a:endParaRPr lang="en-GB" sz="3000" dirty="0" smtClean="0">
              <a:solidFill>
                <a:srgbClr val="FF0000"/>
              </a:solidFill>
              <a:latin typeface="+mj-lt"/>
            </a:endParaRPr>
          </a:p>
          <a:p>
            <a:pPr marL="457200" lvl="1" indent="0">
              <a:lnSpc>
                <a:spcPct val="100000"/>
              </a:lnSpc>
              <a:spcAft>
                <a:spcPts val="1200"/>
              </a:spcAft>
              <a:buNone/>
            </a:pPr>
            <a:endParaRPr lang="en-GB" dirty="0"/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GB" sz="2800" dirty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932688" y="1490472"/>
            <a:ext cx="958291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33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588" y="974288"/>
            <a:ext cx="3286301" cy="2206859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00" y="1424538"/>
            <a:ext cx="2629258" cy="130636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094" y="1243369"/>
            <a:ext cx="3056569" cy="148753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764" y="4149354"/>
            <a:ext cx="3162300" cy="1447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00" y="3549584"/>
            <a:ext cx="5082240" cy="264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324" y="1472241"/>
            <a:ext cx="2901808" cy="12233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058" y="1508508"/>
            <a:ext cx="2436668" cy="115335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55092" y="4895405"/>
            <a:ext cx="2922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+mj-lt"/>
                <a:hlinkClick r:id="rId4"/>
              </a:rPr>
              <a:t>www.inquireuk.org</a:t>
            </a:r>
            <a:endParaRPr lang="en-GB" sz="2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2755" y="3247435"/>
            <a:ext cx="6895606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3600" b="1" dirty="0" smtClean="0">
                <a:latin typeface="+mj-lt"/>
              </a:rPr>
              <a:t>I</a:t>
            </a:r>
            <a:r>
              <a:rPr lang="en-GB" sz="3600" dirty="0" smtClean="0">
                <a:latin typeface="+mj-lt"/>
              </a:rPr>
              <a:t>MPROVING </a:t>
            </a:r>
            <a:r>
              <a:rPr lang="en-GB" sz="3600" b="1" dirty="0" smtClean="0">
                <a:latin typeface="+mj-lt"/>
              </a:rPr>
              <a:t>N</a:t>
            </a:r>
            <a:r>
              <a:rPr lang="en-GB" sz="3600" dirty="0" smtClean="0">
                <a:latin typeface="+mj-lt"/>
              </a:rPr>
              <a:t>HS </a:t>
            </a:r>
            <a:r>
              <a:rPr lang="en-GB" sz="3600" b="1" dirty="0" smtClean="0">
                <a:latin typeface="+mj-lt"/>
              </a:rPr>
              <a:t>Q</a:t>
            </a:r>
            <a:r>
              <a:rPr lang="en-GB" sz="3600" dirty="0" smtClean="0">
                <a:latin typeface="+mj-lt"/>
              </a:rPr>
              <a:t>UALITY </a:t>
            </a:r>
            <a:r>
              <a:rPr lang="en-GB" sz="3600" b="1" dirty="0" smtClean="0">
                <a:latin typeface="+mj-lt"/>
              </a:rPr>
              <a:t>U</a:t>
            </a:r>
            <a:r>
              <a:rPr lang="en-GB" sz="3600" dirty="0" smtClean="0">
                <a:latin typeface="+mj-lt"/>
              </a:rPr>
              <a:t>SING </a:t>
            </a:r>
          </a:p>
          <a:p>
            <a:pPr algn="ctr">
              <a:lnSpc>
                <a:spcPct val="120000"/>
              </a:lnSpc>
            </a:pPr>
            <a:r>
              <a:rPr lang="en-GB" sz="3600" b="1" dirty="0" smtClean="0">
                <a:latin typeface="+mj-lt"/>
              </a:rPr>
              <a:t>I</a:t>
            </a:r>
            <a:r>
              <a:rPr lang="en-GB" sz="3600" dirty="0" smtClean="0">
                <a:latin typeface="+mj-lt"/>
              </a:rPr>
              <a:t>NTERNET </a:t>
            </a:r>
            <a:r>
              <a:rPr lang="en-GB" sz="3600" b="1" dirty="0" smtClean="0">
                <a:latin typeface="+mj-lt"/>
              </a:rPr>
              <a:t>R</a:t>
            </a:r>
            <a:r>
              <a:rPr lang="en-GB" sz="3600" dirty="0" smtClean="0">
                <a:latin typeface="+mj-lt"/>
              </a:rPr>
              <a:t>ATINGS and </a:t>
            </a:r>
            <a:r>
              <a:rPr lang="en-GB" sz="3600" b="1" dirty="0" smtClean="0">
                <a:latin typeface="+mj-lt"/>
              </a:rPr>
              <a:t>E</a:t>
            </a:r>
            <a:r>
              <a:rPr lang="en-GB" sz="3600" dirty="0" smtClean="0">
                <a:latin typeface="+mj-lt"/>
              </a:rPr>
              <a:t>XPERIENCE</a:t>
            </a:r>
            <a:endParaRPr lang="en-GB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7942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93558"/>
            <a:ext cx="11049000" cy="558340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GB" sz="3600" dirty="0" smtClean="0">
                <a:latin typeface="+mj-lt"/>
              </a:rPr>
              <a:t>Project 1: Literature review and stakeholder </a:t>
            </a:r>
            <a:r>
              <a:rPr lang="en-GB" sz="3600" dirty="0">
                <a:latin typeface="+mj-lt"/>
              </a:rPr>
              <a:t>c</a:t>
            </a:r>
            <a:r>
              <a:rPr lang="en-GB" sz="3600" dirty="0" smtClean="0">
                <a:latin typeface="+mj-lt"/>
              </a:rPr>
              <a:t>onsultation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GB" sz="3600" dirty="0" smtClean="0">
                <a:latin typeface="+mj-lt"/>
              </a:rPr>
              <a:t>Project 2: Survey of the general </a:t>
            </a:r>
            <a:r>
              <a:rPr lang="en-GB" sz="3600" dirty="0">
                <a:latin typeface="+mj-lt"/>
              </a:rPr>
              <a:t>p</a:t>
            </a:r>
            <a:r>
              <a:rPr lang="en-GB" sz="3600" dirty="0" smtClean="0">
                <a:latin typeface="+mj-lt"/>
              </a:rPr>
              <a:t>ublic 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GB" sz="3600" dirty="0" smtClean="0">
                <a:latin typeface="+mj-lt"/>
              </a:rPr>
              <a:t>Project 3: Qualitative interviews with patients and carers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GB" sz="3600" dirty="0" smtClean="0">
                <a:latin typeface="+mj-lt"/>
              </a:rPr>
              <a:t>Project 4: Survey of health professionals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GB" sz="3600" dirty="0" smtClean="0">
                <a:latin typeface="+mj-lt"/>
              </a:rPr>
              <a:t>Project 5: Organisational case studies in 4 NHS Trusts</a:t>
            </a:r>
            <a:endParaRPr lang="en-GB" sz="36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903621"/>
            <a:ext cx="11085095" cy="81814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3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Overview of interviewees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z="3200" dirty="0" smtClean="0">
              <a:latin typeface="+mj-lt"/>
            </a:endParaRPr>
          </a:p>
          <a:p>
            <a:pPr marL="457200" lvl="1" indent="0">
              <a:buNone/>
            </a:pPr>
            <a:endParaRPr lang="en-GB" dirty="0" smtClean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32688" y="1472184"/>
            <a:ext cx="9299448" cy="18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091918"/>
              </p:ext>
            </p:extLst>
          </p:nvPr>
        </p:nvGraphicFramePr>
        <p:xfrm>
          <a:off x="932689" y="1842901"/>
          <a:ext cx="9299447" cy="437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5644">
                  <a:extLst>
                    <a:ext uri="{9D8B030D-6E8A-4147-A177-3AD203B41FA5}">
                      <a16:colId xmlns:a16="http://schemas.microsoft.com/office/drawing/2014/main" val="2411989341"/>
                    </a:ext>
                  </a:extLst>
                </a:gridCol>
                <a:gridCol w="1437520">
                  <a:extLst>
                    <a:ext uri="{9D8B030D-6E8A-4147-A177-3AD203B41FA5}">
                      <a16:colId xmlns:a16="http://schemas.microsoft.com/office/drawing/2014/main" val="3949012515"/>
                    </a:ext>
                  </a:extLst>
                </a:gridCol>
                <a:gridCol w="1491101">
                  <a:extLst>
                    <a:ext uri="{9D8B030D-6E8A-4147-A177-3AD203B41FA5}">
                      <a16:colId xmlns:a16="http://schemas.microsoft.com/office/drawing/2014/main" val="2058917068"/>
                    </a:ext>
                  </a:extLst>
                </a:gridCol>
                <a:gridCol w="1611329">
                  <a:extLst>
                    <a:ext uri="{9D8B030D-6E8A-4147-A177-3AD203B41FA5}">
                      <a16:colId xmlns:a16="http://schemas.microsoft.com/office/drawing/2014/main" val="3143658729"/>
                    </a:ext>
                  </a:extLst>
                </a:gridCol>
                <a:gridCol w="1696273">
                  <a:extLst>
                    <a:ext uri="{9D8B030D-6E8A-4147-A177-3AD203B41FA5}">
                      <a16:colId xmlns:a16="http://schemas.microsoft.com/office/drawing/2014/main" val="243313741"/>
                    </a:ext>
                  </a:extLst>
                </a:gridCol>
                <a:gridCol w="1697580">
                  <a:extLst>
                    <a:ext uri="{9D8B030D-6E8A-4147-A177-3AD203B41FA5}">
                      <a16:colId xmlns:a16="http://schemas.microsoft.com/office/drawing/2014/main" val="3218326047"/>
                    </a:ext>
                  </a:extLst>
                </a:gridCol>
              </a:tblGrid>
              <a:tr h="755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 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Age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Male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Female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Ethnicity: White British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Ethnicity: Other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401341"/>
                  </a:ext>
                </a:extLst>
              </a:tr>
              <a:tr h="5532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 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20-35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0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7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7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0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79783"/>
                  </a:ext>
                </a:extLst>
              </a:tr>
              <a:tr h="5005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 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36-50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2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9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9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2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12345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 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51-65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4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8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10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2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885589"/>
                  </a:ext>
                </a:extLst>
              </a:tr>
              <a:tr h="539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 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66+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6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1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4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3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973029"/>
                  </a:ext>
                </a:extLst>
              </a:tr>
              <a:tr h="5293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 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12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+mj-lt"/>
                        </a:rPr>
                        <a:t>25</a:t>
                      </a:r>
                      <a:endParaRPr lang="en-GB" sz="240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30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+mj-lt"/>
                        </a:rPr>
                        <a:t>7</a:t>
                      </a:r>
                      <a:endParaRPr lang="en-GB" sz="2400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144330"/>
                  </a:ext>
                </a:extLst>
              </a:tr>
              <a:tr h="6063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j-lt"/>
                        </a:rPr>
                        <a:t>TOTAL</a:t>
                      </a:r>
                      <a:endParaRPr lang="en-GB" sz="3200" b="1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j-lt"/>
                        </a:rPr>
                        <a:t> </a:t>
                      </a:r>
                      <a:endParaRPr lang="en-GB" sz="3200" b="1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j-lt"/>
                        </a:rPr>
                        <a:t> </a:t>
                      </a:r>
                      <a:endParaRPr lang="en-GB" sz="3200" b="1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j-lt"/>
                        </a:rPr>
                        <a:t> </a:t>
                      </a:r>
                      <a:endParaRPr lang="en-GB" sz="3200" b="1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>
                          <a:effectLst/>
                          <a:latin typeface="+mj-lt"/>
                        </a:rPr>
                        <a:t> </a:t>
                      </a:r>
                      <a:endParaRPr lang="en-GB" sz="3200" b="1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b="1" dirty="0">
                          <a:effectLst/>
                          <a:latin typeface="+mj-lt"/>
                        </a:rPr>
                        <a:t>37</a:t>
                      </a:r>
                      <a:endParaRPr lang="en-GB" sz="3200" b="1" dirty="0">
                        <a:effectLst/>
                        <a:latin typeface="+mj-lt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081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97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rgbClr val="FF0000"/>
                </a:solidFill>
              </a:rPr>
              <a:t>Who</a:t>
            </a:r>
            <a:r>
              <a:rPr lang="en-GB" sz="4000" b="1" dirty="0" smtClean="0"/>
              <a:t> provides feedback online feedback?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/>
          </a:bodyPr>
          <a:lstStyle/>
          <a:p>
            <a:pPr marL="539750" indent="-539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b="1" dirty="0" smtClean="0">
                <a:latin typeface="+mj-lt"/>
              </a:rPr>
              <a:t>42% </a:t>
            </a:r>
            <a:r>
              <a:rPr lang="en-GB" sz="3200" dirty="0" smtClean="0">
                <a:latin typeface="+mj-lt"/>
              </a:rPr>
              <a:t>of general public had </a:t>
            </a:r>
            <a:r>
              <a:rPr lang="en-GB" sz="3200" b="1" i="1" dirty="0" smtClean="0">
                <a:latin typeface="+mj-lt"/>
              </a:rPr>
              <a:t>read</a:t>
            </a:r>
            <a:r>
              <a:rPr lang="en-GB" sz="3200" dirty="0" smtClean="0">
                <a:latin typeface="+mj-lt"/>
              </a:rPr>
              <a:t> online feedback in the last year</a:t>
            </a:r>
          </a:p>
          <a:p>
            <a:pPr lvl="1">
              <a:spcBef>
                <a:spcPts val="1200"/>
              </a:spcBef>
              <a:buFont typeface="Calibri Light" panose="020F0302020204030204" pitchFamily="34" charset="0"/>
              <a:buChar char="–"/>
            </a:pP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Younger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;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female; higher income bracket; health condition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;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urban area; frequent internet user</a:t>
            </a:r>
          </a:p>
          <a:p>
            <a:pPr marL="457200" lvl="1" indent="0">
              <a:buNone/>
            </a:pPr>
            <a:endParaRPr lang="en-GB" sz="3200" dirty="0" smtClean="0">
              <a:latin typeface="+mj-lt"/>
            </a:endParaRPr>
          </a:p>
          <a:p>
            <a:pPr marL="539750" indent="-539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3200" b="1" dirty="0" smtClean="0">
                <a:latin typeface="+mj-lt"/>
              </a:rPr>
              <a:t>8% </a:t>
            </a:r>
            <a:r>
              <a:rPr lang="en-GB" sz="3200" dirty="0" smtClean="0">
                <a:latin typeface="+mj-lt"/>
              </a:rPr>
              <a:t>had </a:t>
            </a:r>
            <a:r>
              <a:rPr lang="en-GB" sz="3200" b="1" i="1" dirty="0" smtClean="0">
                <a:latin typeface="+mj-lt"/>
              </a:rPr>
              <a:t>provided </a:t>
            </a:r>
            <a:r>
              <a:rPr lang="en-GB" sz="3200" dirty="0" smtClean="0">
                <a:latin typeface="+mj-lt"/>
              </a:rPr>
              <a:t>the feedback in the same period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Calibri Light" panose="020F0302020204030204" pitchFamily="34" charset="0"/>
              <a:buChar char="–"/>
            </a:pPr>
            <a:r>
              <a:rPr lang="en-GB" sz="2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Frequent internet user </a:t>
            </a:r>
          </a:p>
          <a:p>
            <a:pPr marL="457200" lvl="1" indent="0">
              <a:buNone/>
            </a:pPr>
            <a:endParaRPr lang="en-GB" dirty="0" smtClean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32688" y="1472184"/>
            <a:ext cx="9299448" cy="18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87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Some key participant characteristics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688" y="2037024"/>
            <a:ext cx="9464040" cy="4652211"/>
          </a:xfrm>
        </p:spPr>
        <p:txBody>
          <a:bodyPr>
            <a:normAutofit fontScale="92500" lnSpcReduction="20000"/>
          </a:bodyPr>
          <a:lstStyle/>
          <a:p>
            <a:pPr marL="539750" indent="-5397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tabLst>
                <a:tab pos="452438" algn="l"/>
              </a:tabLst>
            </a:pPr>
            <a:r>
              <a:rPr lang="en-GB" sz="3200" dirty="0">
                <a:latin typeface="+mj-lt"/>
              </a:rPr>
              <a:t>Regular internet users </a:t>
            </a:r>
            <a:r>
              <a:rPr lang="en-GB" sz="3200" dirty="0" smtClean="0">
                <a:latin typeface="+mj-lt"/>
              </a:rPr>
              <a:t>(including social media) </a:t>
            </a:r>
          </a:p>
          <a:p>
            <a:pPr marL="539750" indent="-5397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tabLst>
                <a:tab pos="452438" algn="l"/>
              </a:tabLst>
            </a:pPr>
            <a:r>
              <a:rPr lang="en-GB" sz="3200" dirty="0" smtClean="0">
                <a:latin typeface="+mj-lt"/>
              </a:rPr>
              <a:t>Long </a:t>
            </a:r>
            <a:r>
              <a:rPr lang="en-GB" sz="3200" dirty="0">
                <a:latin typeface="+mj-lt"/>
              </a:rPr>
              <a:t>term investment in the </a:t>
            </a:r>
            <a:r>
              <a:rPr lang="en-GB" sz="3200" dirty="0" smtClean="0">
                <a:latin typeface="+mj-lt"/>
              </a:rPr>
              <a:t>NHS (chronic, complex conditions) </a:t>
            </a:r>
            <a:endParaRPr lang="en-GB" sz="3200" dirty="0">
              <a:latin typeface="+mj-lt"/>
            </a:endParaRPr>
          </a:p>
          <a:p>
            <a:pPr marL="539750" indent="-5397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tabLst>
                <a:tab pos="539750" algn="l"/>
              </a:tabLst>
            </a:pPr>
            <a:r>
              <a:rPr lang="en-GB" sz="3200" dirty="0">
                <a:latin typeface="+mj-lt"/>
              </a:rPr>
              <a:t>Intense and emotive experience (positive and negative</a:t>
            </a:r>
            <a:r>
              <a:rPr lang="en-GB" sz="3200" dirty="0" smtClean="0">
                <a:latin typeface="+mj-lt"/>
              </a:rPr>
              <a:t>)</a:t>
            </a:r>
          </a:p>
          <a:p>
            <a:pPr marL="539750" indent="-5397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tabLst>
                <a:tab pos="539750" algn="l"/>
              </a:tabLst>
            </a:pPr>
            <a:r>
              <a:rPr lang="en-GB" sz="3200" dirty="0">
                <a:latin typeface="+mj-lt"/>
              </a:rPr>
              <a:t>Other forms of communication had failed to achieve a response </a:t>
            </a:r>
            <a:endParaRPr lang="en-GB" sz="3200" dirty="0" smtClean="0">
              <a:latin typeface="+mj-lt"/>
            </a:endParaRPr>
          </a:p>
          <a:p>
            <a:pPr marL="539750" indent="-53975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tabLst>
                <a:tab pos="452438" algn="l"/>
              </a:tabLst>
            </a:pP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Rarely prompted by 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NHS staff (94% of survey participants never asked)</a:t>
            </a:r>
          </a:p>
          <a:p>
            <a:pPr marL="457200" lvl="1" indent="0">
              <a:buNone/>
            </a:pPr>
            <a:endParaRPr lang="en-GB" dirty="0" smtClean="0">
              <a:latin typeface="+mj-lt"/>
            </a:endParaRPr>
          </a:p>
          <a:p>
            <a:pPr marL="457200" lvl="1" indent="0">
              <a:buNone/>
            </a:pPr>
            <a:endParaRPr lang="en-GB" dirty="0"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32688" y="1472184"/>
            <a:ext cx="9299448" cy="18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2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243004" y="1690688"/>
            <a:ext cx="4989131" cy="3284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32687" y="5087575"/>
            <a:ext cx="9299448" cy="1583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932687" y="1690688"/>
            <a:ext cx="4205225" cy="32849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902" y="2839009"/>
            <a:ext cx="1566300" cy="5511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56" y="3730802"/>
            <a:ext cx="1589197" cy="889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074" y="1811980"/>
            <a:ext cx="1529260" cy="80031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937" y="2738770"/>
            <a:ext cx="1837367" cy="7863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902" y="1795679"/>
            <a:ext cx="1745991" cy="77714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488" y="5361590"/>
            <a:ext cx="2328698" cy="101529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203" y="5366702"/>
            <a:ext cx="3954774" cy="1033514"/>
          </a:xfrm>
          <a:prstGeom prst="rect">
            <a:avLst/>
          </a:prstGeom>
        </p:spPr>
      </p:pic>
      <p:pic>
        <p:nvPicPr>
          <p:cNvPr id="15" name="Content Placeholder 3"/>
          <p:cNvPicPr>
            <a:picLocks noGrp="1" noChangeAspect="1"/>
          </p:cNvPicPr>
          <p:nvPr>
            <p:ph idx="1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561" y="1795679"/>
            <a:ext cx="3436285" cy="2699687"/>
          </a:xfr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105" y="2420603"/>
            <a:ext cx="3534260" cy="2463634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 flipV="1">
            <a:off x="932688" y="1472184"/>
            <a:ext cx="9299448" cy="18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rgbClr val="FF0000"/>
                </a:solidFill>
              </a:rPr>
              <a:t>How</a:t>
            </a:r>
            <a:r>
              <a:rPr lang="en-GB" sz="4000" b="1" dirty="0" smtClean="0"/>
              <a:t> people provide feedback online</a:t>
            </a:r>
            <a:endParaRPr lang="en-GB" sz="4000" b="1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520" y="5706383"/>
            <a:ext cx="2289525" cy="29828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383" y="3729699"/>
            <a:ext cx="143827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3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 smtClean="0">
                <a:solidFill>
                  <a:srgbClr val="FF0000"/>
                </a:solidFill>
              </a:rPr>
              <a:t>Why</a:t>
            </a:r>
            <a:r>
              <a:rPr lang="en-GB" sz="4000" b="1" i="1" dirty="0" smtClean="0"/>
              <a:t> </a:t>
            </a:r>
            <a:r>
              <a:rPr lang="en-GB" sz="4000" b="1" dirty="0" smtClean="0"/>
              <a:t>people provide feedback online</a:t>
            </a:r>
            <a:endParaRPr lang="en-GB" sz="4000" b="1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32688" y="1472184"/>
            <a:ext cx="9299448" cy="18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8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3200" dirty="0">
                <a:latin typeface="+mj-lt"/>
              </a:rPr>
              <a:t>[..] there’s lots of reasons why I do it [provide online feedback].  It’s not just </a:t>
            </a:r>
            <a:r>
              <a:rPr lang="en-GB" sz="3200" dirty="0" smtClean="0">
                <a:latin typeface="+mj-lt"/>
              </a:rPr>
              <a:t>one. There </a:t>
            </a:r>
            <a:r>
              <a:rPr lang="en-GB" sz="3200" dirty="0">
                <a:latin typeface="+mj-lt"/>
              </a:rPr>
              <a:t>have, in the situation that I described at the start, that was first and foremost </a:t>
            </a:r>
            <a:r>
              <a:rPr lang="en-GB" sz="3200" b="1" dirty="0">
                <a:latin typeface="+mj-lt"/>
              </a:rPr>
              <a:t>to try and get a bloody answer out of them </a:t>
            </a:r>
            <a:r>
              <a:rPr lang="en-GB" sz="3200" dirty="0">
                <a:latin typeface="+mj-lt"/>
              </a:rPr>
              <a:t>as about what was going to happen here next but, underlying all of this, was </a:t>
            </a:r>
            <a:r>
              <a:rPr lang="en-GB" sz="3200" b="1" dirty="0">
                <a:latin typeface="+mj-lt"/>
              </a:rPr>
              <a:t>the sharing it with other people</a:t>
            </a:r>
            <a:r>
              <a:rPr lang="en-GB" sz="3200" dirty="0">
                <a:latin typeface="+mj-lt"/>
              </a:rPr>
              <a:t>, letting other people know that they’re not alone and, hopefully, </a:t>
            </a:r>
            <a:r>
              <a:rPr lang="en-GB" sz="3200" b="1" dirty="0">
                <a:latin typeface="+mj-lt"/>
              </a:rPr>
              <a:t>leading to change</a:t>
            </a:r>
            <a:r>
              <a:rPr lang="en-GB" sz="3200" dirty="0">
                <a:latin typeface="+mj-lt"/>
              </a:rPr>
              <a:t>.  But there’s been other times where my post has been purely to </a:t>
            </a:r>
            <a:r>
              <a:rPr lang="en-GB" sz="3200" b="1" dirty="0">
                <a:latin typeface="+mj-lt"/>
              </a:rPr>
              <a:t>highlight good practice </a:t>
            </a:r>
            <a:r>
              <a:rPr lang="en-GB" sz="3200" dirty="0">
                <a:latin typeface="+mj-lt"/>
              </a:rPr>
              <a:t>or to instigate change in some way. </a:t>
            </a:r>
            <a:endParaRPr lang="en-GB" sz="3200" dirty="0" smtClean="0">
              <a:latin typeface="+mj-lt"/>
            </a:endParaRPr>
          </a:p>
          <a:p>
            <a:pPr marL="0" indent="0">
              <a:buNone/>
            </a:pPr>
            <a:endParaRPr lang="en-GB" sz="3200" dirty="0" smtClean="0">
              <a:latin typeface="+mj-lt"/>
            </a:endParaRPr>
          </a:p>
          <a:p>
            <a:pPr marL="0" indent="0" algn="r">
              <a:buNone/>
            </a:pP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[INQ36: female</a:t>
            </a:r>
            <a:r>
              <a:rPr lang="en-GB" sz="32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, thirties, mental health]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30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5405</TotalTime>
  <Words>1125</Words>
  <Application>Microsoft Office PowerPoint</Application>
  <PresentationFormat>Widescreen</PresentationFormat>
  <Paragraphs>131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MS Mincho</vt:lpstr>
      <vt:lpstr>Times New Roman</vt:lpstr>
      <vt:lpstr>Wingdings</vt:lpstr>
      <vt:lpstr>Office Theme</vt:lpstr>
      <vt:lpstr>Conversations about Care patients’ and their family members’ perspectives of ratings, reviews and feedback about NHS healthcare services</vt:lpstr>
      <vt:lpstr>PowerPoint Presentation</vt:lpstr>
      <vt:lpstr>PowerPoint Presentation</vt:lpstr>
      <vt:lpstr>PowerPoint Presentation</vt:lpstr>
      <vt:lpstr>Overview of interviewees</vt:lpstr>
      <vt:lpstr>Who provides feedback online feedback?</vt:lpstr>
      <vt:lpstr>Some key participant characteristics</vt:lpstr>
      <vt:lpstr>How people provide feedback online</vt:lpstr>
      <vt:lpstr>Why people provide feedback online</vt:lpstr>
      <vt:lpstr>Improving (not complaining about) the NHS</vt:lpstr>
      <vt:lpstr>Caring for care [the NHS, services, staff, patients]</vt:lpstr>
      <vt:lpstr>Experiences of providing feedback online</vt:lpstr>
      <vt:lpstr>Feedback as ‘conversation’</vt:lpstr>
      <vt:lpstr>Participant recommendations</vt:lpstr>
      <vt:lpstr>Conclusions: conversations about care</vt:lpstr>
      <vt:lpstr>Acknowledgements and thanks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Conversations about Care Using Online Comments and Feedback to Improve NHS Services</dc:title>
  <dc:creator>fadhila</dc:creator>
  <cp:lastModifiedBy>fadhila</cp:lastModifiedBy>
  <cp:revision>113</cp:revision>
  <cp:lastPrinted>2017-09-07T12:27:05Z</cp:lastPrinted>
  <dcterms:created xsi:type="dcterms:W3CDTF">2017-09-01T13:12:11Z</dcterms:created>
  <dcterms:modified xsi:type="dcterms:W3CDTF">2018-06-27T11:31:20Z</dcterms:modified>
</cp:coreProperties>
</file>