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51" r:id="rId3"/>
    <p:sldId id="352" r:id="rId4"/>
    <p:sldId id="353" r:id="rId5"/>
    <p:sldId id="354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5C3"/>
    <a:srgbClr val="CC00CC"/>
    <a:srgbClr val="FBB78D"/>
    <a:srgbClr val="F6640A"/>
    <a:srgbClr val="66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8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2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/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3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1" y="1524002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2" y="1524002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2" y="1524002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8" y="1524002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1"/>
            <a:ext cx="5562600" cy="417195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5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5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2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1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D0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D0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6"/>
            <a:ext cx="1431000" cy="75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7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1"/>
            <a:ext cx="4038600" cy="302895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1"/>
            <a:ext cx="4038600" cy="302895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49"/>
            <a:ext cx="4038600" cy="1238251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49"/>
            <a:ext cx="4038600" cy="1238251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1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/>
              <a:t>Click icon to add picture</a:t>
            </a:r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/>
              <a:t>Click icon to add picture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8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49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1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11/19/2018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1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3600" b="1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3" y="3140968"/>
            <a:ext cx="8298485" cy="1066800"/>
          </a:xfrm>
        </p:spPr>
        <p:txBody>
          <a:bodyPr>
            <a:noAutofit/>
          </a:bodyPr>
          <a:lstStyle/>
          <a:p>
            <a:r>
              <a:rPr lang="en-GB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CareOpinion: My Story</a:t>
            </a:r>
            <a:br>
              <a:rPr lang="en-GB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i="1" cap="none" dirty="0">
                <a:solidFill>
                  <a:schemeClr val="tx1"/>
                </a:solidFill>
                <a:effectLst/>
              </a:rPr>
              <a:t>Leslie Robinson</a:t>
            </a:r>
            <a:endParaRPr lang="en-US" sz="4400" i="1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323528" y="4869161"/>
            <a:ext cx="8187146" cy="10519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/>
              <a:t>Academic (educator/researcher)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 Health Care Professional (advisor to College of Radiographers)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 Daughter/wife (carer/service user)</a:t>
            </a:r>
          </a:p>
          <a:p>
            <a:pPr>
              <a:buFont typeface="Arial" pitchFamily="34" charset="0"/>
              <a:buChar char="•"/>
            </a:pPr>
            <a:r>
              <a:rPr lang="en-GB" b="1" dirty="0"/>
              <a:t> Patient Representative (PPG member)</a:t>
            </a:r>
          </a:p>
        </p:txBody>
      </p:sp>
      <p:sp>
        <p:nvSpPr>
          <p:cNvPr id="16386" name="AutoShape 2" descr="Image result for university of salford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88" name="AutoShape 4" descr="Image result for university of salford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506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10402" t="24541" r="9847" b="23922"/>
          <a:stretch>
            <a:fillRect/>
          </a:stretch>
        </p:blipFill>
        <p:spPr bwMode="auto">
          <a:xfrm>
            <a:off x="5076056" y="836712"/>
            <a:ext cx="3312368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8597" t="12227" r="34448" b="4000"/>
          <a:stretch>
            <a:fillRect/>
          </a:stretch>
        </p:blipFill>
        <p:spPr bwMode="auto">
          <a:xfrm>
            <a:off x="0" y="1"/>
            <a:ext cx="5237348" cy="43331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28907" t="14328" r="30257" b="9827"/>
          <a:stretch>
            <a:fillRect/>
          </a:stretch>
        </p:blipFill>
        <p:spPr bwMode="auto">
          <a:xfrm>
            <a:off x="5036025" y="1"/>
            <a:ext cx="4107977" cy="499508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2137" y="5072335"/>
            <a:ext cx="8407021" cy="14773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“a set of </a:t>
            </a:r>
            <a:r>
              <a:rPr lang="en-GB" dirty="0">
                <a:solidFill>
                  <a:srgbClr val="FFFF00"/>
                </a:solidFill>
              </a:rPr>
              <a:t>core values </a:t>
            </a:r>
            <a:r>
              <a:rPr lang="en-GB" dirty="0"/>
              <a:t>which are expanded upon using </a:t>
            </a:r>
            <a:r>
              <a:rPr lang="en-GB" dirty="0">
                <a:solidFill>
                  <a:srgbClr val="FFFF00"/>
                </a:solidFill>
              </a:rPr>
              <a:t>authentic patient stories </a:t>
            </a:r>
            <a:r>
              <a:rPr lang="en-GB" dirty="0"/>
              <a:t>to illustrate the impact such values have on patients, carers and the public. These stories have been </a:t>
            </a:r>
            <a:r>
              <a:rPr lang="en-GB" dirty="0">
                <a:solidFill>
                  <a:srgbClr val="FFFF00"/>
                </a:solidFill>
              </a:rPr>
              <a:t>garnered from a number of sources including: </a:t>
            </a:r>
            <a:r>
              <a:rPr lang="en-GB" dirty="0"/>
              <a:t>statements from patient members of the PPPP task and finish group, quotes from research participants, and stories from </a:t>
            </a:r>
            <a:r>
              <a:rPr lang="en-GB" dirty="0">
                <a:solidFill>
                  <a:srgbClr val="FFFF00"/>
                </a:solidFill>
              </a:rPr>
              <a:t>CareOpinion.org.uk”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6" y="2702258"/>
            <a:ext cx="6974007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“I was extremely apprehensive about the MRI scan fearing that I would not be able to cope with the very claustrophobic environment. The staff were amazing!!! At all times my dignity was respected guiding me through the whole process in a calming, caring and professional manner. Thank you very much” (CareOpinion.org.uk)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751" y="5097833"/>
            <a:ext cx="7014951" cy="15696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“I went to the radiology dept. for an MRI on May 28th and was told the scanner was broken. I asked when it had broken down and was told the night before. No one had bothered to phone me until 12.00 noon the next day when I had just arrived in your parking lot for my appointment so I made an un-necessary journey. I could understand if it had only just happened” (CareOpinion.org.uk)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During my imaging or therapy procedure I would like it if you could...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445" y="1815154"/>
            <a:ext cx="682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Ensure that I understand your role and make me feel confident and safe in your care: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492" y="4355911"/>
            <a:ext cx="682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Consider patient centred approaches to booking and appointment systems: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907" t="14328" r="30257" b="9827"/>
          <a:stretch>
            <a:fillRect/>
          </a:stretch>
        </p:blipFill>
        <p:spPr bwMode="auto">
          <a:xfrm>
            <a:off x="7157356" y="2"/>
            <a:ext cx="1986644" cy="241565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Perspective of CareOpinion as </a:t>
            </a:r>
            <a:r>
              <a:rPr lang="en-GB"/>
              <a:t>Health Care </a:t>
            </a:r>
            <a:r>
              <a:rPr lang="en-GB" dirty="0"/>
              <a:t>Professional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salient examples of when the service works and does not work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0446" t="18834" r="30777" b="27589"/>
          <a:stretch>
            <a:fillRect/>
          </a:stretch>
        </p:blipFill>
        <p:spPr bwMode="auto">
          <a:xfrm>
            <a:off x="718460" y="3226526"/>
            <a:ext cx="4302807" cy="3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Leslie\AppData\Local\Microsoft\Windows\INetCache\IE\8RKXAJZ4\600px-Pink_check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7031">
            <a:off x="5724128" y="3356992"/>
            <a:ext cx="2443908" cy="2443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Carer/Service User</a:t>
            </a:r>
          </a:p>
        </p:txBody>
      </p:sp>
      <p:pic>
        <p:nvPicPr>
          <p:cNvPr id="4" name="Picture 3" descr="https://lh3.googleusercontent.com/SYmbLG0c-DODbgJvl60pLO3T6lgCkVVVXVGvXDcOFE37h8lkxULBT6SDVLP4ZJNyc5_Vq0YTsDQ2YOBSCtAoRmA_OzZ2TTjKu6uVjVWVq9-NDuh8fWXoGwHuH8UFFVQ9HBH6nI7SIhMTFaEk7WNhCjYCdoEvz5ksvalUK_55lQIMDvdPrq4MGy3hmrTn23Fhgy6_dicvHw1QRDB-nJFwgOZU0Hthch4ZDO7oqhRa1U7LmM5F1MXG1rKoy5kWA5Yil0aRd1116GRuM-6NyRIfPtde0cAf8Qtwo6aGkt_4EK5XgK47qqQsGud7YIvsNdloO6kkKPF0CD1j5iDnDQtWBZcEJ0CO9t9pkZfe-Ctkf_IvlWF6yzfK2v80ACYlLdBLlv9YMBMyK9FtDJv1bNKBkOk50lxGcdHOTbtwqrYb8NupqrEA38s2TwXpUPG_yltA0sSEpON-FEVCdEV6vipmJKIAOzKKbw6t6AGLJMwdaxz_aW7yOClydr4WXAZdjM7OibP1xX8oESfnwxKD79dbXcQaltUKkIT1jLjt29pUHKBOqBdSHutoBbaQeVWBNQiC0dA_2fdgAjCV3hni7uHcTwjb05VhbUfBmqlBvM-G6QkdV9EsR2wWn0t63v2xIgoAJffpc4KkXavQuhQVsrRXdp3Z=w560-h747-no"/>
          <p:cNvPicPr>
            <a:picLocks noChangeAspect="1" noChangeArrowheads="1"/>
          </p:cNvPicPr>
          <p:nvPr/>
        </p:nvPicPr>
        <p:blipFill>
          <a:blip r:embed="rId2" cstate="print"/>
          <a:srcRect t="31566" r="2466" b="20175"/>
          <a:stretch>
            <a:fillRect/>
          </a:stretch>
        </p:blipFill>
        <p:spPr bwMode="auto">
          <a:xfrm>
            <a:off x="644357" y="1364777"/>
            <a:ext cx="7950722" cy="52475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4542" r="16609"/>
          <a:stretch>
            <a:fillRect/>
          </a:stretch>
        </p:blipFill>
        <p:spPr bwMode="auto">
          <a:xfrm>
            <a:off x="0" y="0"/>
            <a:ext cx="7588155" cy="6199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15289" t="14710" r="41726" b="19379"/>
          <a:stretch>
            <a:fillRect/>
          </a:stretch>
        </p:blipFill>
        <p:spPr bwMode="auto">
          <a:xfrm>
            <a:off x="4572002" y="3411941"/>
            <a:ext cx="4380931" cy="3446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 descr="https://lh3.googleusercontent.com/2Kt9H7l4-vot2Vb0JHrt6yChKfqozeSmd540-ioyqMrRGpkuvSNguvJSqHqbsJ77ZeB8bZTM-E3FmqRryGMtLzD8dGwOQ0AZPqMDOhmlZCcsXLjY3Z6d3EXCx20hQm96J01p-_Z7fI62Yede3oSCzcPM94kqFOjduNEKHaG_3GJKTe7o2VyoqzX6cY27gzS2ogO7CpunVe6Vcbe0bIH4N5GboqgbXQMTaFsOMFxzRLXxludH0g2SWJ4D5gPRPlCErhhNvc4-spaeFT6sAclRrYsAMciIKG6vBfJ7h5s0A1AT5Yxj9MIXMw9wDXI2EtUAMZFqqW4V1ZnErSp1aTCrWwa4HgZnaKCV1dUtJxMU7b2FikvBMC3s4ALLTUe8aN2soUtn7zG3vsACxnJspRRYbxYpU4jIifM8PQfW9UWeyah2EX5GxeMS_zRvod8bDkGzSAtihe7JWX2rJnMHw-LbRJ0qgzJXpdPS917y1XIIuCfafMPaWqEMk8Ag-TAesifhKceSIWY3uSaWAYxG4tPa_zzTXq89rdhxifn16npQLxxMu8gYHGA-B_pgZw8mVHSQ7muX4janwyrbiwC_FcoJ5i4knrzHJpMrPLlJAjMUPj51EeMANJ-ZN9AKOiAEVG2-_6vu2IYZNlUM8H5yzoPBzuoH=w421-h747-no"/>
          <p:cNvPicPr>
            <a:picLocks noChangeAspect="1" noChangeArrowheads="1"/>
          </p:cNvPicPr>
          <p:nvPr/>
        </p:nvPicPr>
        <p:blipFill>
          <a:blip r:embed="rId4" cstate="print"/>
          <a:srcRect b="28454"/>
          <a:stretch>
            <a:fillRect/>
          </a:stretch>
        </p:blipFill>
        <p:spPr bwMode="auto">
          <a:xfrm>
            <a:off x="6332095" y="204718"/>
            <a:ext cx="2552598" cy="3248167"/>
          </a:xfrm>
          <a:prstGeom prst="rect">
            <a:avLst/>
          </a:prstGeom>
          <a:noFill/>
          <a:ln w="38100">
            <a:solidFill>
              <a:srgbClr val="CD05C3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Perspective of CareOpinion as carer/service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/>
          <a:lstStyle/>
          <a:p>
            <a:r>
              <a:rPr lang="en-GB" dirty="0"/>
              <a:t>Gives patient a voice/empowers</a:t>
            </a:r>
          </a:p>
          <a:p>
            <a:r>
              <a:rPr lang="en-GB" dirty="0"/>
              <a:t>Open for others to view</a:t>
            </a:r>
          </a:p>
          <a:p>
            <a:r>
              <a:rPr lang="en-GB" dirty="0"/>
              <a:t>“Credit where credit is due”</a:t>
            </a:r>
          </a:p>
          <a:p>
            <a:r>
              <a:rPr lang="en-GB" dirty="0"/>
              <a:t>Prompts a response</a:t>
            </a:r>
          </a:p>
          <a:p>
            <a:r>
              <a:rPr lang="en-GB" dirty="0"/>
              <a:t>Can see impact of sharing experience</a:t>
            </a:r>
          </a:p>
        </p:txBody>
      </p:sp>
      <p:pic>
        <p:nvPicPr>
          <p:cNvPr id="4097" name="Picture 1" descr="C:\Users\Leslie\AppData\Local\Microsoft\Windows\INetCache\IE\8RKXAJZ4\600px-Pink_check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6024">
            <a:off x="5579251" y="3212116"/>
            <a:ext cx="2731940" cy="273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4. Patient Representative: PPG</a:t>
            </a:r>
          </a:p>
        </p:txBody>
      </p:sp>
      <p:pic>
        <p:nvPicPr>
          <p:cNvPr id="5122" name="Picture 2" descr="Image result for partnership wor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306" y="1344306"/>
            <a:ext cx="5513695" cy="5513695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68490" y="2727831"/>
            <a:ext cx="6441745" cy="2262158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PPG Meeting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Monday 17</a:t>
            </a:r>
            <a:r>
              <a:rPr kumimoji="0" lang="en-GB" sz="2000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GB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September 2018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Present PPG: JH, JH, LR, TC, JA, GG, TP, JK, BT, JC, AG, KP, IB.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C*** Medical Practice: Dr Wilson &amp; Chloe Chesters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Chair: JGT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Apologies: LI, AM, MR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087" t="19296" r="44119" b="4000"/>
          <a:stretch>
            <a:fillRect/>
          </a:stretch>
        </p:blipFill>
        <p:spPr bwMode="auto">
          <a:xfrm>
            <a:off x="0" y="1"/>
            <a:ext cx="5472753" cy="60867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980728"/>
            <a:ext cx="4311781" cy="56323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Raising patient awareness and gathering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Identifying key themes in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Making improvement suggestions based on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Reviewing practice responses from a patient perspective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Responding to feedback online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Sharing practice responses/improvements with patients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CO: a multifaceted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7776864" cy="2808312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Teaching and learning</a:t>
            </a:r>
          </a:p>
          <a:p>
            <a:r>
              <a:rPr lang="en-GB" dirty="0"/>
              <a:t>Research</a:t>
            </a:r>
          </a:p>
          <a:p>
            <a:r>
              <a:rPr lang="en-GB" dirty="0"/>
              <a:t>Patient and public empowerment</a:t>
            </a:r>
          </a:p>
          <a:p>
            <a:r>
              <a:rPr lang="en-GB" dirty="0"/>
              <a:t>Staff/service recognition</a:t>
            </a:r>
          </a:p>
          <a:p>
            <a:r>
              <a:rPr lang="en-GB" dirty="0"/>
              <a:t>Improvement tool</a:t>
            </a:r>
          </a:p>
          <a:p>
            <a:r>
              <a:rPr lang="en-GB" dirty="0"/>
              <a:t>Space for collaboration and partnership working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1025" name="Picture 1" descr="C:\Users\Leslie\AppData\Local\Microsoft\Windows\INetCache\IE\8RKXAJZ4\diamond_transparent_png_by_absurdwordpreferre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2"/>
            <a:ext cx="6480721" cy="432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1"/>
            <a:ext cx="6642000" cy="66360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1. Academic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t="9718"/>
          <a:stretch>
            <a:fillRect/>
          </a:stretch>
        </p:blipFill>
        <p:spPr bwMode="auto">
          <a:xfrm>
            <a:off x="1030548" y="1076584"/>
            <a:ext cx="7082904" cy="3166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l="1827" t="39355" r="37457" b="21863"/>
          <a:stretch>
            <a:fillRect/>
          </a:stretch>
        </p:blipFill>
        <p:spPr bwMode="auto">
          <a:xfrm>
            <a:off x="1020663" y="4165962"/>
            <a:ext cx="7102675" cy="25519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1249362"/>
          </a:xfrm>
        </p:spPr>
        <p:txBody>
          <a:bodyPr>
            <a:normAutofit/>
          </a:bodyPr>
          <a:lstStyle/>
          <a:p>
            <a:r>
              <a:rPr lang="en-GB" sz="3600" b="1" cap="none" dirty="0">
                <a:solidFill>
                  <a:schemeClr val="tx1"/>
                </a:solidFill>
              </a:rPr>
              <a:t>Using Care Opinion as Educator</a:t>
            </a:r>
          </a:p>
        </p:txBody>
      </p:sp>
      <p:grpSp>
        <p:nvGrpSpPr>
          <p:cNvPr id="8" name="Group 15"/>
          <p:cNvGrpSpPr/>
          <p:nvPr/>
        </p:nvGrpSpPr>
        <p:grpSpPr>
          <a:xfrm>
            <a:off x="3275856" y="4005064"/>
            <a:ext cx="5313894" cy="2091431"/>
            <a:chOff x="5575300" y="4059685"/>
            <a:chExt cx="3957425" cy="1947415"/>
          </a:xfrm>
        </p:grpSpPr>
        <p:grpSp>
          <p:nvGrpSpPr>
            <p:cNvPr id="9" name="Group 14"/>
            <p:cNvGrpSpPr/>
            <p:nvPr/>
          </p:nvGrpSpPr>
          <p:grpSpPr>
            <a:xfrm>
              <a:off x="5575300" y="4059685"/>
              <a:ext cx="3957425" cy="1947415"/>
              <a:chOff x="5575300" y="4059685"/>
              <a:chExt cx="3957425" cy="194741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575300" y="4203700"/>
                <a:ext cx="1816100" cy="180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793460" y="5067797"/>
                <a:ext cx="1739265" cy="65914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Exploring the ‘interaction’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10800000">
                <a:off x="7429500" y="4889500"/>
                <a:ext cx="482600" cy="317500"/>
              </a:xfrm>
              <a:prstGeom prst="rightArrow">
                <a:avLst/>
              </a:prstGeom>
              <a:solidFill>
                <a:srgbClr val="CC00CC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0486" name="Picture 6" descr="C:\Users\Leslie\AppData\Local\Microsoft\Windows\INetCache\IE\N7A5L154\Eye_macr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7500" y="4059685"/>
                <a:ext cx="1435282" cy="991741"/>
              </a:xfrm>
              <a:prstGeom prst="rect">
                <a:avLst/>
              </a:prstGeom>
              <a:noFill/>
            </p:spPr>
          </p:pic>
        </p:grpSp>
        <p:sp>
          <p:nvSpPr>
            <p:cNvPr id="13" name="Oval Callout 12"/>
            <p:cNvSpPr/>
            <p:nvPr/>
          </p:nvSpPr>
          <p:spPr>
            <a:xfrm>
              <a:off x="6197600" y="4483100"/>
              <a:ext cx="520700" cy="393700"/>
            </a:xfrm>
            <a:prstGeom prst="wedgeEllipseCallout">
              <a:avLst>
                <a:gd name="adj1" fmla="val -84247"/>
                <a:gd name="adj2" fmla="val 97984"/>
              </a:avLst>
            </a:prstGeom>
            <a:solidFill>
              <a:schemeClr val="tx1"/>
            </a:solidFill>
            <a:ln w="381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6350000" y="4927600"/>
              <a:ext cx="520700" cy="393700"/>
            </a:xfrm>
            <a:prstGeom prst="wedgeEllipseCallout">
              <a:avLst>
                <a:gd name="adj1" fmla="val 64533"/>
                <a:gd name="adj2" fmla="val 101210"/>
              </a:avLst>
            </a:prstGeom>
            <a:solidFill>
              <a:schemeClr val="tx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203848" y="1844824"/>
            <a:ext cx="2592288" cy="1803400"/>
            <a:chOff x="5461000" y="1892300"/>
            <a:chExt cx="1917700" cy="1803400"/>
          </a:xfrm>
        </p:grpSpPr>
        <p:sp>
          <p:nvSpPr>
            <p:cNvPr id="4" name="Oval 3"/>
            <p:cNvSpPr/>
            <p:nvPr/>
          </p:nvSpPr>
          <p:spPr>
            <a:xfrm>
              <a:off x="5461000" y="1892300"/>
              <a:ext cx="1917700" cy="180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/>
            </a:p>
            <a:p>
              <a:pPr algn="ctr"/>
              <a:endParaRPr lang="en-GB" sz="2000" b="1" dirty="0"/>
            </a:p>
            <a:p>
              <a:pPr algn="ctr"/>
              <a:r>
                <a:rPr lang="en-GB" sz="2000" b="1" dirty="0">
                  <a:solidFill>
                    <a:srgbClr val="CC00CC"/>
                  </a:solidFill>
                </a:rPr>
                <a:t>Exploring the story</a:t>
              </a:r>
              <a:endParaRPr lang="en-GB" dirty="0">
                <a:solidFill>
                  <a:srgbClr val="CC00CC"/>
                </a:solidFill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6159500" y="2108200"/>
              <a:ext cx="571500" cy="381000"/>
            </a:xfrm>
            <a:prstGeom prst="wedgeEllipseCallout">
              <a:avLst>
                <a:gd name="adj1" fmla="val -50410"/>
                <a:gd name="adj2" fmla="val 98864"/>
              </a:avLst>
            </a:prstGeom>
            <a:solidFill>
              <a:schemeClr val="tx1"/>
            </a:solidFill>
            <a:ln w="381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1"/>
            <a:ext cx="6642000" cy="612771"/>
          </a:xfrm>
        </p:spPr>
        <p:txBody>
          <a:bodyPr>
            <a:normAutofit/>
          </a:bodyPr>
          <a:lstStyle/>
          <a:p>
            <a:r>
              <a:rPr lang="en-GB" sz="2400" cap="none" dirty="0">
                <a:solidFill>
                  <a:schemeClr val="tx1"/>
                </a:solidFill>
                <a:effectLst/>
              </a:rPr>
              <a:t>Plan for using Care Opinion in 2017/18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980728"/>
          <a:ext cx="8547767" cy="5493475"/>
        </p:xfrm>
        <a:graphic>
          <a:graphicData uri="http://schemas.openxmlformats.org/drawingml/2006/table">
            <a:tbl>
              <a:tblPr/>
              <a:tblGrid>
                <a:gridCol w="408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Module/learner/Profession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Level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Activities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“Introduction to Collaborative Professional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Summative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“Fundamentals of Patient Centred Care”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Radiography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Scenarios as PBL triggers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Source material for summative assignment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“Into Employment”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Classroom Discussions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Summative assessment – service re-design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“Psychology and Health” Psychology, Psychology and Counselling and Psychology and Criminology</a:t>
                      </a:r>
                      <a:endParaRPr lang="en-GB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Classroom</a:t>
                      </a:r>
                      <a:r>
                        <a:rPr lang="en-GB" sz="16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discussions: this group do not have access to real clinical cases</a:t>
                      </a:r>
                      <a:endParaRPr lang="en-GB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“Fundamentals of Mammography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Mammographers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Scenarios</a:t>
                      </a:r>
                      <a:r>
                        <a:rPr lang="en-GB" sz="16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for learning</a:t>
                      </a:r>
                      <a:endParaRPr lang="en-GB" sz="16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“MSc Occupational Therapy”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Development of communication and empathy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Skills for online interaction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“Research Methods”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 Advanced Practice, distance learners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Qualitative data analysis exercise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“Nuclear Medicine”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Summative reflective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90" name="AutoShape 6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92" name="AutoShape 8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94" name="AutoShape 10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96" name="AutoShape 12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98" name="AutoShape 14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00" name="AutoShape 16" descr="Image result for discuss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402" name="Picture 18" descr="Image result for discussion"/>
          <p:cNvPicPr>
            <a:picLocks noChangeAspect="1" noChangeArrowheads="1"/>
          </p:cNvPicPr>
          <p:nvPr/>
        </p:nvPicPr>
        <p:blipFill>
          <a:blip r:embed="rId2" cstate="print"/>
          <a:srcRect r="5096"/>
          <a:stretch>
            <a:fillRect/>
          </a:stretch>
        </p:blipFill>
        <p:spPr bwMode="auto">
          <a:xfrm>
            <a:off x="3779912" y="0"/>
            <a:ext cx="5364088" cy="2276872"/>
          </a:xfrm>
          <a:prstGeom prst="rect">
            <a:avLst/>
          </a:prstGeom>
          <a:noFill/>
        </p:spPr>
      </p:pic>
      <p:pic>
        <p:nvPicPr>
          <p:cNvPr id="16" name="Picture 18" descr="Image result for discussion"/>
          <p:cNvPicPr>
            <a:picLocks noChangeAspect="1" noChangeArrowheads="1"/>
          </p:cNvPicPr>
          <p:nvPr/>
        </p:nvPicPr>
        <p:blipFill>
          <a:blip r:embed="rId2" cstate="print"/>
          <a:srcRect l="19507" r="6910"/>
          <a:stretch>
            <a:fillRect/>
          </a:stretch>
        </p:blipFill>
        <p:spPr bwMode="auto">
          <a:xfrm>
            <a:off x="0" y="0"/>
            <a:ext cx="4211960" cy="2250987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896543"/>
          </a:xfrm>
          <a:solidFill>
            <a:schemeClr val="tx2">
              <a:lumMod val="90000"/>
              <a:alpha val="69000"/>
            </a:schemeClr>
          </a:solidFill>
          <a:ln>
            <a:noFill/>
            <a:prstDash val="sysDash"/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Divide into groups</a:t>
            </a:r>
          </a:p>
          <a:p>
            <a:r>
              <a:rPr lang="en-US" dirty="0">
                <a:solidFill>
                  <a:schemeClr val="bg1"/>
                </a:solidFill>
              </a:rPr>
              <a:t>Take one story for each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E.g. “unprofessional" &amp; “I am still in pain”</a:t>
            </a:r>
          </a:p>
          <a:p>
            <a:pPr lvl="1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are your thoughts?</a:t>
            </a:r>
          </a:p>
          <a:p>
            <a:r>
              <a:rPr lang="en-US" dirty="0">
                <a:solidFill>
                  <a:schemeClr val="bg1"/>
                </a:solidFill>
              </a:rPr>
              <a:t>How does the patient feel and why?</a:t>
            </a:r>
          </a:p>
          <a:p>
            <a:r>
              <a:rPr lang="en-US" dirty="0">
                <a:solidFill>
                  <a:schemeClr val="bg1"/>
                </a:solidFill>
              </a:rPr>
              <a:t>Was there a response?</a:t>
            </a:r>
          </a:p>
          <a:p>
            <a:r>
              <a:rPr lang="en-US" dirty="0">
                <a:solidFill>
                  <a:schemeClr val="bg1"/>
                </a:solidFill>
              </a:rPr>
              <a:t>Was it helpful?</a:t>
            </a:r>
          </a:p>
          <a:p>
            <a:r>
              <a:rPr lang="en-US" dirty="0">
                <a:solidFill>
                  <a:schemeClr val="bg1"/>
                </a:solidFill>
              </a:rPr>
              <a:t>Was change made?</a:t>
            </a:r>
          </a:p>
          <a:p>
            <a:r>
              <a:rPr lang="en-US" dirty="0">
                <a:solidFill>
                  <a:schemeClr val="bg1"/>
                </a:solidFill>
              </a:rPr>
              <a:t>Would you have done something different ?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1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cap="none" dirty="0">
                <a:solidFill>
                  <a:schemeClr val="tx1"/>
                </a:solidFill>
                <a:effectLst/>
              </a:rPr>
              <a:t>Example level 4: </a:t>
            </a:r>
            <a:br>
              <a:rPr lang="en-GB" sz="3200" b="1" cap="none" dirty="0">
                <a:solidFill>
                  <a:schemeClr val="tx1"/>
                </a:solidFill>
                <a:effectLst/>
              </a:rPr>
            </a:br>
            <a:r>
              <a:rPr lang="en-GB" sz="3200" b="1" cap="none" dirty="0">
                <a:solidFill>
                  <a:schemeClr val="tx1"/>
                </a:solidFill>
                <a:effectLst/>
              </a:rPr>
              <a:t>Summative </a:t>
            </a:r>
            <a:r>
              <a:rPr lang="en-GB" sz="2800" b="1" cap="none" dirty="0">
                <a:solidFill>
                  <a:schemeClr val="tx1"/>
                </a:solidFill>
                <a:effectLst/>
              </a:rPr>
              <a:t>Assessment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060848"/>
            <a:ext cx="8070851" cy="3312368"/>
          </a:xfrm>
        </p:spPr>
        <p:txBody>
          <a:bodyPr>
            <a:noAutofit/>
          </a:bodyPr>
          <a:lstStyle/>
          <a:p>
            <a:r>
              <a:rPr lang="en-GB" sz="2000" b="1" dirty="0"/>
              <a:t>Using CO identify story of good quality healthcare provision </a:t>
            </a:r>
          </a:p>
          <a:p>
            <a:pPr lvl="1"/>
            <a:r>
              <a:rPr lang="en-GB" sz="1600" dirty="0"/>
              <a:t> ‘Communication’  or ‘Team working’.</a:t>
            </a:r>
          </a:p>
          <a:p>
            <a:r>
              <a:rPr lang="en-GB" sz="2000" b="1" dirty="0"/>
              <a:t>Introduction (</a:t>
            </a:r>
            <a:r>
              <a:rPr lang="en-GB" sz="2000" b="1" i="1" dirty="0"/>
              <a:t>approximately </a:t>
            </a:r>
            <a:r>
              <a:rPr lang="en-GB" sz="2000" b="1" dirty="0"/>
              <a:t> 200 words)</a:t>
            </a:r>
          </a:p>
          <a:p>
            <a:pPr lvl="1"/>
            <a:r>
              <a:rPr lang="en-GB" sz="1600" dirty="0"/>
              <a:t>Overview, summarise the story, including responses</a:t>
            </a:r>
            <a:endParaRPr lang="en-GB" sz="1600" i="1" dirty="0"/>
          </a:p>
          <a:p>
            <a:pPr lvl="1"/>
            <a:r>
              <a:rPr lang="en-GB" sz="1600" dirty="0"/>
              <a:t>Identify </a:t>
            </a:r>
            <a:r>
              <a:rPr lang="en-GB" sz="1600" b="1" dirty="0"/>
              <a:t>two</a:t>
            </a:r>
            <a:r>
              <a:rPr lang="en-GB" sz="1600" dirty="0"/>
              <a:t> </a:t>
            </a:r>
            <a:r>
              <a:rPr lang="en-GB" sz="1600" b="1" dirty="0"/>
              <a:t>key points</a:t>
            </a:r>
            <a:r>
              <a:rPr lang="en-GB" sz="1600" dirty="0"/>
              <a:t> that are raised in the ‘story’. </a:t>
            </a:r>
            <a:endParaRPr lang="en-GB" sz="1600" i="1" dirty="0"/>
          </a:p>
          <a:p>
            <a:r>
              <a:rPr lang="en-GB" sz="2000" b="1" dirty="0"/>
              <a:t>Main body </a:t>
            </a:r>
            <a:r>
              <a:rPr lang="en-GB" sz="2000" b="1" i="1" dirty="0"/>
              <a:t>(approximately </a:t>
            </a:r>
            <a:r>
              <a:rPr lang="en-GB" sz="2000" b="1" dirty="0"/>
              <a:t>1100 words)</a:t>
            </a:r>
          </a:p>
          <a:p>
            <a:pPr lvl="1"/>
            <a:r>
              <a:rPr lang="en-GB" sz="1600" dirty="0"/>
              <a:t>Discuss the </a:t>
            </a:r>
            <a:r>
              <a:rPr lang="en-GB" sz="1600" b="1" dirty="0"/>
              <a:t>two points</a:t>
            </a:r>
            <a:r>
              <a:rPr lang="en-GB" sz="1600" dirty="0"/>
              <a:t> raised using academic evidence </a:t>
            </a:r>
            <a:endParaRPr lang="en-GB" sz="1600" i="1" dirty="0"/>
          </a:p>
          <a:p>
            <a:r>
              <a:rPr lang="en-GB" sz="2000" b="1" dirty="0"/>
              <a:t>Conclusion (approximately 200 words)</a:t>
            </a:r>
          </a:p>
          <a:p>
            <a:pPr lvl="1"/>
            <a:r>
              <a:rPr lang="en-GB" sz="1600" dirty="0"/>
              <a:t>Summarise discussion/themes together in a conclusion</a:t>
            </a:r>
          </a:p>
          <a:p>
            <a:r>
              <a:rPr lang="en-GB" sz="2000" b="1" dirty="0"/>
              <a:t>Reference list</a:t>
            </a:r>
          </a:p>
          <a:p>
            <a:r>
              <a:rPr lang="en-GB" sz="2000" dirty="0"/>
              <a:t>Read, and reference, a minimum 10 sources 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980728"/>
            <a:ext cx="7886700" cy="4889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/>
              <a:t>“The CO site </a:t>
            </a:r>
            <a:r>
              <a:rPr lang="en-GB" i="1" dirty="0">
                <a:solidFill>
                  <a:srgbClr val="FFFF00"/>
                </a:solidFill>
              </a:rPr>
              <a:t>breathed new life into the module</a:t>
            </a:r>
            <a:r>
              <a:rPr lang="en-GB" i="1" dirty="0"/>
              <a:t>. It is very hard to teach IPE , and almost impossible to find case studies which students from all professions can identify with . The CO site gave us this”</a:t>
            </a:r>
          </a:p>
          <a:p>
            <a:pPr>
              <a:buNone/>
            </a:pPr>
            <a:endParaRPr lang="en-GB" i="1" dirty="0"/>
          </a:p>
          <a:p>
            <a:pPr>
              <a:buNone/>
            </a:pPr>
            <a:endParaRPr lang="en-GB" i="1" dirty="0"/>
          </a:p>
          <a:p>
            <a:pPr>
              <a:buNone/>
            </a:pPr>
            <a:endParaRPr lang="en-GB" i="1" dirty="0"/>
          </a:p>
          <a:p>
            <a:pPr>
              <a:buNone/>
            </a:pPr>
            <a:r>
              <a:rPr lang="en-GB" i="1" dirty="0"/>
              <a:t>“We use the CO site as  the basis of the assignment...it helped the students write their essay, in that </a:t>
            </a:r>
            <a:r>
              <a:rPr lang="en-GB" i="1" dirty="0">
                <a:solidFill>
                  <a:srgbClr val="FFFF00"/>
                </a:solidFill>
              </a:rPr>
              <a:t>it gave them something real to relate to”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373216"/>
            <a:ext cx="405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Year 4 IPE module leader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b="1" cap="none" dirty="0">
                <a:solidFill>
                  <a:schemeClr val="tx1"/>
                </a:solidFill>
                <a:effectLst/>
              </a:rPr>
              <a:t>Perspective of CareOpinion as academic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Authentic clinical scenarios</a:t>
            </a:r>
          </a:p>
          <a:p>
            <a:r>
              <a:rPr lang="en-GB" dirty="0"/>
              <a:t>Model for communication skills</a:t>
            </a:r>
          </a:p>
          <a:p>
            <a:r>
              <a:rPr lang="en-GB" dirty="0"/>
              <a:t>Research data</a:t>
            </a:r>
          </a:p>
        </p:txBody>
      </p:sp>
      <p:pic>
        <p:nvPicPr>
          <p:cNvPr id="11265" name="Picture 1" descr="C:\Users\Leslie\AppData\Local\Microsoft\Windows\INetCache\IE\8RKXAJZ4\600px-Pink_check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8873">
            <a:off x="4644008" y="2204864"/>
            <a:ext cx="3380012" cy="338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none" dirty="0">
                <a:solidFill>
                  <a:schemeClr val="tx1"/>
                </a:solidFill>
                <a:effectLst/>
              </a:rPr>
              <a:t>2. Health Care Professional</a:t>
            </a:r>
          </a:p>
        </p:txBody>
      </p:sp>
      <p:pic>
        <p:nvPicPr>
          <p:cNvPr id="4" name="Picture 3" descr="SoR Header CREST.jpg"/>
          <p:cNvPicPr>
            <a:picLocks noChangeAspect="1"/>
          </p:cNvPicPr>
          <p:nvPr/>
        </p:nvPicPr>
        <p:blipFill>
          <a:blip r:embed="rId2" cstate="print"/>
          <a:srcRect r="81250"/>
          <a:stretch>
            <a:fillRect/>
          </a:stretch>
        </p:blipFill>
        <p:spPr bwMode="auto">
          <a:xfrm>
            <a:off x="2815976" y="1866991"/>
            <a:ext cx="3554238" cy="31099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3142" y="1227909"/>
            <a:ext cx="766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Chair of Patient, Public and Practitioner Partnership Working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2" y="5159830"/>
            <a:ext cx="8569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200" kern="0" dirty="0">
                <a:sym typeface="Helvetica Light" charset="0"/>
              </a:rPr>
              <a:t>Develop a strategy to ensure patient’s voice central, not only throughout College and Society business but also throughout the practices of radiography.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907</Words>
  <Application>Microsoft Office PowerPoint</Application>
  <PresentationFormat>On-screen Show (4:3)</PresentationFormat>
  <Paragraphs>126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Schoolbook</vt:lpstr>
      <vt:lpstr>Helvetica Light</vt:lpstr>
      <vt:lpstr>Times New Roman</vt:lpstr>
      <vt:lpstr>ClassicPhotoAlbum</vt:lpstr>
      <vt:lpstr>CareOpinion: My Story Leslie Robinson</vt:lpstr>
      <vt:lpstr>1. Academic</vt:lpstr>
      <vt:lpstr>Using Care Opinion as Educator</vt:lpstr>
      <vt:lpstr>Plan for using Care Opinion in 2017/18</vt:lpstr>
      <vt:lpstr>PowerPoint Presentation</vt:lpstr>
      <vt:lpstr>Example level 4:  Summative Assessment</vt:lpstr>
      <vt:lpstr>PowerPoint Presentation</vt:lpstr>
      <vt:lpstr>Perspective of CareOpinion as academic</vt:lpstr>
      <vt:lpstr>2. Health Care Professional</vt:lpstr>
      <vt:lpstr>PowerPoint Presentation</vt:lpstr>
      <vt:lpstr>During my imaging or therapy procedure I would like it if you could...</vt:lpstr>
      <vt:lpstr>Perspective of CareOpinion as Health Care Professional</vt:lpstr>
      <vt:lpstr>3. Carer/Service User</vt:lpstr>
      <vt:lpstr>PowerPoint Presentation</vt:lpstr>
      <vt:lpstr>Perspective of CareOpinion as carer/service user</vt:lpstr>
      <vt:lpstr>4. Patient Representative: PPG</vt:lpstr>
      <vt:lpstr>PowerPoint Presentation</vt:lpstr>
      <vt:lpstr>CO: a multifaceted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2018-02-17T16:26:02Z</dcterms:created>
  <dcterms:modified xsi:type="dcterms:W3CDTF">2018-11-19T15:24:25Z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