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1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69" r:id="rId5"/>
    <p:sldId id="260" r:id="rId6"/>
    <p:sldId id="271" r:id="rId7"/>
    <p:sldId id="261" r:id="rId8"/>
    <p:sldId id="263" r:id="rId9"/>
    <p:sldId id="264" r:id="rId10"/>
    <p:sldId id="265" r:id="rId11"/>
    <p:sldId id="266" r:id="rId12"/>
    <p:sldId id="267"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66" d="100"/>
          <a:sy n="66" d="100"/>
        </p:scale>
        <p:origin x="153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60A97C-6094-44F3-9AD2-0A11796E8BE7}" type="datetimeFigureOut">
              <a:rPr lang="en-US" smtClean="0"/>
              <a:t>9/28/2019</a:t>
            </a:fld>
            <a:endParaRPr lang="en-GB"/>
          </a:p>
        </p:txBody>
      </p:sp>
      <p:sp>
        <p:nvSpPr>
          <p:cNvPr id="5" name="Footer Placeholder 4"/>
          <p:cNvSpPr>
            <a:spLocks noGrp="1"/>
          </p:cNvSpPr>
          <p:nvPr>
            <p:ph type="ftr" sz="quarter" idx="11"/>
          </p:nvPr>
        </p:nvSpPr>
        <p:spPr>
          <a:xfrm>
            <a:off x="812805" y="6272785"/>
            <a:ext cx="4745736" cy="365125"/>
          </a:xfrm>
        </p:spPr>
        <p:txBody>
          <a:bodyPr/>
          <a:lstStyle/>
          <a:p>
            <a:endParaRPr lang="en-GB"/>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CD88D163-8FEE-4B6A-977D-600E3843CE6C}" type="slidenum">
              <a:rPr lang="en-GB" smtClean="0"/>
              <a:t>‹#›</a:t>
            </a:fld>
            <a:endParaRPr lang="en-GB"/>
          </a:p>
        </p:txBody>
      </p:sp>
    </p:spTree>
    <p:extLst>
      <p:ext uri="{BB962C8B-B14F-4D97-AF65-F5344CB8AC3E}">
        <p14:creationId xmlns:p14="http://schemas.microsoft.com/office/powerpoint/2010/main" val="3121482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60A97C-6094-44F3-9AD2-0A11796E8BE7}" type="datetimeFigureOut">
              <a:rPr lang="en-US" smtClean="0"/>
              <a:t>9/28/2019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88D163-8FEE-4B6A-977D-600E3843CE6C}" type="slidenum">
              <a:rPr lang="en-GB" smtClean="0"/>
              <a:t>‹#›</a:t>
            </a:fld>
            <a:endParaRPr lang="en-GB"/>
          </a:p>
        </p:txBody>
      </p:sp>
    </p:spTree>
    <p:extLst>
      <p:ext uri="{BB962C8B-B14F-4D97-AF65-F5344CB8AC3E}">
        <p14:creationId xmlns:p14="http://schemas.microsoft.com/office/powerpoint/2010/main" val="2936365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60A97C-6094-44F3-9AD2-0A11796E8BE7}" type="datetimeFigureOut">
              <a:rPr lang="en-US" smtClean="0"/>
              <a:t>9/28/2019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88D163-8FEE-4B6A-977D-600E3843CE6C}" type="slidenum">
              <a:rPr lang="en-GB" smtClean="0"/>
              <a:t>‹#›</a:t>
            </a:fld>
            <a:endParaRPr lang="en-GB"/>
          </a:p>
        </p:txBody>
      </p:sp>
    </p:spTree>
    <p:extLst>
      <p:ext uri="{BB962C8B-B14F-4D97-AF65-F5344CB8AC3E}">
        <p14:creationId xmlns:p14="http://schemas.microsoft.com/office/powerpoint/2010/main" val="3692258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60A97C-6094-44F3-9AD2-0A11796E8BE7}" type="datetimeFigureOut">
              <a:rPr lang="en-US" smtClean="0"/>
              <a:t>9/28/2019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88D163-8FEE-4B6A-977D-600E3843CE6C}" type="slidenum">
              <a:rPr lang="en-GB" smtClean="0"/>
              <a:t>‹#›</a:t>
            </a:fld>
            <a:endParaRPr lang="en-GB"/>
          </a:p>
        </p:txBody>
      </p:sp>
    </p:spTree>
    <p:extLst>
      <p:ext uri="{BB962C8B-B14F-4D97-AF65-F5344CB8AC3E}">
        <p14:creationId xmlns:p14="http://schemas.microsoft.com/office/powerpoint/2010/main" val="3830366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en-US" smtClean="0"/>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0460A97C-6094-44F3-9AD2-0A11796E8BE7}" type="datetimeFigureOut">
              <a:rPr lang="en-US" smtClean="0"/>
              <a:t>9/28/2019</a:t>
            </a:fld>
            <a:endParaRPr lang="en-GB"/>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n-GB"/>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CD88D163-8FEE-4B6A-977D-600E3843CE6C}" type="slidenum">
              <a:rPr lang="en-GB" smtClean="0"/>
              <a:t>‹#›</a:t>
            </a:fld>
            <a:endParaRPr lang="en-GB"/>
          </a:p>
        </p:txBody>
      </p:sp>
    </p:spTree>
    <p:extLst>
      <p:ext uri="{BB962C8B-B14F-4D97-AF65-F5344CB8AC3E}">
        <p14:creationId xmlns:p14="http://schemas.microsoft.com/office/powerpoint/2010/main" val="2931496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60A97C-6094-44F3-9AD2-0A11796E8BE7}" type="datetimeFigureOut">
              <a:rPr lang="en-US" smtClean="0"/>
              <a:t>9/28/2019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88D163-8FEE-4B6A-977D-600E3843CE6C}" type="slidenum">
              <a:rPr lang="en-GB" smtClean="0"/>
              <a:t>‹#›</a:t>
            </a:fld>
            <a:endParaRPr lang="en-GB"/>
          </a:p>
        </p:txBody>
      </p:sp>
    </p:spTree>
    <p:extLst>
      <p:ext uri="{BB962C8B-B14F-4D97-AF65-F5344CB8AC3E}">
        <p14:creationId xmlns:p14="http://schemas.microsoft.com/office/powerpoint/2010/main" val="100787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60A97C-6094-44F3-9AD2-0A11796E8BE7}" type="datetimeFigureOut">
              <a:rPr lang="en-US" smtClean="0"/>
              <a:t>9/28/2019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88D163-8FEE-4B6A-977D-600E3843CE6C}" type="slidenum">
              <a:rPr lang="en-GB" smtClean="0"/>
              <a:t>‹#›</a:t>
            </a:fld>
            <a:endParaRPr lang="en-GB"/>
          </a:p>
        </p:txBody>
      </p:sp>
    </p:spTree>
    <p:extLst>
      <p:ext uri="{BB962C8B-B14F-4D97-AF65-F5344CB8AC3E}">
        <p14:creationId xmlns:p14="http://schemas.microsoft.com/office/powerpoint/2010/main" val="2194372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0460A97C-6094-44F3-9AD2-0A11796E8BE7}" type="datetimeFigureOut">
              <a:rPr lang="en-US" smtClean="0"/>
              <a:t>9/28/2019</a:t>
            </a:fld>
            <a:endParaRPr lang="en-GB"/>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GB"/>
          </a:p>
        </p:txBody>
      </p:sp>
      <p:sp>
        <p:nvSpPr>
          <p:cNvPr id="5" name="Slide Number Placeholder 4"/>
          <p:cNvSpPr>
            <a:spLocks noGrp="1"/>
          </p:cNvSpPr>
          <p:nvPr>
            <p:ph type="sldNum" sz="quarter" idx="12"/>
          </p:nvPr>
        </p:nvSpPr>
        <p:spPr/>
        <p:txBody>
          <a:bodyPr/>
          <a:lstStyle/>
          <a:p>
            <a:fld id="{CD88D163-8FEE-4B6A-977D-600E3843CE6C}" type="slidenum">
              <a:rPr lang="en-GB" smtClean="0"/>
              <a:t>‹#›</a:t>
            </a:fld>
            <a:endParaRPr lang="en-GB"/>
          </a:p>
        </p:txBody>
      </p:sp>
    </p:spTree>
    <p:extLst>
      <p:ext uri="{BB962C8B-B14F-4D97-AF65-F5344CB8AC3E}">
        <p14:creationId xmlns:p14="http://schemas.microsoft.com/office/powerpoint/2010/main" val="1144932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0A97C-6094-44F3-9AD2-0A11796E8BE7}" type="datetimeFigureOut">
              <a:rPr lang="en-US" smtClean="0"/>
              <a:t>9/28/2019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88D163-8FEE-4B6A-977D-600E3843CE6C}" type="slidenum">
              <a:rPr lang="en-GB" smtClean="0"/>
              <a:t>‹#›</a:t>
            </a:fld>
            <a:endParaRPr lang="en-GB"/>
          </a:p>
        </p:txBody>
      </p:sp>
    </p:spTree>
    <p:extLst>
      <p:ext uri="{BB962C8B-B14F-4D97-AF65-F5344CB8AC3E}">
        <p14:creationId xmlns:p14="http://schemas.microsoft.com/office/powerpoint/2010/main" val="1996900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0460A97C-6094-44F3-9AD2-0A11796E8BE7}" type="datetimeFigureOut">
              <a:rPr lang="en-US" smtClean="0"/>
              <a:t>9/28/2019</a:t>
            </a:fld>
            <a:endParaRPr lang="en-GB"/>
          </a:p>
        </p:txBody>
      </p:sp>
      <p:sp>
        <p:nvSpPr>
          <p:cNvPr id="10" name="Footer Placeholder 9"/>
          <p:cNvSpPr>
            <a:spLocks noGrp="1"/>
          </p:cNvSpPr>
          <p:nvPr>
            <p:ph type="ftr" sz="quarter" idx="11"/>
          </p:nvPr>
        </p:nvSpPr>
        <p:spPr/>
        <p:txBody>
          <a:bodyPr/>
          <a:lstStyle/>
          <a:p>
            <a:endParaRPr lang="en-GB"/>
          </a:p>
        </p:txBody>
      </p:sp>
      <p:sp>
        <p:nvSpPr>
          <p:cNvPr id="11" name="Slide Number Placeholder 10"/>
          <p:cNvSpPr>
            <a:spLocks noGrp="1"/>
          </p:cNvSpPr>
          <p:nvPr>
            <p:ph type="sldNum" sz="quarter" idx="12"/>
          </p:nvPr>
        </p:nvSpPr>
        <p:spPr/>
        <p:txBody>
          <a:bodyPr/>
          <a:lstStyle/>
          <a:p>
            <a:fld id="{CD88D163-8FEE-4B6A-977D-600E3843CE6C}" type="slidenum">
              <a:rPr lang="en-GB" smtClean="0"/>
              <a:t>‹#›</a:t>
            </a:fld>
            <a:endParaRPr lang="en-GB"/>
          </a:p>
        </p:txBody>
      </p:sp>
    </p:spTree>
    <p:extLst>
      <p:ext uri="{BB962C8B-B14F-4D97-AF65-F5344CB8AC3E}">
        <p14:creationId xmlns:p14="http://schemas.microsoft.com/office/powerpoint/2010/main" val="4120911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0460A97C-6094-44F3-9AD2-0A11796E8BE7}" type="datetimeFigureOut">
              <a:rPr lang="en-US" smtClean="0"/>
              <a:t>9/28/2019</a:t>
            </a:fld>
            <a:endParaRPr lang="en-GB"/>
          </a:p>
        </p:txBody>
      </p:sp>
      <p:sp>
        <p:nvSpPr>
          <p:cNvPr id="10" name="Slide Number Placeholder 9"/>
          <p:cNvSpPr>
            <a:spLocks noGrp="1"/>
          </p:cNvSpPr>
          <p:nvPr>
            <p:ph type="sldNum" sz="quarter" idx="12"/>
          </p:nvPr>
        </p:nvSpPr>
        <p:spPr/>
        <p:txBody>
          <a:bodyPr/>
          <a:lstStyle/>
          <a:p>
            <a:fld id="{CD88D163-8FEE-4B6A-977D-600E3843CE6C}" type="slidenum">
              <a:rPr lang="en-GB" smtClean="0"/>
              <a:t>‹#›</a:t>
            </a:fld>
            <a:endParaRPr lang="en-GB"/>
          </a:p>
        </p:txBody>
      </p:sp>
    </p:spTree>
    <p:extLst>
      <p:ext uri="{BB962C8B-B14F-4D97-AF65-F5344CB8AC3E}">
        <p14:creationId xmlns:p14="http://schemas.microsoft.com/office/powerpoint/2010/main" val="946439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0460A97C-6094-44F3-9AD2-0A11796E8BE7}" type="datetimeFigureOut">
              <a:rPr lang="en-US" smtClean="0"/>
              <a:t>9/28/2019</a:t>
            </a:fld>
            <a:endParaRPr lang="en-GB"/>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n-GB"/>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CD88D163-8FEE-4B6A-977D-600E3843CE6C}" type="slidenum">
              <a:rPr lang="en-GB" smtClean="0"/>
              <a:t>‹#›</a:t>
            </a:fld>
            <a:endParaRPr lang="en-GB"/>
          </a:p>
        </p:txBody>
      </p:sp>
    </p:spTree>
    <p:extLst>
      <p:ext uri="{BB962C8B-B14F-4D97-AF65-F5344CB8AC3E}">
        <p14:creationId xmlns:p14="http://schemas.microsoft.com/office/powerpoint/2010/main" val="422876730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microsoft.com/office/2007/relationships/hdphoto" Target="../media/hdphoto7.wdp"/><Relationship Id="rId2" Type="http://schemas.openxmlformats.org/officeDocument/2006/relationships/image" Target="../media/image12.png"/><Relationship Id="rId1" Type="http://schemas.openxmlformats.org/officeDocument/2006/relationships/slideLayout" Target="../slideLayouts/slideLayout2.xml"/><Relationship Id="rId5" Type="http://schemas.microsoft.com/office/2007/relationships/hdphoto" Target="../media/hdphoto4.wdp"/><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microsoft.com/office/2007/relationships/hdphoto" Target="../media/hdphoto8.wdp"/><Relationship Id="rId2" Type="http://schemas.openxmlformats.org/officeDocument/2006/relationships/image" Target="../media/image13.png"/><Relationship Id="rId1" Type="http://schemas.openxmlformats.org/officeDocument/2006/relationships/slideLayout" Target="../slideLayouts/slideLayout2.xml"/><Relationship Id="rId6" Type="http://schemas.microsoft.com/office/2007/relationships/hdphoto" Target="../media/hdphoto4.wdp"/><Relationship Id="rId5" Type="http://schemas.openxmlformats.org/officeDocument/2006/relationships/image" Target="../media/image9.pn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8.png"/><Relationship Id="rId1" Type="http://schemas.openxmlformats.org/officeDocument/2006/relationships/slideLayout" Target="../slideLayouts/slideLayout2.xml"/><Relationship Id="rId5" Type="http://schemas.microsoft.com/office/2007/relationships/hdphoto" Target="../media/hdphoto4.wdp"/><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10.png"/><Relationship Id="rId1" Type="http://schemas.openxmlformats.org/officeDocument/2006/relationships/slideLayout" Target="../slideLayouts/slideLayout2.xml"/><Relationship Id="rId5" Type="http://schemas.microsoft.com/office/2007/relationships/hdphoto" Target="../media/hdphoto4.wdp"/><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www.iconfinder.com/icons/3173000/give_hand_heart_love_thank_you_thanks_icon" TargetMode="External"/><Relationship Id="rId1" Type="http://schemas.openxmlformats.org/officeDocument/2006/relationships/slideLayout" Target="../slideLayouts/slideLayout2.xml"/><Relationship Id="rId6" Type="http://schemas.microsoft.com/office/2007/relationships/hdphoto" Target="../media/hdphoto4.wdp"/><Relationship Id="rId5" Type="http://schemas.openxmlformats.org/officeDocument/2006/relationships/image" Target="../media/image9.png"/><Relationship Id="rId4" Type="http://schemas.microsoft.com/office/2007/relationships/hdphoto" Target="../media/hdphoto6.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5536" y="1916832"/>
            <a:ext cx="8280920" cy="1754326"/>
          </a:xfrm>
          <a:prstGeom prst="rect">
            <a:avLst/>
          </a:prstGeom>
        </p:spPr>
        <p:txBody>
          <a:bodyPr wrap="square">
            <a:spAutoFit/>
          </a:bodyPr>
          <a:lstStyle/>
          <a:p>
            <a:pPr algn="ctr"/>
            <a:r>
              <a:rPr lang="en-GB" sz="3600" b="1" dirty="0" smtClean="0"/>
              <a:t>HOW DO HEALTHCARE STAFF REPOND TO PATIENT </a:t>
            </a:r>
            <a:br>
              <a:rPr lang="en-GB" sz="3600" b="1" dirty="0" smtClean="0"/>
            </a:br>
            <a:r>
              <a:rPr lang="en-GB" sz="3600" b="1" dirty="0" smtClean="0"/>
              <a:t>FEEBDACK ONLNE?</a:t>
            </a:r>
            <a:endParaRPr lang="en-GB" sz="1400" dirty="0"/>
          </a:p>
        </p:txBody>
      </p:sp>
      <p:sp>
        <p:nvSpPr>
          <p:cNvPr id="6" name="Subtitle 2"/>
          <p:cNvSpPr>
            <a:spLocks noGrp="1"/>
          </p:cNvSpPr>
          <p:nvPr>
            <p:ph type="subTitle" idx="1"/>
          </p:nvPr>
        </p:nvSpPr>
        <p:spPr>
          <a:xfrm>
            <a:off x="395536" y="4437112"/>
            <a:ext cx="8193360" cy="1752600"/>
          </a:xfrm>
        </p:spPr>
        <p:txBody>
          <a:bodyPr>
            <a:normAutofit/>
          </a:bodyPr>
          <a:lstStyle/>
          <a:p>
            <a:r>
              <a:rPr lang="en-GB" sz="1700" dirty="0">
                <a:solidFill>
                  <a:schemeClr val="tx2">
                    <a:lumMod val="75000"/>
                  </a:schemeClr>
                </a:solidFill>
                <a:latin typeface="+mj-lt"/>
                <a:cs typeface="Arial" pitchFamily="34" charset="0"/>
              </a:rPr>
              <a:t/>
            </a:r>
            <a:br>
              <a:rPr lang="en-GB" sz="1700" dirty="0">
                <a:solidFill>
                  <a:schemeClr val="tx2">
                    <a:lumMod val="75000"/>
                  </a:schemeClr>
                </a:solidFill>
                <a:latin typeface="+mj-lt"/>
                <a:cs typeface="Arial" pitchFamily="34" charset="0"/>
              </a:rPr>
            </a:br>
            <a:r>
              <a:rPr lang="en-GB" sz="1700" dirty="0" smtClean="0">
                <a:solidFill>
                  <a:schemeClr val="accent5"/>
                </a:solidFill>
                <a:latin typeface="Arial" panose="020B0604020202020204" pitchFamily="34" charset="0"/>
                <a:cs typeface="Arial" panose="020B0604020202020204" pitchFamily="34" charset="0"/>
              </a:rPr>
              <a:t>Lauren Ramsey    </a:t>
            </a:r>
            <a:r>
              <a:rPr lang="en-GB" sz="1700" dirty="0" smtClean="0">
                <a:solidFill>
                  <a:schemeClr val="tx2">
                    <a:lumMod val="75000"/>
                  </a:schemeClr>
                </a:solidFill>
                <a:latin typeface="Arial" panose="020B0604020202020204" pitchFamily="34" charset="0"/>
                <a:cs typeface="Arial" panose="020B0604020202020204" pitchFamily="34" charset="0"/>
              </a:rPr>
              <a:t/>
            </a:r>
            <a:br>
              <a:rPr lang="en-GB" sz="1700" dirty="0" smtClean="0">
                <a:solidFill>
                  <a:schemeClr val="tx2">
                    <a:lumMod val="75000"/>
                  </a:schemeClr>
                </a:solidFill>
                <a:latin typeface="Arial" panose="020B0604020202020204" pitchFamily="34" charset="0"/>
                <a:cs typeface="Arial" panose="020B0604020202020204" pitchFamily="34" charset="0"/>
              </a:rPr>
            </a:br>
            <a:r>
              <a:rPr lang="en-GB" sz="1700" dirty="0" smtClean="0">
                <a:solidFill>
                  <a:schemeClr val="tx2">
                    <a:lumMod val="75000"/>
                  </a:schemeClr>
                </a:solidFill>
                <a:latin typeface="Arial" panose="020B0604020202020204" pitchFamily="34" charset="0"/>
                <a:cs typeface="Arial" panose="020B0604020202020204" pitchFamily="34" charset="0"/>
              </a:rPr>
              <a:t>       </a:t>
            </a:r>
            <a:r>
              <a:rPr lang="en-GB" sz="1700" u="sng" dirty="0" smtClean="0">
                <a:solidFill>
                  <a:schemeClr val="accent5"/>
                </a:solidFill>
                <a:latin typeface="Arial" panose="020B0604020202020204" pitchFamily="34" charset="0"/>
                <a:cs typeface="Arial" panose="020B0604020202020204" pitchFamily="34" charset="0"/>
              </a:rPr>
              <a:t>L.ramsey@leeds.ac.uk   </a:t>
            </a:r>
            <a:br>
              <a:rPr lang="en-GB" sz="1700" u="sng" dirty="0" smtClean="0">
                <a:solidFill>
                  <a:schemeClr val="accent5"/>
                </a:solidFill>
                <a:latin typeface="Arial" panose="020B0604020202020204" pitchFamily="34" charset="0"/>
                <a:cs typeface="Arial" panose="020B0604020202020204" pitchFamily="34" charset="0"/>
              </a:rPr>
            </a:br>
            <a:r>
              <a:rPr lang="en-GB" sz="1700" dirty="0" smtClean="0">
                <a:solidFill>
                  <a:schemeClr val="accent5"/>
                </a:solidFill>
                <a:latin typeface="Arial" panose="020B0604020202020204" pitchFamily="34" charset="0"/>
                <a:cs typeface="Arial" panose="020B0604020202020204" pitchFamily="34" charset="0"/>
              </a:rPr>
              <a:t>       </a:t>
            </a:r>
            <a:r>
              <a:rPr lang="en-GB" sz="1700" u="sng" dirty="0" smtClean="0">
                <a:solidFill>
                  <a:schemeClr val="accent5"/>
                </a:solidFill>
                <a:latin typeface="Arial" panose="020B0604020202020204" pitchFamily="34" charset="0"/>
                <a:cs typeface="Arial" panose="020B0604020202020204" pitchFamily="34" charset="0"/>
              </a:rPr>
              <a:t>@</a:t>
            </a:r>
            <a:r>
              <a:rPr lang="en-GB" sz="1700" u="sng" dirty="0" err="1" smtClean="0">
                <a:solidFill>
                  <a:schemeClr val="accent5"/>
                </a:solidFill>
                <a:latin typeface="Arial" panose="020B0604020202020204" pitchFamily="34" charset="0"/>
                <a:cs typeface="Arial" panose="020B0604020202020204" pitchFamily="34" charset="0"/>
              </a:rPr>
              <a:t>Laurenpramsey</a:t>
            </a:r>
            <a:endParaRPr lang="en-GB" sz="1700" u="sng" dirty="0" smtClean="0">
              <a:solidFill>
                <a:schemeClr val="accent5"/>
              </a:solidFill>
              <a:latin typeface="Arial" panose="020B0604020202020204" pitchFamily="34" charset="0"/>
              <a:cs typeface="Arial" panose="020B0604020202020204" pitchFamily="34" charset="0"/>
            </a:endParaRPr>
          </a:p>
        </p:txBody>
      </p:sp>
      <p:pic>
        <p:nvPicPr>
          <p:cNvPr id="7" name="Picture 7"/>
          <p:cNvPicPr>
            <a:picLocks noChangeAspect="1" noChangeArrowheads="1"/>
          </p:cNvPicPr>
          <p:nvPr/>
        </p:nvPicPr>
        <p:blipFill rotWithShape="1">
          <a:blip r:embed="rId2">
            <a:extLst>
              <a:ext uri="{28A0092B-C50C-407E-A947-70E740481C1C}">
                <a14:useLocalDpi xmlns:a14="http://schemas.microsoft.com/office/drawing/2010/main" val="0"/>
              </a:ext>
            </a:extLst>
          </a:blip>
          <a:srcRect t="5536" b="12830"/>
          <a:stretch/>
        </p:blipFill>
        <p:spPr bwMode="auto">
          <a:xfrm>
            <a:off x="642536" y="5746542"/>
            <a:ext cx="7858927" cy="74805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cap="flat">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grpSp>
        <p:nvGrpSpPr>
          <p:cNvPr id="8" name="Group 7"/>
          <p:cNvGrpSpPr/>
          <p:nvPr/>
        </p:nvGrpSpPr>
        <p:grpSpPr>
          <a:xfrm>
            <a:off x="497528" y="4953588"/>
            <a:ext cx="290015" cy="533049"/>
            <a:chOff x="396715" y="4984183"/>
            <a:chExt cx="290015" cy="533049"/>
          </a:xfrm>
        </p:grpSpPr>
        <p:pic>
          <p:nvPicPr>
            <p:cNvPr id="9"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582" t="20300" r="12732" b="18149"/>
            <a:stretch/>
          </p:blipFill>
          <p:spPr bwMode="auto">
            <a:xfrm>
              <a:off x="396715" y="5274984"/>
              <a:ext cx="290015" cy="242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5"/>
            <p:cNvPicPr>
              <a:picLocks noChangeAspect="1" noChangeArrowheads="1"/>
            </p:cNvPicPr>
            <p:nvPr/>
          </p:nvPicPr>
          <p:blipFill rotWithShape="1">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l="13018" t="19854" r="13888" b="22193"/>
            <a:stretch/>
          </p:blipFill>
          <p:spPr bwMode="auto">
            <a:xfrm>
              <a:off x="396715" y="4984183"/>
              <a:ext cx="290015" cy="2299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backgroundRemoval t="0" b="99111" l="0" r="100000">
                        <a14:foregroundMark x1="25778" y1="24444" x2="25778" y2="24444"/>
                        <a14:foregroundMark x1="14667" y1="13333" x2="14667" y2="13333"/>
                        <a14:foregroundMark x1="81333" y1="42222" x2="81333" y2="42222"/>
                      </a14:backgroundRemoval>
                    </a14:imgEffect>
                  </a14:imgLayer>
                </a14:imgProps>
              </a:ext>
              <a:ext uri="{28A0092B-C50C-407E-A947-70E740481C1C}">
                <a14:useLocalDpi xmlns:a14="http://schemas.microsoft.com/office/drawing/2010/main" val="0"/>
              </a:ext>
            </a:extLst>
          </a:blip>
          <a:srcRect/>
          <a:stretch>
            <a:fillRect/>
          </a:stretch>
        </p:blipFill>
        <p:spPr bwMode="auto">
          <a:xfrm>
            <a:off x="184124" y="1668981"/>
            <a:ext cx="1517889" cy="15178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015208" y="1825457"/>
            <a:ext cx="6517232" cy="1754326"/>
          </a:xfrm>
          <a:prstGeom prst="rect">
            <a:avLst/>
          </a:prstGeom>
        </p:spPr>
        <p:txBody>
          <a:bodyPr wrap="square">
            <a:spAutoFit/>
          </a:bodyPr>
          <a:lstStyle/>
          <a:p>
            <a:r>
              <a:rPr lang="en-GB" i="1" dirty="0">
                <a:latin typeface="Arial" panose="020B0604020202020204" pitchFamily="34" charset="0"/>
                <a:cs typeface="Arial" panose="020B0604020202020204" pitchFamily="34" charset="0"/>
              </a:rPr>
              <a:t>“4 hours with a 9 year old in severe pain. No information</a:t>
            </a:r>
            <a:r>
              <a:rPr lang="en-GB" i="1" dirty="0" smtClean="0">
                <a:latin typeface="Arial" panose="020B0604020202020204" pitchFamily="34" charset="0"/>
                <a:cs typeface="Arial" panose="020B0604020202020204" pitchFamily="34" charset="0"/>
              </a:rPr>
              <a:t>. </a:t>
            </a:r>
            <a:r>
              <a:rPr lang="en-GB" i="1" dirty="0">
                <a:latin typeface="Arial" panose="020B0604020202020204" pitchFamily="34" charset="0"/>
                <a:cs typeface="Arial" panose="020B0604020202020204" pitchFamily="34" charset="0"/>
              </a:rPr>
              <a:t>N</a:t>
            </a:r>
            <a:r>
              <a:rPr lang="en-GB" i="1" dirty="0" smtClean="0">
                <a:latin typeface="Arial" panose="020B0604020202020204" pitchFamily="34" charset="0"/>
                <a:cs typeface="Arial" panose="020B0604020202020204" pitchFamily="34" charset="0"/>
              </a:rPr>
              <a:t>o </a:t>
            </a:r>
            <a:r>
              <a:rPr lang="en-GB" i="1" dirty="0">
                <a:latin typeface="Arial" panose="020B0604020202020204" pitchFamily="34" charset="0"/>
                <a:cs typeface="Arial" panose="020B0604020202020204" pitchFamily="34" charset="0"/>
              </a:rPr>
              <a:t>communication from staff</a:t>
            </a:r>
            <a:r>
              <a:rPr lang="en-GB" i="1" dirty="0" smtClean="0">
                <a:latin typeface="Arial" panose="020B0604020202020204" pitchFamily="34" charset="0"/>
                <a:cs typeface="Arial" panose="020B0604020202020204" pitchFamily="34" charset="0"/>
              </a:rPr>
              <a:t>. Dr </a:t>
            </a:r>
            <a:r>
              <a:rPr lang="en-GB" i="1" dirty="0">
                <a:latin typeface="Arial" panose="020B0604020202020204" pitchFamily="34" charset="0"/>
                <a:cs typeface="Arial" panose="020B0604020202020204" pitchFamily="34" charset="0"/>
              </a:rPr>
              <a:t>spent quite </a:t>
            </a:r>
            <a:r>
              <a:rPr lang="en-GB" i="1" dirty="0" smtClean="0">
                <a:latin typeface="Arial" panose="020B0604020202020204" pitchFamily="34" charset="0"/>
                <a:cs typeface="Arial" panose="020B0604020202020204" pitchFamily="34" charset="0"/>
              </a:rPr>
              <a:t>a while </a:t>
            </a:r>
            <a:r>
              <a:rPr lang="en-GB" i="1" dirty="0">
                <a:latin typeface="Arial" panose="020B0604020202020204" pitchFamily="34" charset="0"/>
                <a:cs typeface="Arial" panose="020B0604020202020204" pitchFamily="34" charset="0"/>
              </a:rPr>
              <a:t>sitting down</a:t>
            </a:r>
            <a:r>
              <a:rPr lang="en-GB" i="1" dirty="0" smtClean="0">
                <a:latin typeface="Arial" panose="020B0604020202020204" pitchFamily="34" charset="0"/>
                <a:cs typeface="Arial" panose="020B0604020202020204" pitchFamily="34" charset="0"/>
              </a:rPr>
              <a:t>. </a:t>
            </a:r>
            <a:r>
              <a:rPr lang="en-GB" i="1" dirty="0">
                <a:latin typeface="Arial" panose="020B0604020202020204" pitchFamily="34" charset="0"/>
                <a:cs typeface="Arial" panose="020B0604020202020204" pitchFamily="34" charset="0"/>
              </a:rPr>
              <a:t>H</a:t>
            </a:r>
            <a:r>
              <a:rPr lang="en-GB" i="1" dirty="0" smtClean="0">
                <a:latin typeface="Arial" panose="020B0604020202020204" pitchFamily="34" charset="0"/>
                <a:cs typeface="Arial" panose="020B0604020202020204" pitchFamily="34" charset="0"/>
              </a:rPr>
              <a:t>e </a:t>
            </a:r>
            <a:r>
              <a:rPr lang="en-GB" i="1" dirty="0">
                <a:latin typeface="Arial" panose="020B0604020202020204" pitchFamily="34" charset="0"/>
                <a:cs typeface="Arial" panose="020B0604020202020204" pitchFamily="34" charset="0"/>
              </a:rPr>
              <a:t>was not polite to his staff who he </a:t>
            </a:r>
            <a:r>
              <a:rPr lang="en-GB" i="1" dirty="0" smtClean="0">
                <a:latin typeface="Arial" panose="020B0604020202020204" pitchFamily="34" charset="0"/>
                <a:cs typeface="Arial" panose="020B0604020202020204" pitchFamily="34" charset="0"/>
              </a:rPr>
              <a:t>wouldn't </a:t>
            </a:r>
            <a:r>
              <a:rPr lang="en-GB" i="1" dirty="0">
                <a:latin typeface="Arial" panose="020B0604020202020204" pitchFamily="34" charset="0"/>
                <a:cs typeface="Arial" panose="020B0604020202020204" pitchFamily="34" charset="0"/>
              </a:rPr>
              <a:t>function without.”</a:t>
            </a:r>
            <a:br>
              <a:rPr lang="en-GB" i="1" dirty="0">
                <a:latin typeface="Arial" panose="020B0604020202020204" pitchFamily="34" charset="0"/>
                <a:cs typeface="Arial" panose="020B0604020202020204" pitchFamily="34" charset="0"/>
              </a:rPr>
            </a:br>
            <a:r>
              <a:rPr lang="en-GB" i="1" dirty="0">
                <a:latin typeface="Arial" panose="020B0604020202020204" pitchFamily="34" charset="0"/>
                <a:cs typeface="Arial" panose="020B0604020202020204" pitchFamily="34" charset="0"/>
              </a:rPr>
              <a:t/>
            </a:r>
            <a:br>
              <a:rPr lang="en-GB" i="1" dirty="0">
                <a:latin typeface="Arial" panose="020B0604020202020204" pitchFamily="34" charset="0"/>
                <a:cs typeface="Arial" panose="020B0604020202020204" pitchFamily="34" charset="0"/>
              </a:rPr>
            </a:br>
            <a:endParaRPr lang="en-GB" b="1" dirty="0">
              <a:latin typeface="Arial" panose="020B0604020202020204" pitchFamily="34" charset="0"/>
              <a:cs typeface="Arial" panose="020B0604020202020204" pitchFamily="34" charset="0"/>
            </a:endParaRPr>
          </a:p>
        </p:txBody>
      </p:sp>
      <p:sp>
        <p:nvSpPr>
          <p:cNvPr id="7" name="Rectangle 6"/>
          <p:cNvSpPr/>
          <p:nvPr/>
        </p:nvSpPr>
        <p:spPr>
          <a:xfrm>
            <a:off x="2699792" y="6525344"/>
            <a:ext cx="6203942" cy="307777"/>
          </a:xfrm>
          <a:prstGeom prst="rect">
            <a:avLst/>
          </a:prstGeom>
        </p:spPr>
        <p:txBody>
          <a:bodyPr wrap="none">
            <a:spAutoFit/>
          </a:bodyPr>
          <a:lstStyle/>
          <a:p>
            <a:r>
              <a:rPr lang="en-GB" sz="1400" i="1" dirty="0" smtClean="0">
                <a:latin typeface="Arial" panose="020B0604020202020204" pitchFamily="34" charset="0"/>
                <a:ea typeface="Arial"/>
                <a:cs typeface="Arial" panose="020B0604020202020204" pitchFamily="34" charset="0"/>
              </a:rPr>
              <a:t>(Dudhwala</a:t>
            </a:r>
            <a:r>
              <a:rPr lang="en-GB" sz="1400" i="1" dirty="0">
                <a:latin typeface="Arial" panose="020B0604020202020204" pitchFamily="34" charset="0"/>
                <a:ea typeface="Arial"/>
                <a:cs typeface="Arial" panose="020B0604020202020204" pitchFamily="34" charset="0"/>
              </a:rPr>
              <a:t>, 2018; Marsh et al, In Press; Sheard et al, </a:t>
            </a:r>
            <a:r>
              <a:rPr lang="en-GB" sz="1400" i="1" dirty="0" smtClean="0">
                <a:latin typeface="Arial" panose="020B0604020202020204" pitchFamily="34" charset="0"/>
                <a:ea typeface="Arial"/>
                <a:cs typeface="Arial" panose="020B0604020202020204" pitchFamily="34" charset="0"/>
              </a:rPr>
              <a:t>2018; </a:t>
            </a:r>
            <a:r>
              <a:rPr lang="en-GB" sz="1400" i="1" dirty="0">
                <a:latin typeface="Arial" panose="020B0604020202020204" pitchFamily="34" charset="0"/>
                <a:ea typeface="Arial"/>
                <a:cs typeface="Arial" panose="020B0604020202020204" pitchFamily="34" charset="0"/>
              </a:rPr>
              <a:t>Robert, 2018</a:t>
            </a:r>
            <a:r>
              <a:rPr lang="en-GB" sz="1400" i="1" dirty="0" smtClean="0">
                <a:latin typeface="Arial" panose="020B0604020202020204" pitchFamily="34" charset="0"/>
                <a:ea typeface="Arial"/>
                <a:cs typeface="Arial" panose="020B0604020202020204" pitchFamily="34" charset="0"/>
              </a:rPr>
              <a:t>).</a:t>
            </a:r>
            <a:endParaRPr lang="en-GB" sz="1400" i="1" dirty="0">
              <a:latin typeface="Arial" panose="020B0604020202020204" pitchFamily="34" charset="0"/>
              <a:cs typeface="Arial" panose="020B0604020202020204" pitchFamily="34" charset="0"/>
            </a:endParaRPr>
          </a:p>
        </p:txBody>
      </p:sp>
      <p:grpSp>
        <p:nvGrpSpPr>
          <p:cNvPr id="8" name="Group 7"/>
          <p:cNvGrpSpPr/>
          <p:nvPr/>
        </p:nvGrpSpPr>
        <p:grpSpPr>
          <a:xfrm>
            <a:off x="2049871" y="3118118"/>
            <a:ext cx="6509148" cy="923330"/>
            <a:chOff x="9795159" y="4681774"/>
            <a:chExt cx="7119949" cy="923330"/>
          </a:xfrm>
        </p:grpSpPr>
        <p:sp>
          <p:nvSpPr>
            <p:cNvPr id="9" name="Rectangle 8"/>
            <p:cNvSpPr/>
            <p:nvPr/>
          </p:nvSpPr>
          <p:spPr>
            <a:xfrm>
              <a:off x="9795159" y="4691221"/>
              <a:ext cx="7119949" cy="8845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9795159" y="4681774"/>
              <a:ext cx="6768752" cy="923330"/>
            </a:xfrm>
            <a:prstGeom prst="rect">
              <a:avLst/>
            </a:prstGeom>
          </p:spPr>
          <p:txBody>
            <a:bodyPr wrap="square">
              <a:spAutoFit/>
            </a:bodyPr>
            <a:lstStyle/>
            <a:p>
              <a:pPr lvl="0"/>
              <a:r>
                <a:rPr lang="en-GB" i="1" dirty="0">
                  <a:latin typeface="Arial" panose="020B0604020202020204" pitchFamily="34" charset="0"/>
                  <a:cs typeface="Arial" panose="020B0604020202020204" pitchFamily="34" charset="0"/>
                </a:rPr>
                <a:t>“</a:t>
              </a:r>
              <a:r>
                <a:rPr lang="en-GB" b="1" i="1" dirty="0">
                  <a:latin typeface="Arial" panose="020B0604020202020204" pitchFamily="34" charset="0"/>
                  <a:cs typeface="Arial" panose="020B0604020202020204" pitchFamily="34" charset="0"/>
                </a:rPr>
                <a:t>We are sorry to hear about your experience. Please contact our Patient Experience Team so that we can look in to this further for you. X@nhs.net or call XXX.”</a:t>
              </a:r>
              <a:endParaRPr lang="en-GB" b="1" dirty="0">
                <a:latin typeface="Arial" panose="020B0604020202020204" pitchFamily="34" charset="0"/>
                <a:cs typeface="Arial" panose="020B0604020202020204" pitchFamily="34" charset="0"/>
              </a:endParaRPr>
            </a:p>
          </p:txBody>
        </p:sp>
      </p:grpSp>
      <p:grpSp>
        <p:nvGrpSpPr>
          <p:cNvPr id="11" name="Group 10"/>
          <p:cNvGrpSpPr/>
          <p:nvPr/>
        </p:nvGrpSpPr>
        <p:grpSpPr>
          <a:xfrm>
            <a:off x="149626" y="3173671"/>
            <a:ext cx="2752923" cy="621736"/>
            <a:chOff x="144398" y="2394961"/>
            <a:chExt cx="2752923" cy="621736"/>
          </a:xfrm>
        </p:grpSpPr>
        <p:sp>
          <p:nvSpPr>
            <p:cNvPr id="12" name="TextBox 11"/>
            <p:cNvSpPr txBox="1"/>
            <p:nvPr/>
          </p:nvSpPr>
          <p:spPr>
            <a:xfrm>
              <a:off x="144398" y="2708920"/>
              <a:ext cx="2752923" cy="307777"/>
            </a:xfrm>
            <a:prstGeom prst="rect">
              <a:avLst/>
            </a:prstGeom>
            <a:noFill/>
          </p:spPr>
          <p:txBody>
            <a:bodyPr wrap="square" rtlCol="0">
              <a:spAutoFit/>
            </a:bodyPr>
            <a:lstStyle/>
            <a:p>
              <a:r>
                <a:rPr lang="en-GB" sz="1400" dirty="0" smtClean="0">
                  <a:latin typeface="Arial" panose="020B0604020202020204" pitchFamily="34" charset="0"/>
                  <a:cs typeface="Arial" panose="020B0604020202020204" pitchFamily="34" charset="0"/>
                </a:rPr>
                <a:t>60.7%  24.1% 15.2%</a:t>
              </a:r>
              <a:endParaRPr lang="en-GB" sz="1400" dirty="0">
                <a:latin typeface="Arial" panose="020B0604020202020204" pitchFamily="34" charset="0"/>
                <a:cs typeface="Arial" panose="020B0604020202020204" pitchFamily="34" charset="0"/>
              </a:endParaRPr>
            </a:p>
          </p:txBody>
        </p:sp>
        <p:pic>
          <p:nvPicPr>
            <p:cNvPr id="13" name="Picture 3"/>
            <p:cNvPicPr>
              <a:picLocks noChangeAspect="1" noChangeArrowheads="1"/>
            </p:cNvPicPr>
            <p:nvPr/>
          </p:nvPicPr>
          <p:blipFill rotWithShape="1">
            <a:blip r:embed="rId4" cstate="print">
              <a:extLst>
                <a:ext uri="{BEBA8EAE-BF5A-486C-A8C5-ECC9F3942E4B}">
                  <a14:imgProps xmlns:a14="http://schemas.microsoft.com/office/drawing/2010/main">
                    <a14:imgLayer r:embed="rId5">
                      <a14:imgEffect>
                        <a14:backgroundRemoval t="0" b="100000" l="0" r="100000">
                          <a14:foregroundMark x1="14513" y1="26119" x2="14513" y2="26119"/>
                          <a14:foregroundMark x1="49105" y1="25373" x2="49105" y2="25373"/>
                          <a14:foregroundMark x1="78728" y1="28358" x2="78728" y2="28358"/>
                          <a14:foregroundMark x1="74155" y1="11194" x2="74155" y2="11194"/>
                          <a14:foregroundMark x1="84294" y1="11194" x2="84294" y2="11194"/>
                          <a14:foregroundMark x1="52286" y1="8582" x2="52286" y2="8582"/>
                          <a14:foregroundMark x1="40755" y1="10821" x2="40755" y2="10821"/>
                          <a14:foregroundMark x1="18091" y1="12313" x2="18091" y2="12313"/>
                          <a14:foregroundMark x1="8946" y1="12313" x2="8946" y2="12313"/>
                          <a14:foregroundMark x1="5964" y1="70149" x2="5964" y2="70149"/>
                          <a14:foregroundMark x1="72763" y1="69403" x2="72763" y2="69403"/>
                        </a14:backgroundRemoval>
                      </a14:imgEffect>
                    </a14:imgLayer>
                  </a14:imgProps>
                </a:ext>
                <a:ext uri="{28A0092B-C50C-407E-A947-70E740481C1C}">
                  <a14:useLocalDpi xmlns:a14="http://schemas.microsoft.com/office/drawing/2010/main" val="0"/>
                </a:ext>
              </a:extLst>
            </a:blip>
            <a:srcRect b="62302"/>
            <a:stretch/>
          </p:blipFill>
          <p:spPr bwMode="auto">
            <a:xfrm>
              <a:off x="245351" y="2394961"/>
              <a:ext cx="1508512" cy="302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4" name="Rectangle 13"/>
          <p:cNvSpPr/>
          <p:nvPr/>
        </p:nvSpPr>
        <p:spPr>
          <a:xfrm>
            <a:off x="255011" y="4870314"/>
            <a:ext cx="8744703" cy="1261884"/>
          </a:xfrm>
          <a:prstGeom prst="rect">
            <a:avLst/>
          </a:prstGeom>
        </p:spPr>
        <p:txBody>
          <a:bodyPr wrap="square">
            <a:spAutoFit/>
          </a:bodyPr>
          <a:lstStyle/>
          <a:p>
            <a:r>
              <a:rPr lang="en-GB" sz="1900" dirty="0" smtClean="0">
                <a:latin typeface="Arial" panose="020B0604020202020204" pitchFamily="34" charset="0"/>
                <a:cs typeface="Arial" panose="020B0604020202020204" pitchFamily="34" charset="0"/>
              </a:rPr>
              <a:t>Keen to move </a:t>
            </a:r>
            <a:r>
              <a:rPr lang="en-GB" sz="1900" dirty="0">
                <a:latin typeface="Arial" panose="020B0604020202020204" pitchFamily="34" charset="0"/>
                <a:cs typeface="Arial" panose="020B0604020202020204" pitchFamily="34" charset="0"/>
              </a:rPr>
              <a:t>the discussion </a:t>
            </a:r>
            <a:r>
              <a:rPr lang="en-GB" sz="1900" dirty="0" smtClean="0">
                <a:latin typeface="Arial" panose="020B0604020202020204" pitchFamily="34" charset="0"/>
                <a:cs typeface="Arial" panose="020B0604020202020204" pitchFamily="34" charset="0"/>
              </a:rPr>
              <a:t>offline e.g. contact PALS, </a:t>
            </a:r>
            <a:r>
              <a:rPr lang="en-GB" sz="1900" dirty="0">
                <a:latin typeface="Arial" panose="020B0604020202020204" pitchFamily="34" charset="0"/>
                <a:cs typeface="Arial" panose="020B0604020202020204" pitchFamily="34" charset="0"/>
              </a:rPr>
              <a:t>patient experience </a:t>
            </a:r>
            <a:r>
              <a:rPr lang="en-GB" sz="1900" dirty="0" smtClean="0">
                <a:latin typeface="Arial" panose="020B0604020202020204" pitchFamily="34" charset="0"/>
                <a:cs typeface="Arial" panose="020B0604020202020204" pitchFamily="34" charset="0"/>
              </a:rPr>
              <a:t>teams or complaints or follow up via personal </a:t>
            </a:r>
            <a:r>
              <a:rPr lang="en-GB" sz="1900" dirty="0">
                <a:latin typeface="Arial" panose="020B0604020202020204" pitchFamily="34" charset="0"/>
                <a:cs typeface="Arial" panose="020B0604020202020204" pitchFamily="34" charset="0"/>
              </a:rPr>
              <a:t>email address or telephone number. P</a:t>
            </a:r>
            <a:r>
              <a:rPr lang="en-GB" sz="1900" dirty="0" smtClean="0">
                <a:latin typeface="Arial" panose="020B0604020202020204" pitchFamily="34" charset="0"/>
                <a:cs typeface="Arial" panose="020B0604020202020204" pitchFamily="34" charset="0"/>
              </a:rPr>
              <a:t>ractical reasons from staff such as making patient experience work more manageable.</a:t>
            </a:r>
            <a:endParaRPr lang="en-GB" sz="1900" dirty="0">
              <a:latin typeface="Arial" panose="020B0604020202020204" pitchFamily="34" charset="0"/>
              <a:cs typeface="Arial" panose="020B0604020202020204" pitchFamily="34" charset="0"/>
            </a:endParaRPr>
          </a:p>
        </p:txBody>
      </p:sp>
      <p:sp>
        <p:nvSpPr>
          <p:cNvPr id="15" name="Title 1"/>
          <p:cNvSpPr>
            <a:spLocks noGrp="1"/>
          </p:cNvSpPr>
          <p:nvPr>
            <p:ph type="title"/>
          </p:nvPr>
        </p:nvSpPr>
        <p:spPr>
          <a:xfrm>
            <a:off x="685800" y="484632"/>
            <a:ext cx="7772400" cy="1609344"/>
          </a:xfrm>
        </p:spPr>
        <p:txBody>
          <a:bodyPr/>
          <a:lstStyle/>
          <a:p>
            <a:r>
              <a:rPr lang="en-GB" dirty="0"/>
              <a:t>Offline response (23.6%)</a:t>
            </a:r>
          </a:p>
        </p:txBody>
      </p:sp>
    </p:spTree>
    <p:extLst>
      <p:ext uri="{BB962C8B-B14F-4D97-AF65-F5344CB8AC3E}">
        <p14:creationId xmlns:p14="http://schemas.microsoft.com/office/powerpoint/2010/main" val="1429832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7876" y="3687383"/>
            <a:ext cx="6588168" cy="25826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323528" y="2588517"/>
            <a:ext cx="1440160" cy="14401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2119564" y="2078039"/>
            <a:ext cx="6606480" cy="4247317"/>
          </a:xfrm>
          <a:prstGeom prst="rect">
            <a:avLst/>
          </a:prstGeom>
        </p:spPr>
        <p:txBody>
          <a:bodyPr wrap="square">
            <a:spAutoFit/>
          </a:bodyPr>
          <a:lstStyle/>
          <a:p>
            <a:r>
              <a:rPr lang="en-GB" i="1" dirty="0">
                <a:latin typeface="Arial" panose="020B0604020202020204" pitchFamily="34" charset="0"/>
                <a:cs typeface="Arial" panose="020B0604020202020204" pitchFamily="34" charset="0"/>
              </a:rPr>
              <a:t>“While I recognise the amazing work </a:t>
            </a:r>
            <a:r>
              <a:rPr lang="en-GB" i="1" dirty="0" smtClean="0">
                <a:latin typeface="Arial" panose="020B0604020202020204" pitchFamily="34" charset="0"/>
                <a:cs typeface="Arial" panose="020B0604020202020204" pitchFamily="34" charset="0"/>
              </a:rPr>
              <a:t>of </a:t>
            </a:r>
            <a:r>
              <a:rPr lang="en-GB" i="1" dirty="0">
                <a:latin typeface="Arial" panose="020B0604020202020204" pitchFamily="34" charset="0"/>
                <a:cs typeface="Arial" panose="020B0604020202020204" pitchFamily="34" charset="0"/>
              </a:rPr>
              <a:t>staff in the neonatal, it's disappointing when you arrive for a cuddle with your baby and find they smell like one of the nurses very overpowering perfume! Surely they should not be allowed to wear to such heavy perfumes round these little babies?.”</a:t>
            </a:r>
            <a:br>
              <a:rPr lang="en-GB" i="1" dirty="0">
                <a:latin typeface="Arial" panose="020B0604020202020204" pitchFamily="34" charset="0"/>
                <a:cs typeface="Arial" panose="020B0604020202020204" pitchFamily="34" charset="0"/>
              </a:rPr>
            </a:br>
            <a:r>
              <a:rPr lang="en-GB" i="1" dirty="0">
                <a:latin typeface="Arial" panose="020B0604020202020204" pitchFamily="34" charset="0"/>
                <a:cs typeface="Arial" panose="020B0604020202020204" pitchFamily="34" charset="0"/>
              </a:rPr>
              <a:t/>
            </a:r>
            <a:br>
              <a:rPr lang="en-GB" i="1" dirty="0">
                <a:latin typeface="Arial" panose="020B0604020202020204" pitchFamily="34" charset="0"/>
                <a:cs typeface="Arial" panose="020B0604020202020204" pitchFamily="34" charset="0"/>
              </a:rPr>
            </a:br>
            <a:r>
              <a:rPr lang="en-GB" i="1" dirty="0" smtClean="0">
                <a:latin typeface="Arial" panose="020B0604020202020204" pitchFamily="34" charset="0"/>
                <a:cs typeface="Arial" panose="020B0604020202020204" pitchFamily="34" charset="0"/>
              </a:rPr>
              <a:t>“</a:t>
            </a:r>
            <a:r>
              <a:rPr lang="en-GB" b="1" i="1" dirty="0">
                <a:latin typeface="Arial" panose="020B0604020202020204" pitchFamily="34" charset="0"/>
                <a:cs typeface="Arial" panose="020B0604020202020204" pitchFamily="34" charset="0"/>
              </a:rPr>
              <a:t>Dear X</a:t>
            </a:r>
            <a:r>
              <a:rPr lang="en-GB" b="1" i="1" dirty="0" smtClean="0">
                <a:latin typeface="Arial" panose="020B0604020202020204" pitchFamily="34" charset="0"/>
                <a:cs typeface="Arial" panose="020B0604020202020204" pitchFamily="34" charset="0"/>
              </a:rPr>
              <a:t>, </a:t>
            </a:r>
            <a:r>
              <a:rPr lang="en-GB" b="1" i="1" dirty="0">
                <a:latin typeface="Arial" panose="020B0604020202020204" pitchFamily="34" charset="0"/>
                <a:cs typeface="Arial" panose="020B0604020202020204" pitchFamily="34" charset="0"/>
              </a:rPr>
              <a:t>thank you so much for taking the time to bring this to my </a:t>
            </a:r>
            <a:r>
              <a:rPr lang="en-GB" b="1" i="1" dirty="0" smtClean="0">
                <a:latin typeface="Arial" panose="020B0604020202020204" pitchFamily="34" charset="0"/>
                <a:cs typeface="Arial" panose="020B0604020202020204" pitchFamily="34" charset="0"/>
              </a:rPr>
              <a:t>attention. Sensory </a:t>
            </a:r>
            <a:r>
              <a:rPr lang="en-GB" b="1" i="1" dirty="0">
                <a:latin typeface="Arial" panose="020B0604020202020204" pitchFamily="34" charset="0"/>
                <a:cs typeface="Arial" panose="020B0604020202020204" pitchFamily="34" charset="0"/>
              </a:rPr>
              <a:t>stimulation including smell are so important for our vulnerable babies and perfume is not an appropriate stimulant. I will discuss this with the clinical team and can reassure you that practice has changed from today - clinical staff will no longer wear any perfume to </a:t>
            </a:r>
            <a:r>
              <a:rPr lang="en-GB" b="1" i="1" dirty="0" smtClean="0">
                <a:latin typeface="Arial" panose="020B0604020202020204" pitchFamily="34" charset="0"/>
                <a:cs typeface="Arial" panose="020B0604020202020204" pitchFamily="34" charset="0"/>
              </a:rPr>
              <a:t>work. Without </a:t>
            </a:r>
            <a:r>
              <a:rPr lang="en-GB" b="1" i="1" dirty="0">
                <a:latin typeface="Arial" panose="020B0604020202020204" pitchFamily="34" charset="0"/>
                <a:cs typeface="Arial" panose="020B0604020202020204" pitchFamily="34" charset="0"/>
              </a:rPr>
              <a:t>feedback, nothing would progress or change within my service. Feedback is so vital, thank you for advocating as a parent for your baby</a:t>
            </a:r>
            <a:r>
              <a:rPr lang="en-GB" b="1" i="1" dirty="0" smtClean="0">
                <a:latin typeface="Arial" panose="020B0604020202020204" pitchFamily="34" charset="0"/>
                <a:cs typeface="Arial" panose="020B0604020202020204" pitchFamily="34" charset="0"/>
              </a:rPr>
              <a:t>.”</a:t>
            </a:r>
            <a:endParaRPr lang="en-GB" b="1" i="1" dirty="0">
              <a:latin typeface="Arial" panose="020B0604020202020204" pitchFamily="34" charset="0"/>
              <a:cs typeface="Arial" panose="020B0604020202020204" pitchFamily="34" charset="0"/>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55186" y="466254"/>
            <a:ext cx="3810000" cy="29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9" name="Group 8"/>
          <p:cNvGrpSpPr/>
          <p:nvPr/>
        </p:nvGrpSpPr>
        <p:grpSpPr>
          <a:xfrm>
            <a:off x="179512" y="4187849"/>
            <a:ext cx="2752923" cy="621736"/>
            <a:chOff x="144398" y="2394961"/>
            <a:chExt cx="2752923" cy="621736"/>
          </a:xfrm>
        </p:grpSpPr>
        <p:sp>
          <p:nvSpPr>
            <p:cNvPr id="10" name="TextBox 9"/>
            <p:cNvSpPr txBox="1"/>
            <p:nvPr/>
          </p:nvSpPr>
          <p:spPr>
            <a:xfrm>
              <a:off x="144398" y="2708920"/>
              <a:ext cx="2752923" cy="307777"/>
            </a:xfrm>
            <a:prstGeom prst="rect">
              <a:avLst/>
            </a:prstGeom>
            <a:noFill/>
          </p:spPr>
          <p:txBody>
            <a:bodyPr wrap="square" rtlCol="0">
              <a:spAutoFit/>
            </a:bodyPr>
            <a:lstStyle/>
            <a:p>
              <a:r>
                <a:rPr lang="en-GB" sz="1400" dirty="0" smtClean="0">
                  <a:latin typeface="Arial" panose="020B0604020202020204" pitchFamily="34" charset="0"/>
                  <a:cs typeface="Arial" panose="020B0604020202020204" pitchFamily="34" charset="0"/>
                </a:rPr>
                <a:t>64.5%  19.4% 16.1%</a:t>
              </a:r>
              <a:endParaRPr lang="en-GB" sz="1400" dirty="0">
                <a:latin typeface="Arial" panose="020B0604020202020204" pitchFamily="34" charset="0"/>
                <a:cs typeface="Arial" panose="020B0604020202020204" pitchFamily="34" charset="0"/>
              </a:endParaRPr>
            </a:p>
          </p:txBody>
        </p:sp>
        <p:pic>
          <p:nvPicPr>
            <p:cNvPr id="11" name="Picture 3"/>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0" b="100000" l="0" r="100000">
                          <a14:foregroundMark x1="14513" y1="26119" x2="14513" y2="26119"/>
                          <a14:foregroundMark x1="49105" y1="25373" x2="49105" y2="25373"/>
                          <a14:foregroundMark x1="78728" y1="28358" x2="78728" y2="28358"/>
                          <a14:foregroundMark x1="74155" y1="11194" x2="74155" y2="11194"/>
                          <a14:foregroundMark x1="84294" y1="11194" x2="84294" y2="11194"/>
                          <a14:foregroundMark x1="52286" y1="8582" x2="52286" y2="8582"/>
                          <a14:foregroundMark x1="40755" y1="10821" x2="40755" y2="10821"/>
                          <a14:foregroundMark x1="18091" y1="12313" x2="18091" y2="12313"/>
                          <a14:foregroundMark x1="8946" y1="12313" x2="8946" y2="12313"/>
                          <a14:foregroundMark x1="5964" y1="70149" x2="5964" y2="70149"/>
                          <a14:foregroundMark x1="72763" y1="69403" x2="72763" y2="69403"/>
                        </a14:backgroundRemoval>
                      </a14:imgEffect>
                    </a14:imgLayer>
                  </a14:imgProps>
                </a:ext>
                <a:ext uri="{28A0092B-C50C-407E-A947-70E740481C1C}">
                  <a14:useLocalDpi xmlns:a14="http://schemas.microsoft.com/office/drawing/2010/main" val="0"/>
                </a:ext>
              </a:extLst>
            </a:blip>
            <a:srcRect b="62302"/>
            <a:stretch/>
          </p:blipFill>
          <p:spPr bwMode="auto">
            <a:xfrm>
              <a:off x="245351" y="2394961"/>
              <a:ext cx="1508512" cy="302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2" name="Title 1"/>
          <p:cNvSpPr>
            <a:spLocks noGrp="1"/>
          </p:cNvSpPr>
          <p:nvPr>
            <p:ph type="title"/>
          </p:nvPr>
        </p:nvSpPr>
        <p:spPr>
          <a:xfrm>
            <a:off x="685800" y="484632"/>
            <a:ext cx="7772400" cy="1609344"/>
          </a:xfrm>
        </p:spPr>
        <p:txBody>
          <a:bodyPr/>
          <a:lstStyle/>
          <a:p>
            <a:r>
              <a:rPr lang="en-GB" dirty="0"/>
              <a:t>Transparent, conversational response (6.5%)</a:t>
            </a:r>
          </a:p>
        </p:txBody>
      </p:sp>
    </p:spTree>
    <p:extLst>
      <p:ext uri="{BB962C8B-B14F-4D97-AF65-F5344CB8AC3E}">
        <p14:creationId xmlns:p14="http://schemas.microsoft.com/office/powerpoint/2010/main" val="26806301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253310" y="6533992"/>
            <a:ext cx="1829347" cy="307777"/>
          </a:xfrm>
          <a:prstGeom prst="rect">
            <a:avLst/>
          </a:prstGeom>
        </p:spPr>
        <p:txBody>
          <a:bodyPr wrap="none">
            <a:spAutoFit/>
          </a:bodyPr>
          <a:lstStyle/>
          <a:p>
            <a:r>
              <a:rPr lang="en-GB" sz="1400" i="1" dirty="0" smtClean="0">
                <a:latin typeface="+mj-lt"/>
              </a:rPr>
              <a:t>(Baines </a:t>
            </a:r>
            <a:r>
              <a:rPr lang="en-GB" sz="1400" i="1" dirty="0">
                <a:latin typeface="+mj-lt"/>
              </a:rPr>
              <a:t>et al, </a:t>
            </a:r>
            <a:r>
              <a:rPr lang="en-GB" sz="1400" i="1" dirty="0" smtClean="0">
                <a:latin typeface="+mj-lt"/>
              </a:rPr>
              <a:t>2018)</a:t>
            </a:r>
            <a:endParaRPr lang="en-GB" sz="1400" i="1" dirty="0">
              <a:latin typeface="+mj-lt"/>
            </a:endParaRPr>
          </a:p>
        </p:txBody>
      </p:sp>
      <p:sp>
        <p:nvSpPr>
          <p:cNvPr id="6" name="Rectangle 5"/>
          <p:cNvSpPr/>
          <p:nvPr/>
        </p:nvSpPr>
        <p:spPr>
          <a:xfrm>
            <a:off x="704259" y="2491431"/>
            <a:ext cx="7612158" cy="2431435"/>
          </a:xfrm>
          <a:prstGeom prst="rect">
            <a:avLst/>
          </a:prstGeom>
        </p:spPr>
        <p:txBody>
          <a:bodyPr wrap="square">
            <a:spAutoFit/>
          </a:bodyPr>
          <a:lstStyle/>
          <a:p>
            <a:r>
              <a:rPr lang="en-GB" sz="1900" dirty="0">
                <a:latin typeface="Arial" panose="020B0604020202020204" pitchFamily="34" charset="0"/>
                <a:cs typeface="Arial" panose="020B0604020202020204" pitchFamily="34" charset="0"/>
              </a:rPr>
              <a:t>L</a:t>
            </a:r>
            <a:r>
              <a:rPr lang="en-GB" sz="1900" dirty="0" smtClean="0">
                <a:latin typeface="Arial" panose="020B0604020202020204" pitchFamily="34" charset="0"/>
                <a:cs typeface="Arial" panose="020B0604020202020204" pitchFamily="34" charset="0"/>
              </a:rPr>
              <a:t>east </a:t>
            </a:r>
            <a:r>
              <a:rPr lang="en-GB" sz="1900" dirty="0">
                <a:latin typeface="Arial" panose="020B0604020202020204" pitchFamily="34" charset="0"/>
                <a:cs typeface="Arial" panose="020B0604020202020204" pitchFamily="34" charset="0"/>
              </a:rPr>
              <a:t>common response </a:t>
            </a:r>
            <a:r>
              <a:rPr lang="en-GB" sz="1900" dirty="0" smtClean="0">
                <a:latin typeface="Arial" panose="020B0604020202020204" pitchFamily="34" charset="0"/>
                <a:cs typeface="Arial" panose="020B0604020202020204" pitchFamily="34" charset="0"/>
              </a:rPr>
              <a:t>type yet most desired by patients. Staff outwardly </a:t>
            </a:r>
            <a:r>
              <a:rPr lang="en-GB" sz="1900" dirty="0">
                <a:latin typeface="Arial" panose="020B0604020202020204" pitchFamily="34" charset="0"/>
                <a:cs typeface="Arial" panose="020B0604020202020204" pitchFamily="34" charset="0"/>
              </a:rPr>
              <a:t>engaged with patients and embraced the open and transparent nature of online communication. Responses appeared compassionate, recognised the value of patient feedback and delineated a clear plan around how the feedback would have </a:t>
            </a:r>
            <a:r>
              <a:rPr lang="en-GB" sz="1900" dirty="0" smtClean="0">
                <a:latin typeface="Arial" panose="020B0604020202020204" pitchFamily="34" charset="0"/>
                <a:cs typeface="Arial" panose="020B0604020202020204" pitchFamily="34" charset="0"/>
              </a:rPr>
              <a:t>an </a:t>
            </a:r>
            <a:r>
              <a:rPr lang="en-GB" sz="1900" dirty="0">
                <a:latin typeface="Arial" panose="020B0604020202020204" pitchFamily="34" charset="0"/>
                <a:cs typeface="Arial" panose="020B0604020202020204" pitchFamily="34" charset="0"/>
              </a:rPr>
              <a:t>impact on how care would be delivered </a:t>
            </a:r>
            <a:r>
              <a:rPr lang="en-GB" sz="1900" dirty="0" smtClean="0">
                <a:latin typeface="Arial" panose="020B0604020202020204" pitchFamily="34" charset="0"/>
                <a:cs typeface="Arial" panose="020B0604020202020204" pitchFamily="34" charset="0"/>
              </a:rPr>
              <a:t>subsequently including </a:t>
            </a:r>
            <a:r>
              <a:rPr lang="en-GB" sz="1900" dirty="0">
                <a:latin typeface="Arial" panose="020B0604020202020204" pitchFamily="34" charset="0"/>
                <a:cs typeface="Arial" panose="020B0604020202020204" pitchFamily="34" charset="0"/>
              </a:rPr>
              <a:t>barriers and facilitators to implementing </a:t>
            </a:r>
            <a:r>
              <a:rPr lang="en-GB" sz="1900" dirty="0" smtClean="0">
                <a:latin typeface="Arial" panose="020B0604020202020204" pitchFamily="34" charset="0"/>
                <a:cs typeface="Arial" panose="020B0604020202020204" pitchFamily="34" charset="0"/>
              </a:rPr>
              <a:t>change. Mainly prompted by negative stories - is negative feedback more likely to drive change?</a:t>
            </a:r>
            <a:endParaRPr lang="en-GB" sz="1900" dirty="0">
              <a:latin typeface="Arial" panose="020B0604020202020204" pitchFamily="34" charset="0"/>
              <a:cs typeface="Arial" panose="020B0604020202020204" pitchFamily="34" charset="0"/>
            </a:endParaRPr>
          </a:p>
        </p:txBody>
      </p:sp>
      <p:sp>
        <p:nvSpPr>
          <p:cNvPr id="7" name="Title 1"/>
          <p:cNvSpPr>
            <a:spLocks noGrp="1"/>
          </p:cNvSpPr>
          <p:nvPr>
            <p:ph type="title"/>
          </p:nvPr>
        </p:nvSpPr>
        <p:spPr>
          <a:xfrm>
            <a:off x="685800" y="484632"/>
            <a:ext cx="7772400" cy="1609344"/>
          </a:xfrm>
        </p:spPr>
        <p:txBody>
          <a:bodyPr/>
          <a:lstStyle/>
          <a:p>
            <a:r>
              <a:rPr lang="en-GB" dirty="0"/>
              <a:t>Transparent, conversational response (6.5%)</a:t>
            </a:r>
          </a:p>
        </p:txBody>
      </p:sp>
    </p:spTree>
    <p:extLst>
      <p:ext uri="{BB962C8B-B14F-4D97-AF65-F5344CB8AC3E}">
        <p14:creationId xmlns:p14="http://schemas.microsoft.com/office/powerpoint/2010/main" val="709559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3568" y="1700808"/>
            <a:ext cx="7776864" cy="1446550"/>
          </a:xfrm>
          <a:prstGeom prst="rect">
            <a:avLst/>
          </a:prstGeom>
        </p:spPr>
        <p:txBody>
          <a:bodyPr wrap="square">
            <a:spAutoFit/>
          </a:bodyPr>
          <a:lstStyle/>
          <a:p>
            <a:pPr algn="ctr"/>
            <a:r>
              <a:rPr lang="en-GB" sz="4400" b="1" dirty="0" smtClean="0"/>
              <a:t>THANK YOU FOR LISTENING</a:t>
            </a:r>
            <a:endParaRPr lang="en-GB" dirty="0"/>
          </a:p>
        </p:txBody>
      </p:sp>
      <p:sp>
        <p:nvSpPr>
          <p:cNvPr id="6" name="Subtitle 2"/>
          <p:cNvSpPr>
            <a:spLocks noGrp="1"/>
          </p:cNvSpPr>
          <p:nvPr>
            <p:ph type="subTitle" idx="1"/>
          </p:nvPr>
        </p:nvSpPr>
        <p:spPr>
          <a:xfrm>
            <a:off x="395536" y="4437112"/>
            <a:ext cx="8193360" cy="1752600"/>
          </a:xfrm>
        </p:spPr>
        <p:txBody>
          <a:bodyPr>
            <a:normAutofit/>
          </a:bodyPr>
          <a:lstStyle/>
          <a:p>
            <a:r>
              <a:rPr lang="en-GB" sz="1700" dirty="0">
                <a:solidFill>
                  <a:schemeClr val="tx2">
                    <a:lumMod val="75000"/>
                  </a:schemeClr>
                </a:solidFill>
                <a:latin typeface="+mj-lt"/>
                <a:cs typeface="Arial" pitchFamily="34" charset="0"/>
              </a:rPr>
              <a:t/>
            </a:r>
            <a:br>
              <a:rPr lang="en-GB" sz="1700" dirty="0">
                <a:solidFill>
                  <a:schemeClr val="tx2">
                    <a:lumMod val="75000"/>
                  </a:schemeClr>
                </a:solidFill>
                <a:latin typeface="+mj-lt"/>
                <a:cs typeface="Arial" pitchFamily="34" charset="0"/>
              </a:rPr>
            </a:br>
            <a:r>
              <a:rPr lang="en-GB" sz="1700" dirty="0" smtClean="0">
                <a:solidFill>
                  <a:schemeClr val="accent5"/>
                </a:solidFill>
                <a:latin typeface="Arial" panose="020B0604020202020204" pitchFamily="34" charset="0"/>
                <a:cs typeface="Arial" panose="020B0604020202020204" pitchFamily="34" charset="0"/>
              </a:rPr>
              <a:t>Lauren Ramsey    </a:t>
            </a:r>
            <a:r>
              <a:rPr lang="en-GB" sz="1700" dirty="0" smtClean="0">
                <a:solidFill>
                  <a:schemeClr val="tx2">
                    <a:lumMod val="75000"/>
                  </a:schemeClr>
                </a:solidFill>
                <a:latin typeface="Arial" panose="020B0604020202020204" pitchFamily="34" charset="0"/>
                <a:cs typeface="Arial" panose="020B0604020202020204" pitchFamily="34" charset="0"/>
              </a:rPr>
              <a:t/>
            </a:r>
            <a:br>
              <a:rPr lang="en-GB" sz="1700" dirty="0" smtClean="0">
                <a:solidFill>
                  <a:schemeClr val="tx2">
                    <a:lumMod val="75000"/>
                  </a:schemeClr>
                </a:solidFill>
                <a:latin typeface="Arial" panose="020B0604020202020204" pitchFamily="34" charset="0"/>
                <a:cs typeface="Arial" panose="020B0604020202020204" pitchFamily="34" charset="0"/>
              </a:rPr>
            </a:br>
            <a:r>
              <a:rPr lang="en-GB" sz="1700" dirty="0" smtClean="0">
                <a:solidFill>
                  <a:schemeClr val="tx2">
                    <a:lumMod val="75000"/>
                  </a:schemeClr>
                </a:solidFill>
                <a:latin typeface="Arial" panose="020B0604020202020204" pitchFamily="34" charset="0"/>
                <a:cs typeface="Arial" panose="020B0604020202020204" pitchFamily="34" charset="0"/>
              </a:rPr>
              <a:t>       </a:t>
            </a:r>
            <a:r>
              <a:rPr lang="en-GB" sz="1700" u="sng" dirty="0" smtClean="0">
                <a:solidFill>
                  <a:schemeClr val="accent5"/>
                </a:solidFill>
                <a:latin typeface="Arial" panose="020B0604020202020204" pitchFamily="34" charset="0"/>
                <a:cs typeface="Arial" panose="020B0604020202020204" pitchFamily="34" charset="0"/>
              </a:rPr>
              <a:t>L.ramsey@leeds.ac.uk   </a:t>
            </a:r>
            <a:br>
              <a:rPr lang="en-GB" sz="1700" u="sng" dirty="0" smtClean="0">
                <a:solidFill>
                  <a:schemeClr val="accent5"/>
                </a:solidFill>
                <a:latin typeface="Arial" panose="020B0604020202020204" pitchFamily="34" charset="0"/>
                <a:cs typeface="Arial" panose="020B0604020202020204" pitchFamily="34" charset="0"/>
              </a:rPr>
            </a:br>
            <a:r>
              <a:rPr lang="en-GB" sz="1700" dirty="0" smtClean="0">
                <a:solidFill>
                  <a:schemeClr val="accent5"/>
                </a:solidFill>
                <a:latin typeface="Arial" panose="020B0604020202020204" pitchFamily="34" charset="0"/>
                <a:cs typeface="Arial" panose="020B0604020202020204" pitchFamily="34" charset="0"/>
              </a:rPr>
              <a:t>       </a:t>
            </a:r>
            <a:r>
              <a:rPr lang="en-GB" sz="1700" u="sng" dirty="0" smtClean="0">
                <a:solidFill>
                  <a:schemeClr val="accent5"/>
                </a:solidFill>
                <a:latin typeface="Arial" panose="020B0604020202020204" pitchFamily="34" charset="0"/>
                <a:cs typeface="Arial" panose="020B0604020202020204" pitchFamily="34" charset="0"/>
              </a:rPr>
              <a:t>@</a:t>
            </a:r>
            <a:r>
              <a:rPr lang="en-GB" sz="1700" u="sng" dirty="0" err="1" smtClean="0">
                <a:solidFill>
                  <a:schemeClr val="accent5"/>
                </a:solidFill>
                <a:latin typeface="Arial" panose="020B0604020202020204" pitchFamily="34" charset="0"/>
                <a:cs typeface="Arial" panose="020B0604020202020204" pitchFamily="34" charset="0"/>
              </a:rPr>
              <a:t>Laurenpramsey</a:t>
            </a:r>
            <a:endParaRPr lang="en-GB" sz="1700" u="sng" dirty="0" smtClean="0">
              <a:solidFill>
                <a:schemeClr val="accent5"/>
              </a:solidFill>
              <a:latin typeface="Arial" panose="020B0604020202020204" pitchFamily="34" charset="0"/>
              <a:cs typeface="Arial" panose="020B0604020202020204" pitchFamily="34" charset="0"/>
            </a:endParaRPr>
          </a:p>
        </p:txBody>
      </p:sp>
      <p:pic>
        <p:nvPicPr>
          <p:cNvPr id="7" name="Picture 7"/>
          <p:cNvPicPr>
            <a:picLocks noChangeAspect="1" noChangeArrowheads="1"/>
          </p:cNvPicPr>
          <p:nvPr/>
        </p:nvPicPr>
        <p:blipFill rotWithShape="1">
          <a:blip r:embed="rId2">
            <a:extLst>
              <a:ext uri="{28A0092B-C50C-407E-A947-70E740481C1C}">
                <a14:useLocalDpi xmlns:a14="http://schemas.microsoft.com/office/drawing/2010/main" val="0"/>
              </a:ext>
            </a:extLst>
          </a:blip>
          <a:srcRect t="5536" b="12830"/>
          <a:stretch/>
        </p:blipFill>
        <p:spPr bwMode="auto">
          <a:xfrm>
            <a:off x="642536" y="5746542"/>
            <a:ext cx="7858927" cy="74805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cap="flat">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grpSp>
        <p:nvGrpSpPr>
          <p:cNvPr id="8" name="Group 7"/>
          <p:cNvGrpSpPr/>
          <p:nvPr/>
        </p:nvGrpSpPr>
        <p:grpSpPr>
          <a:xfrm>
            <a:off x="497528" y="4953588"/>
            <a:ext cx="290015" cy="533049"/>
            <a:chOff x="396715" y="4984183"/>
            <a:chExt cx="290015" cy="533049"/>
          </a:xfrm>
        </p:grpSpPr>
        <p:pic>
          <p:nvPicPr>
            <p:cNvPr id="9"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582" t="20300" r="12732" b="18149"/>
            <a:stretch/>
          </p:blipFill>
          <p:spPr bwMode="auto">
            <a:xfrm>
              <a:off x="396715" y="5274984"/>
              <a:ext cx="290015" cy="242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5"/>
            <p:cNvPicPr>
              <a:picLocks noChangeAspect="1" noChangeArrowheads="1"/>
            </p:cNvPicPr>
            <p:nvPr/>
          </p:nvPicPr>
          <p:blipFill rotWithShape="1">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l="13018" t="19854" r="13888" b="22193"/>
            <a:stretch/>
          </p:blipFill>
          <p:spPr bwMode="auto">
            <a:xfrm>
              <a:off x="396715" y="4984183"/>
              <a:ext cx="290015" cy="2299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4310185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HISTORY OF PATIENT EXPERIENCE</a:t>
            </a:r>
            <a:endParaRPr lang="en-GB" dirty="0"/>
          </a:p>
        </p:txBody>
      </p:sp>
      <p:sp>
        <p:nvSpPr>
          <p:cNvPr id="3" name="Content Placeholder 2"/>
          <p:cNvSpPr>
            <a:spLocks noGrp="1"/>
          </p:cNvSpPr>
          <p:nvPr>
            <p:ph idx="1"/>
          </p:nvPr>
        </p:nvSpPr>
        <p:spPr>
          <a:xfrm>
            <a:off x="611560" y="1860760"/>
            <a:ext cx="7881528" cy="4736592"/>
          </a:xfrm>
        </p:spPr>
        <p:txBody>
          <a:bodyPr>
            <a:normAutofit/>
          </a:bodyPr>
          <a:lstStyle/>
          <a:p>
            <a:pPr>
              <a:lnSpc>
                <a:spcPct val="120000"/>
              </a:lnSpc>
            </a:pPr>
            <a:r>
              <a:rPr lang="en-GB" sz="1900" dirty="0" smtClean="0">
                <a:latin typeface="Arial" panose="020B0604020202020204" pitchFamily="34" charset="0"/>
                <a:cs typeface="Arial" panose="020B0604020202020204" pitchFamily="34" charset="0"/>
              </a:rPr>
              <a:t>For a long time patients were considered passive recipients to care - healthcare was done to people, rather than with people </a:t>
            </a:r>
          </a:p>
          <a:p>
            <a:pPr>
              <a:lnSpc>
                <a:spcPct val="150000"/>
              </a:lnSpc>
            </a:pPr>
            <a:r>
              <a:rPr lang="en-GB" sz="1900" dirty="0" smtClean="0">
                <a:latin typeface="Arial" panose="020B0604020202020204" pitchFamily="34" charset="0"/>
                <a:cs typeface="Arial" panose="020B0604020202020204" pitchFamily="34" charset="0"/>
              </a:rPr>
              <a:t>During the 70’s &amp; 80’s healthcare organisations began to ask for opinions from patients</a:t>
            </a:r>
          </a:p>
          <a:p>
            <a:pPr>
              <a:lnSpc>
                <a:spcPct val="120000"/>
              </a:lnSpc>
            </a:pPr>
            <a:r>
              <a:rPr lang="en-GB" sz="1900" dirty="0">
                <a:latin typeface="Arial" panose="020B0604020202020204" pitchFamily="34" charset="0"/>
                <a:cs typeface="Arial" panose="020B0604020202020204" pitchFamily="34" charset="0"/>
              </a:rPr>
              <a:t>V</a:t>
            </a:r>
            <a:r>
              <a:rPr lang="en-GB" sz="1900" dirty="0" smtClean="0">
                <a:latin typeface="Arial" panose="020B0604020202020204" pitchFamily="34" charset="0"/>
                <a:cs typeface="Arial" panose="020B0604020202020204" pitchFamily="34" charset="0"/>
              </a:rPr>
              <a:t>arious questionnaires were mandated </a:t>
            </a:r>
            <a:r>
              <a:rPr lang="en-GB" sz="1900" dirty="0">
                <a:latin typeface="Arial" panose="020B0604020202020204" pitchFamily="34" charset="0"/>
                <a:cs typeface="Arial" panose="020B0604020202020204" pitchFamily="34" charset="0"/>
              </a:rPr>
              <a:t>(</a:t>
            </a:r>
            <a:r>
              <a:rPr lang="en-GB" sz="1900" dirty="0" smtClean="0">
                <a:latin typeface="Arial" panose="020B0604020202020204" pitchFamily="34" charset="0"/>
                <a:cs typeface="Arial" panose="020B0604020202020204" pitchFamily="34" charset="0"/>
              </a:rPr>
              <a:t>FFT, Inpatient survey)</a:t>
            </a:r>
          </a:p>
          <a:p>
            <a:pPr>
              <a:lnSpc>
                <a:spcPct val="120000"/>
              </a:lnSpc>
            </a:pPr>
            <a:r>
              <a:rPr lang="en-GB" sz="1900" dirty="0" smtClean="0">
                <a:latin typeface="Arial" panose="020B0604020202020204" pitchFamily="34" charset="0"/>
                <a:cs typeface="Arial" panose="020B0604020202020204" pitchFamily="34" charset="0"/>
              </a:rPr>
              <a:t>Post-</a:t>
            </a:r>
            <a:r>
              <a:rPr lang="en-GB" sz="1900" dirty="0">
                <a:latin typeface="Arial" panose="020B0604020202020204" pitchFamily="34" charset="0"/>
                <a:cs typeface="Arial" panose="020B0604020202020204" pitchFamily="34" charset="0"/>
              </a:rPr>
              <a:t>F</a:t>
            </a:r>
            <a:r>
              <a:rPr lang="en-GB" sz="1900" dirty="0" smtClean="0">
                <a:latin typeface="Arial" panose="020B0604020202020204" pitchFamily="34" charset="0"/>
                <a:cs typeface="Arial" panose="020B0604020202020204" pitchFamily="34" charset="0"/>
              </a:rPr>
              <a:t>rancis patient </a:t>
            </a:r>
            <a:r>
              <a:rPr lang="en-GB" sz="1900" dirty="0">
                <a:latin typeface="Arial" panose="020B0604020202020204" pitchFamily="34" charset="0"/>
                <a:cs typeface="Arial" panose="020B0604020202020204" pitchFamily="34" charset="0"/>
              </a:rPr>
              <a:t>experience became an increasing </a:t>
            </a:r>
            <a:r>
              <a:rPr lang="en-GB" sz="1900" dirty="0" smtClean="0">
                <a:latin typeface="Arial" panose="020B0604020202020204" pitchFamily="34" charset="0"/>
                <a:cs typeface="Arial" panose="020B0604020202020204" pitchFamily="34" charset="0"/>
              </a:rPr>
              <a:t>priority</a:t>
            </a:r>
          </a:p>
          <a:p>
            <a:pPr>
              <a:lnSpc>
                <a:spcPct val="120000"/>
              </a:lnSpc>
            </a:pPr>
            <a:r>
              <a:rPr lang="en-GB" sz="1900" dirty="0" smtClean="0">
                <a:latin typeface="Arial" panose="020B0604020202020204" pitchFamily="34" charset="0"/>
                <a:cs typeface="Arial" panose="020B0604020202020204" pitchFamily="34" charset="0"/>
              </a:rPr>
              <a:t>NHS policy </a:t>
            </a:r>
            <a:r>
              <a:rPr lang="en-GB" sz="1900" dirty="0">
                <a:latin typeface="Arial" panose="020B0604020202020204" pitchFamily="34" charset="0"/>
                <a:cs typeface="Arial" panose="020B0604020202020204" pitchFamily="34" charset="0"/>
              </a:rPr>
              <a:t>and guidance has made increasing promises to </a:t>
            </a:r>
            <a:r>
              <a:rPr lang="en-GB" sz="1900" dirty="0" smtClean="0">
                <a:latin typeface="Arial" panose="020B0604020202020204" pitchFamily="34" charset="0"/>
                <a:cs typeface="Arial" panose="020B0604020202020204" pitchFamily="34" charset="0"/>
              </a:rPr>
              <a:t>align healthcare </a:t>
            </a:r>
            <a:r>
              <a:rPr lang="en-GB" sz="1900" dirty="0">
                <a:latin typeface="Arial" panose="020B0604020202020204" pitchFamily="34" charset="0"/>
                <a:cs typeface="Arial" panose="020B0604020202020204" pitchFamily="34" charset="0"/>
              </a:rPr>
              <a:t>with patient need &amp;</a:t>
            </a:r>
            <a:r>
              <a:rPr lang="en-GB" sz="1900" dirty="0" smtClean="0">
                <a:latin typeface="Arial" panose="020B0604020202020204" pitchFamily="34" charset="0"/>
                <a:cs typeface="Arial" panose="020B0604020202020204" pitchFamily="34" charset="0"/>
              </a:rPr>
              <a:t> preferences</a:t>
            </a:r>
            <a:endParaRPr lang="en-GB" sz="1900" dirty="0">
              <a:latin typeface="Arial" panose="020B0604020202020204" pitchFamily="34" charset="0"/>
              <a:cs typeface="Arial" panose="020B0604020202020204" pitchFamily="34" charset="0"/>
            </a:endParaRPr>
          </a:p>
          <a:p>
            <a:pPr>
              <a:lnSpc>
                <a:spcPct val="120000"/>
              </a:lnSpc>
            </a:pPr>
            <a:r>
              <a:rPr lang="en-GB" sz="1900" dirty="0" smtClean="0">
                <a:latin typeface="Arial" panose="020B0604020202020204" pitchFamily="34" charset="0"/>
                <a:cs typeface="Arial" panose="020B0604020202020204" pitchFamily="34" charset="0"/>
              </a:rPr>
              <a:t>NHS Trusts in England are required to report patient feedback to CQC</a:t>
            </a:r>
            <a:endParaRPr lang="en-GB" sz="1900" dirty="0" smtClean="0">
              <a:latin typeface="Arial" panose="020B0604020202020204" pitchFamily="34" charset="0"/>
              <a:cs typeface="Arial" panose="020B0604020202020204" pitchFamily="34" charset="0"/>
            </a:endParaRPr>
          </a:p>
        </p:txBody>
      </p:sp>
      <p:sp>
        <p:nvSpPr>
          <p:cNvPr id="4" name="TextBox 3"/>
          <p:cNvSpPr txBox="1"/>
          <p:nvPr/>
        </p:nvSpPr>
        <p:spPr>
          <a:xfrm>
            <a:off x="3491880" y="6525344"/>
            <a:ext cx="5760640" cy="369332"/>
          </a:xfrm>
          <a:prstGeom prst="rect">
            <a:avLst/>
          </a:prstGeom>
          <a:noFill/>
        </p:spPr>
        <p:txBody>
          <a:bodyPr wrap="square" rtlCol="0">
            <a:spAutoFit/>
          </a:bodyPr>
          <a:lstStyle/>
          <a:p>
            <a:r>
              <a:rPr lang="en-GB" dirty="0" smtClean="0"/>
              <a:t>(Coulter</a:t>
            </a:r>
            <a:r>
              <a:rPr lang="en-GB" dirty="0" smtClean="0"/>
              <a:t>, 2002; Coulter, 2011; Brooks &amp; Baker, 2017).</a:t>
            </a:r>
            <a:endParaRPr lang="en-GB" dirty="0"/>
          </a:p>
        </p:txBody>
      </p:sp>
    </p:spTree>
    <p:extLst>
      <p:ext uri="{BB962C8B-B14F-4D97-AF65-F5344CB8AC3E}">
        <p14:creationId xmlns:p14="http://schemas.microsoft.com/office/powerpoint/2010/main" val="1294719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COLLECT </a:t>
            </a:r>
            <a:r>
              <a:rPr lang="en-GB" dirty="0" smtClean="0"/>
              <a:t>patient </a:t>
            </a:r>
            <a:r>
              <a:rPr lang="en-GB" dirty="0" smtClean="0"/>
              <a:t>FEEDBACK?</a:t>
            </a:r>
            <a:endParaRPr lang="en-GB" dirty="0"/>
          </a:p>
        </p:txBody>
      </p:sp>
      <p:sp>
        <p:nvSpPr>
          <p:cNvPr id="3" name="Content Placeholder 2"/>
          <p:cNvSpPr>
            <a:spLocks noGrp="1"/>
          </p:cNvSpPr>
          <p:nvPr>
            <p:ph idx="1"/>
          </p:nvPr>
        </p:nvSpPr>
        <p:spPr>
          <a:xfrm>
            <a:off x="685800" y="1844824"/>
            <a:ext cx="7772400" cy="4327376"/>
          </a:xfrm>
        </p:spPr>
        <p:txBody>
          <a:bodyPr>
            <a:normAutofit fontScale="92500" lnSpcReduction="20000"/>
          </a:bodyPr>
          <a:lstStyle/>
          <a:p>
            <a:pPr>
              <a:lnSpc>
                <a:spcPct val="150000"/>
              </a:lnSpc>
            </a:pPr>
            <a:r>
              <a:rPr lang="en-GB" dirty="0" smtClean="0">
                <a:latin typeface="Arial" panose="020B0604020202020204" pitchFamily="34" charset="0"/>
                <a:cs typeface="Arial" panose="020B0604020202020204" pitchFamily="34" charset="0"/>
              </a:rPr>
              <a:t>Research shows that patient engagement and positive patient experience </a:t>
            </a:r>
            <a:r>
              <a:rPr lang="en-GB" dirty="0" smtClean="0">
                <a:latin typeface="Arial" panose="020B0604020202020204" pitchFamily="34" charset="0"/>
                <a:cs typeface="Arial" panose="020B0604020202020204" pitchFamily="34" charset="0"/>
              </a:rPr>
              <a:t>are</a:t>
            </a:r>
            <a:r>
              <a:rPr lang="en-GB" dirty="0" smtClean="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linked with improved clinical outcomes for </a:t>
            </a:r>
            <a:r>
              <a:rPr lang="en-GB" dirty="0" smtClean="0">
                <a:latin typeface="Arial" panose="020B0604020202020204" pitchFamily="34" charset="0"/>
                <a:cs typeface="Arial" panose="020B0604020202020204" pitchFamily="34" charset="0"/>
              </a:rPr>
              <a:t>patients</a:t>
            </a:r>
            <a:endParaRPr lang="en-GB" dirty="0">
              <a:latin typeface="Arial" panose="020B0604020202020204" pitchFamily="34" charset="0"/>
              <a:cs typeface="Arial" panose="020B0604020202020204" pitchFamily="34" charset="0"/>
            </a:endParaRPr>
          </a:p>
          <a:p>
            <a:pPr>
              <a:lnSpc>
                <a:spcPct val="150000"/>
              </a:lnSpc>
            </a:pPr>
            <a:r>
              <a:rPr lang="en-GB" dirty="0" smtClean="0">
                <a:latin typeface="Arial" panose="020B0604020202020204" pitchFamily="34" charset="0"/>
                <a:cs typeface="Arial" panose="020B0604020202020204" pitchFamily="34" charset="0"/>
              </a:rPr>
              <a:t>P</a:t>
            </a:r>
            <a:r>
              <a:rPr lang="en-GB" dirty="0" smtClean="0">
                <a:latin typeface="Arial" panose="020B0604020202020204" pitchFamily="34" charset="0"/>
                <a:cs typeface="Arial" panose="020B0604020202020204" pitchFamily="34" charset="0"/>
              </a:rPr>
              <a:t>atients </a:t>
            </a:r>
            <a:r>
              <a:rPr lang="en-GB" dirty="0" smtClean="0">
                <a:latin typeface="Arial" panose="020B0604020202020204" pitchFamily="34" charset="0"/>
                <a:cs typeface="Arial" panose="020B0604020202020204" pitchFamily="34" charset="0"/>
              </a:rPr>
              <a:t>often </a:t>
            </a:r>
            <a:r>
              <a:rPr lang="en-GB" dirty="0" smtClean="0">
                <a:latin typeface="Arial" panose="020B0604020202020204" pitchFamily="34" charset="0"/>
                <a:cs typeface="Arial" panose="020B0604020202020204" pitchFamily="34" charset="0"/>
              </a:rPr>
              <a:t>raise different concerns to staff – listen to patients feeding back on what matters to them</a:t>
            </a:r>
            <a:endParaRPr lang="en-GB" dirty="0" smtClean="0">
              <a:latin typeface="Arial" panose="020B0604020202020204" pitchFamily="34" charset="0"/>
              <a:cs typeface="Arial" panose="020B0604020202020204" pitchFamily="34" charset="0"/>
            </a:endParaRPr>
          </a:p>
          <a:p>
            <a:pPr>
              <a:lnSpc>
                <a:spcPct val="150000"/>
              </a:lnSpc>
            </a:pPr>
            <a:r>
              <a:rPr lang="en-GB" dirty="0" smtClean="0">
                <a:latin typeface="Arial" panose="020B0604020202020204" pitchFamily="34" charset="0"/>
                <a:cs typeface="Arial" panose="020B0604020202020204" pitchFamily="34" charset="0"/>
              </a:rPr>
              <a:t>Their feedback is able to inform improvements to the quality and safety of </a:t>
            </a:r>
            <a:r>
              <a:rPr lang="en-GB" dirty="0" smtClean="0">
                <a:latin typeface="Arial" panose="020B0604020202020204" pitchFamily="34" charset="0"/>
                <a:cs typeface="Arial" panose="020B0604020202020204" pitchFamily="34" charset="0"/>
              </a:rPr>
              <a:t>care</a:t>
            </a:r>
            <a:endParaRPr lang="en-GB" dirty="0" smtClean="0">
              <a:latin typeface="Arial" panose="020B0604020202020204" pitchFamily="34" charset="0"/>
              <a:cs typeface="Arial" panose="020B0604020202020204" pitchFamily="34" charset="0"/>
            </a:endParaRPr>
          </a:p>
          <a:p>
            <a:pPr>
              <a:lnSpc>
                <a:spcPct val="150000"/>
              </a:lnSpc>
            </a:pPr>
            <a:r>
              <a:rPr lang="en-GB" dirty="0" smtClean="0">
                <a:latin typeface="Arial" panose="020B0604020202020204" pitchFamily="34" charset="0"/>
                <a:cs typeface="Arial" panose="020B0604020202020204" pitchFamily="34" charset="0"/>
              </a:rPr>
              <a:t>Feedback can </a:t>
            </a:r>
            <a:r>
              <a:rPr lang="en-GB" dirty="0" smtClean="0">
                <a:latin typeface="Arial" panose="020B0604020202020204" pitchFamily="34" charset="0"/>
                <a:cs typeface="Arial" panose="020B0604020202020204" pitchFamily="34" charset="0"/>
              </a:rPr>
              <a:t>support </a:t>
            </a:r>
            <a:r>
              <a:rPr lang="en-GB" dirty="0" smtClean="0">
                <a:latin typeface="Arial" panose="020B0604020202020204" pitchFamily="34" charset="0"/>
                <a:cs typeface="Arial" panose="020B0604020202020204" pitchFamily="34" charset="0"/>
              </a:rPr>
              <a:t>service </a:t>
            </a:r>
            <a:r>
              <a:rPr lang="en-GB" dirty="0" smtClean="0">
                <a:latin typeface="Arial" panose="020B0604020202020204" pitchFamily="34" charset="0"/>
                <a:cs typeface="Arial" panose="020B0604020202020204" pitchFamily="34" charset="0"/>
              </a:rPr>
              <a:t>redesign</a:t>
            </a:r>
            <a:endParaRPr lang="en-GB" dirty="0">
              <a:latin typeface="Arial" panose="020B0604020202020204" pitchFamily="34" charset="0"/>
              <a:cs typeface="Arial" panose="020B0604020202020204" pitchFamily="34" charset="0"/>
            </a:endParaRPr>
          </a:p>
          <a:p>
            <a:pPr>
              <a:lnSpc>
                <a:spcPct val="150000"/>
              </a:lnSpc>
            </a:pPr>
            <a:r>
              <a:rPr lang="en-GB" dirty="0" smtClean="0">
                <a:latin typeface="Arial" panose="020B0604020202020204" pitchFamily="34" charset="0"/>
                <a:cs typeface="Arial" panose="020B0604020202020204" pitchFamily="34" charset="0"/>
              </a:rPr>
              <a:t>To enabling </a:t>
            </a:r>
            <a:r>
              <a:rPr lang="en-GB" dirty="0" smtClean="0">
                <a:latin typeface="Arial" panose="020B0604020202020204" pitchFamily="34" charset="0"/>
                <a:cs typeface="Arial" panose="020B0604020202020204" pitchFamily="34" charset="0"/>
              </a:rPr>
              <a:t>patients to have a </a:t>
            </a:r>
            <a:r>
              <a:rPr lang="en-GB" dirty="0" smtClean="0">
                <a:latin typeface="Arial" panose="020B0604020202020204" pitchFamily="34" charset="0"/>
                <a:cs typeface="Arial" panose="020B0604020202020204" pitchFamily="34" charset="0"/>
              </a:rPr>
              <a:t>voice </a:t>
            </a:r>
          </a:p>
          <a:p>
            <a:pPr>
              <a:lnSpc>
                <a:spcPct val="150000"/>
              </a:lnSpc>
            </a:pPr>
            <a:r>
              <a:rPr lang="en-GB" dirty="0" smtClean="0">
                <a:latin typeface="Arial" panose="020B0604020202020204" pitchFamily="34" charset="0"/>
                <a:cs typeface="Arial" panose="020B0604020202020204" pitchFamily="34" charset="0"/>
              </a:rPr>
              <a:t>Anonymity </a:t>
            </a:r>
            <a:r>
              <a:rPr lang="en-GB" dirty="0" smtClean="0">
                <a:latin typeface="Arial" panose="020B0604020202020204" pitchFamily="34" charset="0"/>
                <a:cs typeface="Arial" panose="020B0604020202020204" pitchFamily="34" charset="0"/>
              </a:rPr>
              <a:t>shifts </a:t>
            </a:r>
            <a:r>
              <a:rPr lang="en-GB" dirty="0" smtClean="0">
                <a:latin typeface="Arial" panose="020B0604020202020204" pitchFamily="34" charset="0"/>
                <a:cs typeface="Arial" panose="020B0604020202020204" pitchFamily="34" charset="0"/>
              </a:rPr>
              <a:t>power </a:t>
            </a:r>
            <a:r>
              <a:rPr lang="en-GB" dirty="0" smtClean="0">
                <a:latin typeface="Arial" panose="020B0604020202020204" pitchFamily="34" charset="0"/>
                <a:cs typeface="Arial" panose="020B0604020202020204" pitchFamily="34" charset="0"/>
              </a:rPr>
              <a:t>balance</a:t>
            </a:r>
            <a:endParaRPr lang="en-GB"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7172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different about online feedback?</a:t>
            </a:r>
            <a:endParaRPr lang="en-GB" dirty="0"/>
          </a:p>
        </p:txBody>
      </p:sp>
      <p:sp>
        <p:nvSpPr>
          <p:cNvPr id="5" name="Content Placeholder 4"/>
          <p:cNvSpPr>
            <a:spLocks noGrp="1"/>
          </p:cNvSpPr>
          <p:nvPr>
            <p:ph idx="1"/>
          </p:nvPr>
        </p:nvSpPr>
        <p:spPr>
          <a:xfrm>
            <a:off x="685800" y="2121408"/>
            <a:ext cx="7772400" cy="4347344"/>
          </a:xfrm>
          <a:prstGeom prst="rect">
            <a:avLst/>
          </a:prstGeom>
        </p:spPr>
        <p:txBody>
          <a:bodyPr wrap="square">
            <a:spAutoFit/>
          </a:bodyPr>
          <a:lstStyle/>
          <a:p>
            <a:pPr>
              <a:lnSpc>
                <a:spcPct val="150000"/>
              </a:lnSpc>
            </a:pPr>
            <a:r>
              <a:rPr lang="en-GB" sz="1900" dirty="0" smtClean="0">
                <a:latin typeface="Arial" panose="020B0604020202020204" pitchFamily="34" charset="0"/>
                <a:cs typeface="Arial" panose="020B0604020202020204" pitchFamily="34" charset="0"/>
              </a:rPr>
              <a:t>Growing </a:t>
            </a:r>
            <a:r>
              <a:rPr lang="en-GB" sz="1900" dirty="0">
                <a:latin typeface="Arial" panose="020B0604020202020204" pitchFamily="34" charset="0"/>
                <a:cs typeface="Arial" panose="020B0604020202020204" pitchFamily="34" charset="0"/>
              </a:rPr>
              <a:t>focus on transparency &amp;</a:t>
            </a:r>
            <a:r>
              <a:rPr lang="en-GB" sz="1900" dirty="0" smtClean="0">
                <a:latin typeface="Arial" panose="020B0604020202020204" pitchFamily="34" charset="0"/>
                <a:cs typeface="Arial" panose="020B0604020202020204" pitchFamily="34" charset="0"/>
              </a:rPr>
              <a:t> </a:t>
            </a:r>
            <a:r>
              <a:rPr lang="en-GB" sz="1900" dirty="0">
                <a:latin typeface="Arial" panose="020B0604020202020204" pitchFamily="34" charset="0"/>
                <a:cs typeface="Arial" panose="020B0604020202020204" pitchFamily="34" charset="0"/>
              </a:rPr>
              <a:t>a patient desire to provide anonymous, authentic and public feedback, without fear of consequences regarding subsequent </a:t>
            </a:r>
            <a:r>
              <a:rPr lang="en-GB" sz="1900" dirty="0" smtClean="0">
                <a:latin typeface="Arial" panose="020B0604020202020204" pitchFamily="34" charset="0"/>
                <a:cs typeface="Arial" panose="020B0604020202020204" pitchFamily="34" charset="0"/>
              </a:rPr>
              <a:t>care</a:t>
            </a:r>
            <a:endParaRPr lang="en-GB" sz="1900" dirty="0">
              <a:latin typeface="Arial" panose="020B0604020202020204" pitchFamily="34" charset="0"/>
              <a:cs typeface="Arial" panose="020B0604020202020204" pitchFamily="34" charset="0"/>
            </a:endParaRPr>
          </a:p>
          <a:p>
            <a:pPr>
              <a:lnSpc>
                <a:spcPct val="150000"/>
              </a:lnSpc>
            </a:pPr>
            <a:r>
              <a:rPr lang="en-GB" sz="1900" dirty="0" smtClean="0">
                <a:latin typeface="Arial" panose="020B0604020202020204" pitchFamily="34" charset="0"/>
                <a:cs typeface="Arial" panose="020B0604020202020204" pitchFamily="34" charset="0"/>
              </a:rPr>
              <a:t>Feedback can be real-time, break </a:t>
            </a:r>
            <a:r>
              <a:rPr lang="en-GB" sz="1900" dirty="0">
                <a:latin typeface="Arial" panose="020B0604020202020204" pitchFamily="34" charset="0"/>
                <a:cs typeface="Arial" panose="020B0604020202020204" pitchFamily="34" charset="0"/>
              </a:rPr>
              <a:t>geographical </a:t>
            </a:r>
            <a:r>
              <a:rPr lang="en-GB" sz="1900" dirty="0" smtClean="0">
                <a:latin typeface="Arial" panose="020B0604020202020204" pitchFamily="34" charset="0"/>
                <a:cs typeface="Arial" panose="020B0604020202020204" pitchFamily="34" charset="0"/>
              </a:rPr>
              <a:t>barriers, low cost/resource option for large scale feedback collection, permanently and publically </a:t>
            </a:r>
            <a:r>
              <a:rPr lang="en-GB" sz="1900" dirty="0" smtClean="0">
                <a:latin typeface="Arial" panose="020B0604020202020204" pitchFamily="34" charset="0"/>
                <a:cs typeface="Arial" panose="020B0604020202020204" pitchFamily="34" charset="0"/>
              </a:rPr>
              <a:t>available</a:t>
            </a:r>
            <a:endParaRPr lang="en-GB" sz="1900" dirty="0" smtClean="0">
              <a:latin typeface="Arial" panose="020B0604020202020204" pitchFamily="34" charset="0"/>
              <a:cs typeface="Arial" panose="020B0604020202020204" pitchFamily="34" charset="0"/>
            </a:endParaRPr>
          </a:p>
          <a:p>
            <a:pPr>
              <a:lnSpc>
                <a:spcPct val="150000"/>
              </a:lnSpc>
            </a:pPr>
            <a:r>
              <a:rPr lang="en-GB" sz="1900" dirty="0" smtClean="0">
                <a:latin typeface="Arial" panose="020B0604020202020204" pitchFamily="34" charset="0"/>
                <a:cs typeface="Arial" panose="020B0604020202020204" pitchFamily="34" charset="0"/>
              </a:rPr>
              <a:t>Few </a:t>
            </a:r>
            <a:r>
              <a:rPr lang="en-GB" sz="1900" dirty="0">
                <a:latin typeface="Arial" panose="020B0604020202020204" pitchFamily="34" charset="0"/>
                <a:cs typeface="Arial" panose="020B0604020202020204" pitchFamily="34" charset="0"/>
              </a:rPr>
              <a:t>healthcare professionals are asking for online feedback, yet some patients are providing it and many are reading feedback from others </a:t>
            </a:r>
            <a:r>
              <a:rPr lang="en-GB" sz="1900" dirty="0" smtClean="0">
                <a:latin typeface="Arial" panose="020B0604020202020204" pitchFamily="34" charset="0"/>
                <a:cs typeface="Arial" panose="020B0604020202020204" pitchFamily="34" charset="0"/>
              </a:rPr>
              <a:t>online</a:t>
            </a:r>
            <a:endParaRPr lang="en-GB" sz="19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8619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currently done with feedback?</a:t>
            </a:r>
            <a:endParaRPr lang="en-GB" dirty="0"/>
          </a:p>
        </p:txBody>
      </p:sp>
      <p:sp>
        <p:nvSpPr>
          <p:cNvPr id="5" name="Rectangle 4"/>
          <p:cNvSpPr/>
          <p:nvPr/>
        </p:nvSpPr>
        <p:spPr>
          <a:xfrm>
            <a:off x="446090" y="6279703"/>
            <a:ext cx="8698678" cy="461665"/>
          </a:xfrm>
          <a:prstGeom prst="rect">
            <a:avLst/>
          </a:prstGeom>
        </p:spPr>
        <p:txBody>
          <a:bodyPr wrap="square">
            <a:spAutoFit/>
          </a:bodyPr>
          <a:lstStyle/>
          <a:p>
            <a:pPr algn="r"/>
            <a:r>
              <a:rPr lang="en-GB" sz="1200" i="1" dirty="0" smtClean="0"/>
              <a:t>(van </a:t>
            </a:r>
            <a:r>
              <a:rPr lang="en-GB" sz="1200" i="1" dirty="0"/>
              <a:t>Velthoven et al, </a:t>
            </a:r>
            <a:r>
              <a:rPr lang="en-GB" sz="1200" i="1" dirty="0" smtClean="0"/>
              <a:t>2018; Dudhwala </a:t>
            </a:r>
            <a:r>
              <a:rPr lang="en-GB" sz="1200" i="1" dirty="0"/>
              <a:t>et al, </a:t>
            </a:r>
            <a:r>
              <a:rPr lang="en-GB" sz="1200" i="1" dirty="0" smtClean="0"/>
              <a:t>2017; Greaves </a:t>
            </a:r>
            <a:r>
              <a:rPr lang="en-GB" sz="1200" i="1" dirty="0"/>
              <a:t>et al, </a:t>
            </a:r>
            <a:r>
              <a:rPr lang="en-GB" sz="1200" i="1" dirty="0" smtClean="0"/>
              <a:t>2012; Glover </a:t>
            </a:r>
            <a:r>
              <a:rPr lang="en-GB" sz="1200" i="1" dirty="0"/>
              <a:t>et al, </a:t>
            </a:r>
            <a:r>
              <a:rPr lang="en-GB" sz="1200" i="1" dirty="0" smtClean="0"/>
              <a:t>2015; Griffiths </a:t>
            </a:r>
            <a:r>
              <a:rPr lang="en-GB" sz="1200" i="1" dirty="0"/>
              <a:t>&amp; Leaver, 2017; </a:t>
            </a:r>
            <a:r>
              <a:rPr lang="en-GB" sz="1200" i="1" dirty="0" smtClean="0"/>
              <a:t/>
            </a:r>
            <a:br>
              <a:rPr lang="en-GB" sz="1200" i="1" dirty="0" smtClean="0"/>
            </a:br>
            <a:r>
              <a:rPr lang="en-GB" sz="1200" i="1" dirty="0" smtClean="0"/>
              <a:t>Rafferty </a:t>
            </a:r>
            <a:r>
              <a:rPr lang="en-GB" sz="1200" i="1" dirty="0"/>
              <a:t>&amp; Grey, 2014;  Dellarocas,  2003)</a:t>
            </a:r>
          </a:p>
        </p:txBody>
      </p:sp>
      <p:sp>
        <p:nvSpPr>
          <p:cNvPr id="9" name="Rectangle 8"/>
          <p:cNvSpPr/>
          <p:nvPr/>
        </p:nvSpPr>
        <p:spPr>
          <a:xfrm>
            <a:off x="664659" y="2093976"/>
            <a:ext cx="7742942" cy="3600986"/>
          </a:xfrm>
          <a:prstGeom prst="rect">
            <a:avLst/>
          </a:prstGeom>
        </p:spPr>
        <p:txBody>
          <a:bodyPr wrap="square">
            <a:spAutoFit/>
          </a:bodyPr>
          <a:lstStyle/>
          <a:p>
            <a:pPr marL="342900" indent="-342900">
              <a:buFont typeface="Arial" panose="020B0604020202020204" pitchFamily="34" charset="0"/>
              <a:buChar char="•"/>
            </a:pPr>
            <a:r>
              <a:rPr lang="en-GB" sz="1900" dirty="0">
                <a:solidFill>
                  <a:schemeClr val="bg2">
                    <a:lumMod val="25000"/>
                  </a:schemeClr>
                </a:solidFill>
                <a:latin typeface="Arial" panose="020B0604020202020204" pitchFamily="34" charset="0"/>
                <a:cs typeface="Arial" panose="020B0604020202020204" pitchFamily="34" charset="0"/>
              </a:rPr>
              <a:t>I</a:t>
            </a:r>
            <a:r>
              <a:rPr lang="en-GB" sz="1900" dirty="0" smtClean="0">
                <a:solidFill>
                  <a:schemeClr val="bg2">
                    <a:lumMod val="25000"/>
                  </a:schemeClr>
                </a:solidFill>
                <a:latin typeface="Arial" panose="020B0604020202020204" pitchFamily="34" charset="0"/>
                <a:cs typeface="Arial" panose="020B0604020202020204" pitchFamily="34" charset="0"/>
              </a:rPr>
              <a:t>n order for feedback to meaningfully inform improvement the NHS must move beyond simply collecting </a:t>
            </a:r>
            <a:r>
              <a:rPr lang="en-GB" sz="1900" dirty="0" smtClean="0">
                <a:solidFill>
                  <a:schemeClr val="bg2">
                    <a:lumMod val="25000"/>
                  </a:schemeClr>
                </a:solidFill>
                <a:latin typeface="Arial" panose="020B0604020202020204" pitchFamily="34" charset="0"/>
                <a:cs typeface="Arial" panose="020B0604020202020204" pitchFamily="34" charset="0"/>
              </a:rPr>
              <a:t>data</a:t>
            </a:r>
            <a:r>
              <a:rPr lang="en-GB" sz="1900" dirty="0">
                <a:solidFill>
                  <a:schemeClr val="bg2">
                    <a:lumMod val="25000"/>
                  </a:schemeClr>
                </a:solidFill>
                <a:latin typeface="Arial" panose="020B0604020202020204" pitchFamily="34" charset="0"/>
                <a:cs typeface="Arial" panose="020B0604020202020204" pitchFamily="34" charset="0"/>
              </a:rPr>
              <a:t> </a:t>
            </a:r>
            <a:r>
              <a:rPr lang="en-GB" sz="1900" dirty="0" smtClean="0">
                <a:solidFill>
                  <a:schemeClr val="bg2">
                    <a:lumMod val="25000"/>
                  </a:schemeClr>
                </a:solidFill>
                <a:latin typeface="Arial" panose="020B0604020202020204" pitchFamily="34" charset="0"/>
                <a:cs typeface="Arial" panose="020B0604020202020204" pitchFamily="34" charset="0"/>
              </a:rPr>
              <a:t>- </a:t>
            </a:r>
            <a:r>
              <a:rPr lang="en-GB" sz="1900" dirty="0">
                <a:solidFill>
                  <a:schemeClr val="bg2">
                    <a:lumMod val="25000"/>
                  </a:schemeClr>
                </a:solidFill>
                <a:latin typeface="Arial" panose="020B0604020202020204" pitchFamily="34" charset="0"/>
                <a:cs typeface="Arial" panose="020B0604020202020204" pitchFamily="34" charset="0"/>
              </a:rPr>
              <a:t>a</a:t>
            </a:r>
            <a:r>
              <a:rPr lang="en-GB" sz="1900" dirty="0" smtClean="0">
                <a:solidFill>
                  <a:schemeClr val="bg2">
                    <a:lumMod val="25000"/>
                  </a:schemeClr>
                </a:solidFill>
                <a:latin typeface="Arial" panose="020B0604020202020204" pitchFamily="34" charset="0"/>
                <a:cs typeface="Arial" panose="020B0604020202020204" pitchFamily="34" charset="0"/>
              </a:rPr>
              <a:t>re </a:t>
            </a:r>
            <a:r>
              <a:rPr lang="en-GB" sz="1900" dirty="0">
                <a:solidFill>
                  <a:schemeClr val="bg2">
                    <a:lumMod val="25000"/>
                  </a:schemeClr>
                </a:solidFill>
                <a:latin typeface="Arial" panose="020B0604020202020204" pitchFamily="34" charset="0"/>
                <a:cs typeface="Arial" panose="020B0604020202020204" pitchFamily="34" charset="0"/>
              </a:rPr>
              <a:t>we just hitting the </a:t>
            </a:r>
            <a:r>
              <a:rPr lang="en-GB" sz="1900" dirty="0" smtClean="0">
                <a:solidFill>
                  <a:schemeClr val="bg2">
                    <a:lumMod val="25000"/>
                  </a:schemeClr>
                </a:solidFill>
                <a:latin typeface="Arial" panose="020B0604020202020204" pitchFamily="34" charset="0"/>
                <a:cs typeface="Arial" panose="020B0604020202020204" pitchFamily="34" charset="0"/>
              </a:rPr>
              <a:t>target, </a:t>
            </a:r>
            <a:r>
              <a:rPr lang="en-GB" sz="1900" dirty="0">
                <a:solidFill>
                  <a:schemeClr val="bg2">
                    <a:lumMod val="25000"/>
                  </a:schemeClr>
                </a:solidFill>
                <a:latin typeface="Arial" panose="020B0604020202020204" pitchFamily="34" charset="0"/>
                <a:cs typeface="Arial" panose="020B0604020202020204" pitchFamily="34" charset="0"/>
              </a:rPr>
              <a:t>but missing the </a:t>
            </a:r>
            <a:r>
              <a:rPr lang="en-GB" sz="1900" dirty="0" smtClean="0">
                <a:solidFill>
                  <a:schemeClr val="bg2">
                    <a:lumMod val="25000"/>
                  </a:schemeClr>
                </a:solidFill>
                <a:latin typeface="Arial" panose="020B0604020202020204" pitchFamily="34" charset="0"/>
                <a:cs typeface="Arial" panose="020B0604020202020204" pitchFamily="34" charset="0"/>
              </a:rPr>
              <a:t>point?</a:t>
            </a:r>
            <a:br>
              <a:rPr lang="en-GB" sz="1900" dirty="0" smtClean="0">
                <a:solidFill>
                  <a:schemeClr val="bg2">
                    <a:lumMod val="25000"/>
                  </a:schemeClr>
                </a:solidFill>
                <a:latin typeface="Arial" panose="020B0604020202020204" pitchFamily="34" charset="0"/>
                <a:cs typeface="Arial" panose="020B0604020202020204" pitchFamily="34" charset="0"/>
              </a:rPr>
            </a:br>
            <a:endParaRPr lang="en-GB" sz="1900" dirty="0">
              <a:solidFill>
                <a:schemeClr val="bg2">
                  <a:lumMod val="2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FR" sz="1900" dirty="0" smtClean="0">
                <a:solidFill>
                  <a:schemeClr val="bg2">
                    <a:lumMod val="25000"/>
                  </a:schemeClr>
                </a:solidFill>
                <a:latin typeface="Arial" panose="020B0604020202020204" pitchFamily="34" charset="0"/>
                <a:cs typeface="Arial" panose="020B0604020202020204" pitchFamily="34" charset="0"/>
              </a:rPr>
              <a:t>Staff </a:t>
            </a:r>
            <a:r>
              <a:rPr lang="en-GB" sz="1900" dirty="0">
                <a:solidFill>
                  <a:schemeClr val="bg2">
                    <a:lumMod val="25000"/>
                  </a:schemeClr>
                </a:solidFill>
                <a:latin typeface="Arial" panose="020B0604020202020204" pitchFamily="34" charset="0"/>
                <a:cs typeface="Arial" panose="020B0604020202020204" pitchFamily="34" charset="0"/>
              </a:rPr>
              <a:t>may </a:t>
            </a:r>
            <a:r>
              <a:rPr lang="en-GB" sz="1900" dirty="0" smtClean="0">
                <a:solidFill>
                  <a:schemeClr val="bg2">
                    <a:lumMod val="25000"/>
                  </a:schemeClr>
                </a:solidFill>
                <a:latin typeface="Arial" panose="020B0604020202020204" pitchFamily="34" charset="0"/>
                <a:cs typeface="Arial" panose="020B0604020202020204" pitchFamily="34" charset="0"/>
              </a:rPr>
              <a:t>be</a:t>
            </a:r>
            <a:r>
              <a:rPr lang="en-GB" sz="1900" dirty="0" smtClean="0">
                <a:solidFill>
                  <a:schemeClr val="bg2">
                    <a:lumMod val="25000"/>
                  </a:schemeClr>
                </a:solidFill>
                <a:latin typeface="Arial" panose="020B0604020202020204" pitchFamily="34" charset="0"/>
                <a:cs typeface="Arial" panose="020B0604020202020204" pitchFamily="34" charset="0"/>
              </a:rPr>
              <a:t> defensive </a:t>
            </a:r>
            <a:r>
              <a:rPr lang="en-GB" sz="1900" dirty="0">
                <a:solidFill>
                  <a:schemeClr val="bg2">
                    <a:lumMod val="25000"/>
                  </a:schemeClr>
                </a:solidFill>
                <a:latin typeface="Arial" panose="020B0604020202020204" pitchFamily="34" charset="0"/>
                <a:cs typeface="Arial" panose="020B0604020202020204" pitchFamily="34" charset="0"/>
              </a:rPr>
              <a:t>by ignoring, being reluctant to believe, or give reasons for criticism e.g. viewing patients inexpert, distressed or </a:t>
            </a:r>
            <a:r>
              <a:rPr lang="en-GB" sz="1900" dirty="0" smtClean="0">
                <a:solidFill>
                  <a:schemeClr val="bg2">
                    <a:lumMod val="25000"/>
                  </a:schemeClr>
                </a:solidFill>
                <a:latin typeface="Arial" panose="020B0604020202020204" pitchFamily="34" charset="0"/>
                <a:cs typeface="Arial" panose="020B0604020202020204" pitchFamily="34" charset="0"/>
              </a:rPr>
              <a:t>advantage-seeking</a:t>
            </a:r>
            <a:br>
              <a:rPr lang="en-GB" sz="1900" dirty="0" smtClean="0">
                <a:solidFill>
                  <a:schemeClr val="bg2">
                    <a:lumMod val="25000"/>
                  </a:schemeClr>
                </a:solidFill>
                <a:latin typeface="Arial" panose="020B0604020202020204" pitchFamily="34" charset="0"/>
                <a:cs typeface="Arial" panose="020B0604020202020204" pitchFamily="34" charset="0"/>
              </a:rPr>
            </a:br>
            <a:endParaRPr lang="en-GB" sz="1900" dirty="0" smtClean="0">
              <a:solidFill>
                <a:schemeClr val="bg2">
                  <a:lumMod val="2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FR" sz="1900" dirty="0" smtClean="0">
                <a:solidFill>
                  <a:schemeClr val="bg2">
                    <a:lumMod val="25000"/>
                  </a:schemeClr>
                </a:solidFill>
                <a:latin typeface="Arial" panose="020B0604020202020204" pitchFamily="34" charset="0"/>
                <a:cs typeface="Arial" panose="020B0604020202020204" pitchFamily="34" charset="0"/>
              </a:rPr>
              <a:t>Staff may have insufficient authority</a:t>
            </a:r>
            <a:r>
              <a:rPr lang="fr-FR" sz="1900" dirty="0">
                <a:solidFill>
                  <a:schemeClr val="bg2">
                    <a:lumMod val="25000"/>
                  </a:schemeClr>
                </a:solidFill>
                <a:latin typeface="Arial" panose="020B0604020202020204" pitchFamily="34" charset="0"/>
                <a:cs typeface="Arial" panose="020B0604020202020204" pitchFamily="34" charset="0"/>
              </a:rPr>
              <a:t>/</a:t>
            </a:r>
            <a:r>
              <a:rPr lang="fr-FR" sz="1900" dirty="0" smtClean="0">
                <a:solidFill>
                  <a:schemeClr val="bg2">
                    <a:lumMod val="25000"/>
                  </a:schemeClr>
                </a:solidFill>
                <a:latin typeface="Arial" panose="020B0604020202020204" pitchFamily="34" charset="0"/>
                <a:cs typeface="Arial" panose="020B0604020202020204" pitchFamily="34" charset="0"/>
              </a:rPr>
              <a:t>autonomy to enact change based on </a:t>
            </a:r>
            <a:r>
              <a:rPr lang="en-GB" sz="1900" dirty="0" smtClean="0">
                <a:solidFill>
                  <a:schemeClr val="bg2">
                    <a:lumMod val="25000"/>
                  </a:schemeClr>
                </a:solidFill>
                <a:latin typeface="Arial" panose="020B0604020202020204" pitchFamily="34" charset="0"/>
                <a:cs typeface="Arial" panose="020B0604020202020204" pitchFamily="34" charset="0"/>
              </a:rPr>
              <a:t>feedback, often arriving unfiltered </a:t>
            </a:r>
            <a:r>
              <a:rPr lang="en-GB" sz="1900" dirty="0">
                <a:solidFill>
                  <a:schemeClr val="bg2">
                    <a:lumMod val="25000"/>
                  </a:schemeClr>
                </a:solidFill>
                <a:latin typeface="Arial" panose="020B0604020202020204" pitchFamily="34" charset="0"/>
                <a:cs typeface="Arial" panose="020B0604020202020204" pitchFamily="34" charset="0"/>
              </a:rPr>
              <a:t>from various </a:t>
            </a:r>
            <a:r>
              <a:rPr lang="en-GB" sz="1900" dirty="0" smtClean="0">
                <a:solidFill>
                  <a:schemeClr val="bg2">
                    <a:lumMod val="25000"/>
                  </a:schemeClr>
                </a:solidFill>
                <a:latin typeface="Arial" panose="020B0604020202020204" pitchFamily="34" charset="0"/>
                <a:cs typeface="Arial" panose="020B0604020202020204" pitchFamily="34" charset="0"/>
              </a:rPr>
              <a:t>sources, or months after data </a:t>
            </a:r>
            <a:r>
              <a:rPr lang="en-GB" sz="1900" dirty="0" smtClean="0">
                <a:solidFill>
                  <a:schemeClr val="bg2">
                    <a:lumMod val="25000"/>
                  </a:schemeClr>
                </a:solidFill>
                <a:latin typeface="Arial" panose="020B0604020202020204" pitchFamily="34" charset="0"/>
                <a:cs typeface="Arial" panose="020B0604020202020204" pitchFamily="34" charset="0"/>
              </a:rPr>
              <a:t>collection</a:t>
            </a:r>
            <a:r>
              <a:rPr lang="fr-FR" sz="1900" dirty="0" smtClean="0">
                <a:solidFill>
                  <a:schemeClr val="bg2">
                    <a:lumMod val="25000"/>
                  </a:schemeClr>
                </a:solidFill>
                <a:latin typeface="Arial" panose="020B0604020202020204" pitchFamily="34" charset="0"/>
                <a:cs typeface="Arial" panose="020B0604020202020204" pitchFamily="34" charset="0"/>
              </a:rPr>
              <a:t/>
            </a:r>
            <a:br>
              <a:rPr lang="fr-FR" sz="1900" dirty="0" smtClean="0">
                <a:solidFill>
                  <a:schemeClr val="bg2">
                    <a:lumMod val="25000"/>
                  </a:schemeClr>
                </a:solidFill>
                <a:latin typeface="Arial" panose="020B0604020202020204" pitchFamily="34" charset="0"/>
                <a:cs typeface="Arial" panose="020B0604020202020204" pitchFamily="34" charset="0"/>
              </a:rPr>
            </a:br>
            <a:endParaRPr lang="en-GB" sz="1900" dirty="0" smtClean="0">
              <a:solidFill>
                <a:schemeClr val="bg2">
                  <a:lumMod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9039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5536" y="1916832"/>
            <a:ext cx="8280920" cy="1754326"/>
          </a:xfrm>
          <a:prstGeom prst="rect">
            <a:avLst/>
          </a:prstGeom>
        </p:spPr>
        <p:txBody>
          <a:bodyPr wrap="square">
            <a:spAutoFit/>
          </a:bodyPr>
          <a:lstStyle/>
          <a:p>
            <a:pPr algn="ctr"/>
            <a:r>
              <a:rPr lang="en-GB" sz="3600" b="1" dirty="0" smtClean="0"/>
              <a:t>HOW DO HEALTHCARE STAFF REPOND TO PATIENT </a:t>
            </a:r>
            <a:br>
              <a:rPr lang="en-GB" sz="3600" b="1" dirty="0" smtClean="0"/>
            </a:br>
            <a:r>
              <a:rPr lang="en-GB" sz="3600" b="1" dirty="0" smtClean="0"/>
              <a:t>FEEBDACK ONLNE?</a:t>
            </a:r>
            <a:endParaRPr lang="en-GB" sz="1400" dirty="0"/>
          </a:p>
        </p:txBody>
      </p:sp>
    </p:spTree>
    <p:extLst>
      <p:ext uri="{BB962C8B-B14F-4D97-AF65-F5344CB8AC3E}">
        <p14:creationId xmlns:p14="http://schemas.microsoft.com/office/powerpoint/2010/main" val="13874469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Non-responses (11.7%)</a:t>
            </a:r>
            <a:endParaRPr lang="en-GB" dirty="0"/>
          </a:p>
        </p:txBody>
      </p:sp>
      <p:pic>
        <p:nvPicPr>
          <p:cNvPr id="4" name="Picture 2"/>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364098" y="1753401"/>
            <a:ext cx="1641260" cy="16412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2324979" y="1835367"/>
            <a:ext cx="5813600" cy="1477328"/>
          </a:xfrm>
          <a:prstGeom prst="rect">
            <a:avLst/>
          </a:prstGeom>
        </p:spPr>
        <p:txBody>
          <a:bodyPr wrap="square">
            <a:spAutoFit/>
          </a:bodyPr>
          <a:lstStyle/>
          <a:p>
            <a:r>
              <a:rPr lang="en-GB" i="1" dirty="0">
                <a:latin typeface="Arial" panose="020B0604020202020204" pitchFamily="34" charset="0"/>
                <a:cs typeface="Arial" panose="020B0604020202020204" pitchFamily="34" charset="0"/>
              </a:rPr>
              <a:t>“I am constantly having to chase secretaries from three hospitals for medical evidence for benefits. It is like getting blood out of a stone. GP's letters are useless as they do not understand the complexities of conditions. There is a strict time frame for medical evidence.”</a:t>
            </a:r>
          </a:p>
        </p:txBody>
      </p:sp>
      <p:sp>
        <p:nvSpPr>
          <p:cNvPr id="7" name="Rectangle 6"/>
          <p:cNvSpPr/>
          <p:nvPr/>
        </p:nvSpPr>
        <p:spPr>
          <a:xfrm>
            <a:off x="5334835" y="1104709"/>
            <a:ext cx="3792629" cy="28057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8" name="Group 7"/>
          <p:cNvGrpSpPr/>
          <p:nvPr/>
        </p:nvGrpSpPr>
        <p:grpSpPr>
          <a:xfrm>
            <a:off x="364098" y="3483708"/>
            <a:ext cx="2752923" cy="621736"/>
            <a:chOff x="144398" y="2394961"/>
            <a:chExt cx="2752923" cy="621736"/>
          </a:xfrm>
        </p:grpSpPr>
        <p:sp>
          <p:nvSpPr>
            <p:cNvPr id="9" name="TextBox 8"/>
            <p:cNvSpPr txBox="1"/>
            <p:nvPr/>
          </p:nvSpPr>
          <p:spPr>
            <a:xfrm>
              <a:off x="144398" y="2708920"/>
              <a:ext cx="2752923" cy="307777"/>
            </a:xfrm>
            <a:prstGeom prst="rect">
              <a:avLst/>
            </a:prstGeom>
            <a:noFill/>
          </p:spPr>
          <p:txBody>
            <a:bodyPr wrap="square" rtlCol="0">
              <a:spAutoFit/>
            </a:bodyPr>
            <a:lstStyle/>
            <a:p>
              <a:r>
                <a:rPr lang="en-GB" sz="1400" dirty="0" smtClean="0">
                  <a:latin typeface="Arial" panose="020B0604020202020204" pitchFamily="34" charset="0"/>
                  <a:cs typeface="Arial" panose="020B0604020202020204" pitchFamily="34" charset="0"/>
                </a:rPr>
                <a:t>39.3%  21.4% 39.3%</a:t>
              </a:r>
              <a:endParaRPr lang="en-GB" sz="1400" dirty="0">
                <a:latin typeface="Arial" panose="020B0604020202020204" pitchFamily="34" charset="0"/>
                <a:cs typeface="Arial" panose="020B0604020202020204" pitchFamily="34" charset="0"/>
              </a:endParaRPr>
            </a:p>
          </p:txBody>
        </p:sp>
        <p:pic>
          <p:nvPicPr>
            <p:cNvPr id="10" name="Picture 3"/>
            <p:cNvPicPr>
              <a:picLocks noChangeAspect="1" noChangeArrowheads="1"/>
            </p:cNvPicPr>
            <p:nvPr/>
          </p:nvPicPr>
          <p:blipFill rotWithShape="1">
            <a:blip r:embed="rId4" cstate="print">
              <a:extLst>
                <a:ext uri="{BEBA8EAE-BF5A-486C-A8C5-ECC9F3942E4B}">
                  <a14:imgProps xmlns:a14="http://schemas.microsoft.com/office/drawing/2010/main">
                    <a14:imgLayer r:embed="rId5">
                      <a14:imgEffect>
                        <a14:backgroundRemoval t="0" b="100000" l="0" r="100000">
                          <a14:foregroundMark x1="14513" y1="26119" x2="14513" y2="26119"/>
                          <a14:foregroundMark x1="49105" y1="25373" x2="49105" y2="25373"/>
                          <a14:foregroundMark x1="78728" y1="28358" x2="78728" y2="28358"/>
                          <a14:foregroundMark x1="74155" y1="11194" x2="74155" y2="11194"/>
                          <a14:foregroundMark x1="84294" y1="11194" x2="84294" y2="11194"/>
                          <a14:foregroundMark x1="52286" y1="8582" x2="52286" y2="8582"/>
                          <a14:foregroundMark x1="40755" y1="10821" x2="40755" y2="10821"/>
                          <a14:foregroundMark x1="18091" y1="12313" x2="18091" y2="12313"/>
                          <a14:foregroundMark x1="8946" y1="12313" x2="8946" y2="12313"/>
                          <a14:foregroundMark x1="5964" y1="70149" x2="5964" y2="70149"/>
                          <a14:foregroundMark x1="72763" y1="69403" x2="72763" y2="69403"/>
                        </a14:backgroundRemoval>
                      </a14:imgEffect>
                    </a14:imgLayer>
                  </a14:imgProps>
                </a:ext>
                <a:ext uri="{28A0092B-C50C-407E-A947-70E740481C1C}">
                  <a14:useLocalDpi xmlns:a14="http://schemas.microsoft.com/office/drawing/2010/main" val="0"/>
                </a:ext>
              </a:extLst>
            </a:blip>
            <a:srcRect b="62302"/>
            <a:stretch/>
          </p:blipFill>
          <p:spPr bwMode="auto">
            <a:xfrm>
              <a:off x="245351" y="2394961"/>
              <a:ext cx="1508512" cy="302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1" name="Rectangle 10"/>
          <p:cNvSpPr/>
          <p:nvPr/>
        </p:nvSpPr>
        <p:spPr>
          <a:xfrm>
            <a:off x="297981" y="5065554"/>
            <a:ext cx="8744703" cy="1261884"/>
          </a:xfrm>
          <a:prstGeom prst="rect">
            <a:avLst/>
          </a:prstGeom>
        </p:spPr>
        <p:txBody>
          <a:bodyPr wrap="square">
            <a:spAutoFit/>
          </a:bodyPr>
          <a:lstStyle/>
          <a:p>
            <a:r>
              <a:rPr lang="en-GB" sz="1900" dirty="0" smtClean="0">
                <a:latin typeface="Arial" panose="020B0604020202020204" pitchFamily="34" charset="0"/>
                <a:cs typeface="Arial" panose="020B0604020202020204" pitchFamily="34" charset="0"/>
              </a:rPr>
              <a:t>A minority of patient stories did not receive a response within the 3 months+ timeframe since data extraction. However, it was unclear if staff were able to learn from those narratives despite not publically responding.</a:t>
            </a:r>
            <a:br>
              <a:rPr lang="en-GB" sz="1900" dirty="0" smtClean="0">
                <a:latin typeface="Arial" panose="020B0604020202020204" pitchFamily="34" charset="0"/>
                <a:cs typeface="Arial" panose="020B0604020202020204" pitchFamily="34" charset="0"/>
              </a:rPr>
            </a:br>
            <a:endParaRPr lang="en-GB" sz="19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6014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p:cNvPicPr>
            <a:picLocks noChangeAspect="1" noChangeArrowheads="1"/>
          </p:cNvPicPr>
          <p:nvPr/>
        </p:nvPicPr>
        <p:blipFill>
          <a:blip r:embed="rId2">
            <a:duotone>
              <a:schemeClr val="accent4">
                <a:shade val="45000"/>
                <a:satMod val="135000"/>
              </a:schemeClr>
              <a:prstClr val="white"/>
            </a:duotone>
            <a:extLst>
              <a:ext uri="{BEBA8EAE-BF5A-486C-A8C5-ECC9F3942E4B}">
                <a14:imgProps xmlns:a14="http://schemas.microsoft.com/office/drawing/2010/main">
                  <a14:imgLayer r:embed="rId3">
                    <a14:imgEffect>
                      <a14:backgroundRemoval t="2667" b="89778" l="0" r="100000">
                        <a14:foregroundMark x1="66222" y1="49778" x2="66222" y2="49778"/>
                        <a14:foregroundMark x1="78222" y1="49778" x2="78222" y2="49778"/>
                        <a14:foregroundMark x1="93333" y1="49778" x2="93333" y2="49778"/>
                      </a14:backgroundRemoval>
                    </a14:imgEffect>
                  </a14:imgLayer>
                </a14:imgProps>
              </a:ext>
              <a:ext uri="{28A0092B-C50C-407E-A947-70E740481C1C}">
                <a14:useLocalDpi xmlns:a14="http://schemas.microsoft.com/office/drawing/2010/main" val="0"/>
              </a:ext>
            </a:extLst>
          </a:blip>
          <a:srcRect/>
          <a:stretch>
            <a:fillRect/>
          </a:stretch>
        </p:blipFill>
        <p:spPr bwMode="auto">
          <a:xfrm>
            <a:off x="339727" y="1764072"/>
            <a:ext cx="1440160" cy="14401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1890991" y="1708353"/>
            <a:ext cx="6963073" cy="2585323"/>
          </a:xfrm>
          <a:prstGeom prst="rect">
            <a:avLst/>
          </a:prstGeom>
        </p:spPr>
        <p:txBody>
          <a:bodyPr wrap="square">
            <a:spAutoFit/>
          </a:bodyPr>
          <a:lstStyle/>
          <a:p>
            <a:r>
              <a:rPr lang="en-GB" i="1" dirty="0" smtClean="0">
                <a:latin typeface="Arial" panose="020B0604020202020204" pitchFamily="34" charset="0"/>
                <a:cs typeface="Arial" panose="020B0604020202020204" pitchFamily="34" charset="0"/>
              </a:rPr>
              <a:t>“I </a:t>
            </a:r>
            <a:r>
              <a:rPr lang="en-GB" i="1" dirty="0">
                <a:latin typeface="Arial" panose="020B0604020202020204" pitchFamily="34" charset="0"/>
                <a:cs typeface="Arial" panose="020B0604020202020204" pitchFamily="34" charset="0"/>
              </a:rPr>
              <a:t>contacted healthy </a:t>
            </a:r>
            <a:r>
              <a:rPr lang="en-GB" i="1" dirty="0" smtClean="0">
                <a:latin typeface="Arial" panose="020B0604020202020204" pitchFamily="34" charset="0"/>
                <a:cs typeface="Arial" panose="020B0604020202020204" pitchFamily="34" charset="0"/>
              </a:rPr>
              <a:t>minds </a:t>
            </a:r>
            <a:r>
              <a:rPr lang="en-GB" i="1" dirty="0">
                <a:latin typeface="Arial" panose="020B0604020202020204" pitchFamily="34" charset="0"/>
                <a:cs typeface="Arial" panose="020B0604020202020204" pitchFamily="34" charset="0"/>
              </a:rPr>
              <a:t>and then got a copy of my medical records and it clearly states somebody's name on my medical record that is her real name. </a:t>
            </a:r>
            <a:r>
              <a:rPr lang="en-GB" i="1" dirty="0" smtClean="0">
                <a:latin typeface="Arial" panose="020B0604020202020204" pitchFamily="34" charset="0"/>
                <a:cs typeface="Arial" panose="020B0604020202020204" pitchFamily="34" charset="0"/>
              </a:rPr>
              <a:t>X have </a:t>
            </a:r>
            <a:r>
              <a:rPr lang="en-GB" i="1" dirty="0">
                <a:latin typeface="Arial" panose="020B0604020202020204" pitchFamily="34" charset="0"/>
                <a:cs typeface="Arial" panose="020B0604020202020204" pitchFamily="34" charset="0"/>
              </a:rPr>
              <a:t>told me they have tried to change it but their IT system won't let them. The CEO of both CCG groups know about this as well as the </a:t>
            </a:r>
            <a:r>
              <a:rPr lang="en-GB" i="1" dirty="0" smtClean="0">
                <a:latin typeface="Arial" panose="020B0604020202020204" pitchFamily="34" charset="0"/>
                <a:cs typeface="Arial" panose="020B0604020202020204" pitchFamily="34" charset="0"/>
              </a:rPr>
              <a:t>X </a:t>
            </a:r>
            <a:r>
              <a:rPr lang="en-GB" i="1" dirty="0">
                <a:latin typeface="Arial" panose="020B0604020202020204" pitchFamily="34" charset="0"/>
                <a:cs typeface="Arial" panose="020B0604020202020204" pitchFamily="34" charset="0"/>
              </a:rPr>
              <a:t>but will not do anything about it. Very upset that the people that record on my medical record think this is ok in a modern NHS service</a:t>
            </a:r>
            <a:r>
              <a:rPr lang="en-GB" i="1" dirty="0" smtClean="0">
                <a:latin typeface="Arial" panose="020B0604020202020204" pitchFamily="34" charset="0"/>
                <a:cs typeface="Arial" panose="020B0604020202020204" pitchFamily="34" charset="0"/>
              </a:rPr>
              <a:t>.”</a:t>
            </a:r>
            <a:br>
              <a:rPr lang="en-GB" i="1" dirty="0" smtClean="0">
                <a:latin typeface="Arial" panose="020B0604020202020204" pitchFamily="34" charset="0"/>
                <a:cs typeface="Arial" panose="020B0604020202020204" pitchFamily="34" charset="0"/>
              </a:rPr>
            </a:br>
            <a:r>
              <a:rPr lang="en-GB" i="1" dirty="0" smtClean="0">
                <a:latin typeface="Arial" panose="020B0604020202020204" pitchFamily="34" charset="0"/>
                <a:cs typeface="Arial" panose="020B0604020202020204" pitchFamily="34" charset="0"/>
              </a:rPr>
              <a:t/>
            </a:r>
            <a:br>
              <a:rPr lang="en-GB" i="1" dirty="0" smtClean="0">
                <a:latin typeface="Arial" panose="020B0604020202020204" pitchFamily="34" charset="0"/>
                <a:cs typeface="Arial" panose="020B0604020202020204" pitchFamily="34" charset="0"/>
              </a:rPr>
            </a:br>
            <a:endParaRPr lang="en-GB" b="1" dirty="0">
              <a:latin typeface="Arial" panose="020B0604020202020204" pitchFamily="34" charset="0"/>
              <a:cs typeface="Arial" panose="020B0604020202020204" pitchFamily="34" charset="0"/>
            </a:endParaRPr>
          </a:p>
        </p:txBody>
      </p:sp>
      <p:grpSp>
        <p:nvGrpSpPr>
          <p:cNvPr id="7" name="Group 6"/>
          <p:cNvGrpSpPr/>
          <p:nvPr/>
        </p:nvGrpSpPr>
        <p:grpSpPr>
          <a:xfrm>
            <a:off x="208652" y="4013460"/>
            <a:ext cx="8971860" cy="783692"/>
            <a:chOff x="1403648" y="6022762"/>
            <a:chExt cx="7393029" cy="660249"/>
          </a:xfrm>
        </p:grpSpPr>
        <p:sp>
          <p:nvSpPr>
            <p:cNvPr id="8" name="Rectangle 7"/>
            <p:cNvSpPr/>
            <p:nvPr/>
          </p:nvSpPr>
          <p:spPr>
            <a:xfrm>
              <a:off x="1403648" y="6022762"/>
              <a:ext cx="7200801" cy="6602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1403648" y="6022763"/>
              <a:ext cx="7393029" cy="434638"/>
            </a:xfrm>
            <a:prstGeom prst="rect">
              <a:avLst/>
            </a:prstGeom>
          </p:spPr>
          <p:txBody>
            <a:bodyPr wrap="square">
              <a:spAutoFit/>
            </a:bodyPr>
            <a:lstStyle/>
            <a:p>
              <a:pPr lvl="0" algn="ctr"/>
              <a:r>
                <a:rPr lang="en-GB" i="1" dirty="0">
                  <a:latin typeface="Arial" panose="020B0604020202020204" pitchFamily="34" charset="0"/>
                  <a:cs typeface="Arial" panose="020B0604020202020204" pitchFamily="34" charset="0"/>
                </a:rPr>
                <a:t>“</a:t>
              </a:r>
              <a:r>
                <a:rPr lang="en-GB" b="1" i="1" dirty="0">
                  <a:latin typeface="Arial" panose="020B0604020202020204" pitchFamily="34" charset="0"/>
                  <a:cs typeface="Arial" panose="020B0604020202020204" pitchFamily="34" charset="0"/>
                </a:rPr>
                <a:t>Thank you for your posting. We take all concerns raised seriously and </a:t>
              </a:r>
              <a:r>
                <a:rPr lang="en-GB" b="1" i="1" dirty="0" smtClean="0">
                  <a:latin typeface="Arial" panose="020B0604020202020204" pitchFamily="34" charset="0"/>
                  <a:cs typeface="Arial" panose="020B0604020202020204" pitchFamily="34" charset="0"/>
                </a:rPr>
                <a:t/>
              </a:r>
              <a:br>
                <a:rPr lang="en-GB" b="1" i="1" dirty="0" smtClean="0">
                  <a:latin typeface="Arial" panose="020B0604020202020204" pitchFamily="34" charset="0"/>
                  <a:cs typeface="Arial" panose="020B0604020202020204" pitchFamily="34" charset="0"/>
                </a:rPr>
              </a:br>
              <a:r>
                <a:rPr lang="en-GB" b="1" i="1" dirty="0" smtClean="0">
                  <a:latin typeface="Arial" panose="020B0604020202020204" pitchFamily="34" charset="0"/>
                  <a:cs typeface="Arial" panose="020B0604020202020204" pitchFamily="34" charset="0"/>
                </a:rPr>
                <a:t>respond </a:t>
              </a:r>
              <a:r>
                <a:rPr lang="en-GB" b="1" i="1" dirty="0">
                  <a:latin typeface="Arial" panose="020B0604020202020204" pitchFamily="34" charset="0"/>
                  <a:cs typeface="Arial" panose="020B0604020202020204" pitchFamily="34" charset="0"/>
                </a:rPr>
                <a:t>to them through the appropriate forums.”</a:t>
              </a:r>
              <a:endParaRPr lang="en-GB" b="1" dirty="0">
                <a:latin typeface="Arial" panose="020B0604020202020204" pitchFamily="34" charset="0"/>
                <a:cs typeface="Arial" panose="020B0604020202020204" pitchFamily="34" charset="0"/>
              </a:endParaRPr>
            </a:p>
          </p:txBody>
        </p:sp>
      </p:grpSp>
      <p:sp>
        <p:nvSpPr>
          <p:cNvPr id="10" name="Rectangle 9"/>
          <p:cNvSpPr/>
          <p:nvPr/>
        </p:nvSpPr>
        <p:spPr>
          <a:xfrm>
            <a:off x="5352769" y="484134"/>
            <a:ext cx="3792629" cy="28057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1" name="Group 10"/>
          <p:cNvGrpSpPr/>
          <p:nvPr/>
        </p:nvGrpSpPr>
        <p:grpSpPr>
          <a:xfrm>
            <a:off x="195246" y="3204232"/>
            <a:ext cx="2752923" cy="621736"/>
            <a:chOff x="144398" y="2394961"/>
            <a:chExt cx="2752923" cy="621736"/>
          </a:xfrm>
        </p:grpSpPr>
        <p:sp>
          <p:nvSpPr>
            <p:cNvPr id="12" name="TextBox 11"/>
            <p:cNvSpPr txBox="1"/>
            <p:nvPr/>
          </p:nvSpPr>
          <p:spPr>
            <a:xfrm>
              <a:off x="144398" y="2708920"/>
              <a:ext cx="2752923" cy="307777"/>
            </a:xfrm>
            <a:prstGeom prst="rect">
              <a:avLst/>
            </a:prstGeom>
            <a:noFill/>
          </p:spPr>
          <p:txBody>
            <a:bodyPr wrap="square" rtlCol="0">
              <a:spAutoFit/>
            </a:bodyPr>
            <a:lstStyle/>
            <a:p>
              <a:r>
                <a:rPr lang="en-GB" sz="1400" dirty="0" smtClean="0">
                  <a:latin typeface="+mj-lt"/>
                </a:rPr>
                <a:t>  12%   12%   76%</a:t>
              </a:r>
              <a:endParaRPr lang="en-GB" sz="1400" dirty="0">
                <a:latin typeface="+mj-lt"/>
              </a:endParaRPr>
            </a:p>
          </p:txBody>
        </p:sp>
        <p:pic>
          <p:nvPicPr>
            <p:cNvPr id="13" name="Picture 3"/>
            <p:cNvPicPr>
              <a:picLocks noChangeAspect="1" noChangeArrowheads="1"/>
            </p:cNvPicPr>
            <p:nvPr/>
          </p:nvPicPr>
          <p:blipFill rotWithShape="1">
            <a:blip r:embed="rId4" cstate="print">
              <a:extLst>
                <a:ext uri="{BEBA8EAE-BF5A-486C-A8C5-ECC9F3942E4B}">
                  <a14:imgProps xmlns:a14="http://schemas.microsoft.com/office/drawing/2010/main">
                    <a14:imgLayer r:embed="rId5">
                      <a14:imgEffect>
                        <a14:backgroundRemoval t="0" b="100000" l="0" r="100000">
                          <a14:foregroundMark x1="14513" y1="26119" x2="14513" y2="26119"/>
                          <a14:foregroundMark x1="49105" y1="25373" x2="49105" y2="25373"/>
                          <a14:foregroundMark x1="78728" y1="28358" x2="78728" y2="28358"/>
                          <a14:foregroundMark x1="74155" y1="11194" x2="74155" y2="11194"/>
                          <a14:foregroundMark x1="84294" y1="11194" x2="84294" y2="11194"/>
                          <a14:foregroundMark x1="52286" y1="8582" x2="52286" y2="8582"/>
                          <a14:foregroundMark x1="40755" y1="10821" x2="40755" y2="10821"/>
                          <a14:foregroundMark x1="18091" y1="12313" x2="18091" y2="12313"/>
                          <a14:foregroundMark x1="8946" y1="12313" x2="8946" y2="12313"/>
                          <a14:foregroundMark x1="5964" y1="70149" x2="5964" y2="70149"/>
                          <a14:foregroundMark x1="72763" y1="69403" x2="72763" y2="69403"/>
                        </a14:backgroundRemoval>
                      </a14:imgEffect>
                    </a14:imgLayer>
                  </a14:imgProps>
                </a:ext>
                <a:ext uri="{28A0092B-C50C-407E-A947-70E740481C1C}">
                  <a14:useLocalDpi xmlns:a14="http://schemas.microsoft.com/office/drawing/2010/main" val="0"/>
                </a:ext>
              </a:extLst>
            </a:blip>
            <a:srcRect b="62302"/>
            <a:stretch/>
          </p:blipFill>
          <p:spPr bwMode="auto">
            <a:xfrm>
              <a:off x="245351" y="2394961"/>
              <a:ext cx="1508512" cy="302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4" name="Rectangle 13"/>
          <p:cNvSpPr/>
          <p:nvPr/>
        </p:nvSpPr>
        <p:spPr>
          <a:xfrm>
            <a:off x="177808" y="4941168"/>
            <a:ext cx="8744703" cy="1554272"/>
          </a:xfrm>
          <a:prstGeom prst="rect">
            <a:avLst/>
          </a:prstGeom>
        </p:spPr>
        <p:txBody>
          <a:bodyPr wrap="square">
            <a:spAutoFit/>
          </a:bodyPr>
          <a:lstStyle/>
          <a:p>
            <a:r>
              <a:rPr lang="en-GB" sz="1900" dirty="0" smtClean="0">
                <a:latin typeface="Arial" panose="020B0604020202020204" pitchFamily="34" charset="0"/>
                <a:cs typeface="Arial" panose="020B0604020202020204" pitchFamily="34" charset="0"/>
              </a:rPr>
              <a:t>Copied and pasted regardless of story content. Superficial thanks and ‘non-apologies’. Some </a:t>
            </a:r>
            <a:r>
              <a:rPr lang="en-GB" sz="1900" dirty="0">
                <a:latin typeface="Arial" panose="020B0604020202020204" pitchFamily="34" charset="0"/>
                <a:cs typeface="Arial" panose="020B0604020202020204" pitchFamily="34" charset="0"/>
              </a:rPr>
              <a:t>organisations crafted two responses, one to be sent to all positive stories and one to be sent to all negative stories. </a:t>
            </a:r>
            <a:r>
              <a:rPr lang="en-GB" sz="1900" dirty="0" smtClean="0">
                <a:latin typeface="Arial" panose="020B0604020202020204" pitchFamily="34" charset="0"/>
                <a:cs typeface="Arial" panose="020B0604020202020204" pitchFamily="34" charset="0"/>
              </a:rPr>
              <a:t>Lacked any </a:t>
            </a:r>
            <a:r>
              <a:rPr lang="en-GB" sz="1900" dirty="0">
                <a:latin typeface="Arial" panose="020B0604020202020204" pitchFamily="34" charset="0"/>
                <a:cs typeface="Arial" panose="020B0604020202020204" pitchFamily="34" charset="0"/>
              </a:rPr>
              <a:t>personalised </a:t>
            </a:r>
            <a:r>
              <a:rPr lang="en-GB" sz="1900" dirty="0" smtClean="0">
                <a:latin typeface="Arial" panose="020B0604020202020204" pitchFamily="34" charset="0"/>
                <a:cs typeface="Arial" panose="020B0604020202020204" pitchFamily="34" charset="0"/>
              </a:rPr>
              <a:t>element. Staff may be restricted in the response they can give due to Trust-wide policy. </a:t>
            </a:r>
          </a:p>
        </p:txBody>
      </p:sp>
      <p:sp>
        <p:nvSpPr>
          <p:cNvPr id="15" name="Title 1"/>
          <p:cNvSpPr>
            <a:spLocks noGrp="1"/>
          </p:cNvSpPr>
          <p:nvPr>
            <p:ph type="title"/>
          </p:nvPr>
        </p:nvSpPr>
        <p:spPr>
          <a:xfrm>
            <a:off x="685800" y="484632"/>
            <a:ext cx="7772400" cy="1609344"/>
          </a:xfrm>
        </p:spPr>
        <p:txBody>
          <a:bodyPr/>
          <a:lstStyle/>
          <a:p>
            <a:r>
              <a:rPr lang="en-GB" dirty="0" smtClean="0"/>
              <a:t>Generic responses (10.5%)</a:t>
            </a:r>
            <a:endParaRPr lang="en-GB" dirty="0"/>
          </a:p>
        </p:txBody>
      </p:sp>
    </p:spTree>
    <p:extLst>
      <p:ext uri="{BB962C8B-B14F-4D97-AF65-F5344CB8AC3E}">
        <p14:creationId xmlns:p14="http://schemas.microsoft.com/office/powerpoint/2010/main" val="199379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20411" y="2622151"/>
            <a:ext cx="7128792" cy="145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10" descr="Image result for thanks icon">
            <a:hlinkClick r:id="rId2"/>
          </p:cNvPr>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47960" y="1765963"/>
            <a:ext cx="1503379" cy="1503379"/>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746714" y="1576476"/>
            <a:ext cx="7400960" cy="1477328"/>
          </a:xfrm>
          <a:prstGeom prst="rect">
            <a:avLst/>
          </a:prstGeom>
        </p:spPr>
        <p:txBody>
          <a:bodyPr wrap="square">
            <a:spAutoFit/>
          </a:bodyPr>
          <a:lstStyle/>
          <a:p>
            <a:r>
              <a:rPr lang="en-GB" i="1" dirty="0" smtClean="0">
                <a:latin typeface="Arial" panose="020B0604020202020204" pitchFamily="34" charset="0"/>
                <a:cs typeface="Arial" panose="020B0604020202020204" pitchFamily="34" charset="0"/>
              </a:rPr>
              <a:t>“Marvellous</a:t>
            </a:r>
            <a:r>
              <a:rPr lang="en-GB" i="1" dirty="0">
                <a:latin typeface="Arial" panose="020B0604020202020204" pitchFamily="34" charset="0"/>
                <a:cs typeface="Arial" panose="020B0604020202020204" pitchFamily="34" charset="0"/>
              </a:rPr>
              <a:t>. The staff were supportive, kind, caring, and communicative </a:t>
            </a:r>
            <a:r>
              <a:rPr lang="en-GB" i="1" dirty="0" smtClean="0">
                <a:latin typeface="Arial" panose="020B0604020202020204" pitchFamily="34" charset="0"/>
                <a:cs typeface="Arial" panose="020B0604020202020204" pitchFamily="34" charset="0"/>
              </a:rPr>
              <a:t>throughout. </a:t>
            </a:r>
            <a:r>
              <a:rPr lang="en-GB" i="1" dirty="0">
                <a:latin typeface="Arial" panose="020B0604020202020204" pitchFamily="34" charset="0"/>
                <a:cs typeface="Arial" panose="020B0604020202020204" pitchFamily="34" charset="0"/>
              </a:rPr>
              <a:t>I can’t thank the department enough for the brilliant care that my daughter and I received</a:t>
            </a:r>
            <a:r>
              <a:rPr lang="en-GB" i="1" dirty="0" smtClean="0">
                <a:latin typeface="Arial" panose="020B0604020202020204" pitchFamily="34" charset="0"/>
                <a:cs typeface="Arial" panose="020B0604020202020204" pitchFamily="34" charset="0"/>
              </a:rPr>
              <a:t>.”</a:t>
            </a:r>
            <a:r>
              <a:rPr lang="en-GB" i="1" dirty="0">
                <a:latin typeface="Arial" panose="020B0604020202020204" pitchFamily="34" charset="0"/>
                <a:cs typeface="Arial" panose="020B0604020202020204" pitchFamily="34" charset="0"/>
              </a:rPr>
              <a:t/>
            </a:r>
            <a:br>
              <a:rPr lang="en-GB" i="1" dirty="0">
                <a:latin typeface="Arial" panose="020B0604020202020204" pitchFamily="34" charset="0"/>
                <a:cs typeface="Arial" panose="020B0604020202020204" pitchFamily="34" charset="0"/>
              </a:rPr>
            </a:br>
            <a:r>
              <a:rPr lang="en-GB" i="1" dirty="0">
                <a:latin typeface="Arial" panose="020B0604020202020204" pitchFamily="34" charset="0"/>
                <a:cs typeface="Arial" panose="020B0604020202020204" pitchFamily="34" charset="0"/>
              </a:rPr>
              <a:t/>
            </a:r>
            <a:br>
              <a:rPr lang="en-GB" i="1" dirty="0">
                <a:latin typeface="Arial" panose="020B0604020202020204" pitchFamily="34" charset="0"/>
                <a:cs typeface="Arial" panose="020B0604020202020204" pitchFamily="34" charset="0"/>
              </a:rPr>
            </a:br>
            <a:endParaRPr lang="en-GB" b="1" i="1" dirty="0">
              <a:latin typeface="Arial" panose="020B0604020202020204" pitchFamily="34" charset="0"/>
              <a:cs typeface="Arial" panose="020B0604020202020204" pitchFamily="34" charset="0"/>
            </a:endParaRPr>
          </a:p>
        </p:txBody>
      </p:sp>
      <p:sp>
        <p:nvSpPr>
          <p:cNvPr id="8" name="Rectangle 7"/>
          <p:cNvSpPr/>
          <p:nvPr/>
        </p:nvSpPr>
        <p:spPr>
          <a:xfrm>
            <a:off x="1835696" y="2622151"/>
            <a:ext cx="7288279" cy="1477328"/>
          </a:xfrm>
          <a:prstGeom prst="rect">
            <a:avLst/>
          </a:prstGeom>
        </p:spPr>
        <p:txBody>
          <a:bodyPr wrap="square">
            <a:spAutoFit/>
          </a:bodyPr>
          <a:lstStyle/>
          <a:p>
            <a:pPr lvl="0"/>
            <a:r>
              <a:rPr lang="en-GB" b="1" i="1" dirty="0">
                <a:latin typeface="Arial" panose="020B0604020202020204" pitchFamily="34" charset="0"/>
                <a:cs typeface="Arial" panose="020B0604020202020204" pitchFamily="34" charset="0"/>
              </a:rPr>
              <a:t>“Thank you very much for your kind comments expressing satisfaction around the care and treatment you and your daughter received in our Maternity services. We have passed on your kind comments to the Senior manager to share with the members of their team. We hope you are both doing well.”</a:t>
            </a:r>
          </a:p>
        </p:txBody>
      </p:sp>
      <p:sp>
        <p:nvSpPr>
          <p:cNvPr id="9" name="Rectangle 8"/>
          <p:cNvSpPr/>
          <p:nvPr/>
        </p:nvSpPr>
        <p:spPr>
          <a:xfrm>
            <a:off x="5351370" y="484134"/>
            <a:ext cx="3792629" cy="28057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0" name="Group 9"/>
          <p:cNvGrpSpPr/>
          <p:nvPr/>
        </p:nvGrpSpPr>
        <p:grpSpPr>
          <a:xfrm>
            <a:off x="115571" y="3308226"/>
            <a:ext cx="2752923" cy="621736"/>
            <a:chOff x="144398" y="2394961"/>
            <a:chExt cx="2752923" cy="621736"/>
          </a:xfrm>
        </p:grpSpPr>
        <p:sp>
          <p:nvSpPr>
            <p:cNvPr id="11" name="TextBox 10"/>
            <p:cNvSpPr txBox="1"/>
            <p:nvPr/>
          </p:nvSpPr>
          <p:spPr>
            <a:xfrm>
              <a:off x="144398" y="2708920"/>
              <a:ext cx="2752923" cy="307777"/>
            </a:xfrm>
            <a:prstGeom prst="rect">
              <a:avLst/>
            </a:prstGeom>
            <a:noFill/>
          </p:spPr>
          <p:txBody>
            <a:bodyPr wrap="square" rtlCol="0">
              <a:spAutoFit/>
            </a:bodyPr>
            <a:lstStyle/>
            <a:p>
              <a:r>
                <a:rPr lang="en-GB" sz="1400" dirty="0" smtClean="0">
                  <a:latin typeface="Arial" panose="020B0604020202020204" pitchFamily="34" charset="0"/>
                  <a:cs typeface="Arial" panose="020B0604020202020204" pitchFamily="34" charset="0"/>
                </a:rPr>
                <a:t>  5%  13.3%  81.7%</a:t>
              </a:r>
              <a:endParaRPr lang="en-GB" sz="1400" dirty="0">
                <a:latin typeface="Arial" panose="020B0604020202020204" pitchFamily="34" charset="0"/>
                <a:cs typeface="Arial" panose="020B0604020202020204" pitchFamily="34" charset="0"/>
              </a:endParaRPr>
            </a:p>
          </p:txBody>
        </p:sp>
        <p:pic>
          <p:nvPicPr>
            <p:cNvPr id="12" name="Picture 3"/>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0" b="100000" l="0" r="100000">
                          <a14:foregroundMark x1="14513" y1="26119" x2="14513" y2="26119"/>
                          <a14:foregroundMark x1="49105" y1="25373" x2="49105" y2="25373"/>
                          <a14:foregroundMark x1="78728" y1="28358" x2="78728" y2="28358"/>
                          <a14:foregroundMark x1="74155" y1="11194" x2="74155" y2="11194"/>
                          <a14:foregroundMark x1="84294" y1="11194" x2="84294" y2="11194"/>
                          <a14:foregroundMark x1="52286" y1="8582" x2="52286" y2="8582"/>
                          <a14:foregroundMark x1="40755" y1="10821" x2="40755" y2="10821"/>
                          <a14:foregroundMark x1="18091" y1="12313" x2="18091" y2="12313"/>
                          <a14:foregroundMark x1="8946" y1="12313" x2="8946" y2="12313"/>
                          <a14:foregroundMark x1="5964" y1="70149" x2="5964" y2="70149"/>
                          <a14:foregroundMark x1="72763" y1="69403" x2="72763" y2="69403"/>
                        </a14:backgroundRemoval>
                      </a14:imgEffect>
                    </a14:imgLayer>
                  </a14:imgProps>
                </a:ext>
                <a:ext uri="{28A0092B-C50C-407E-A947-70E740481C1C}">
                  <a14:useLocalDpi xmlns:a14="http://schemas.microsoft.com/office/drawing/2010/main" val="0"/>
                </a:ext>
              </a:extLst>
            </a:blip>
            <a:srcRect b="62302"/>
            <a:stretch/>
          </p:blipFill>
          <p:spPr bwMode="auto">
            <a:xfrm>
              <a:off x="245351" y="2394961"/>
              <a:ext cx="1508512" cy="302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3" name="Rectangle 12"/>
          <p:cNvSpPr/>
          <p:nvPr/>
        </p:nvSpPr>
        <p:spPr>
          <a:xfrm>
            <a:off x="227094" y="4550673"/>
            <a:ext cx="8744703" cy="1846659"/>
          </a:xfrm>
          <a:prstGeom prst="rect">
            <a:avLst/>
          </a:prstGeom>
        </p:spPr>
        <p:txBody>
          <a:bodyPr wrap="square">
            <a:spAutoFit/>
          </a:bodyPr>
          <a:lstStyle/>
          <a:p>
            <a:r>
              <a:rPr lang="en-GB" sz="1900" dirty="0" smtClean="0">
                <a:latin typeface="Arial" panose="020B0604020202020204" pitchFamily="34" charset="0"/>
                <a:cs typeface="Arial" panose="020B0604020202020204" pitchFamily="34" charset="0"/>
              </a:rPr>
              <a:t>Most common response type largely prompted by positive stories</a:t>
            </a:r>
            <a:r>
              <a:rPr lang="en-GB" sz="1900" dirty="0">
                <a:latin typeface="Arial" panose="020B0604020202020204" pitchFamily="34" charset="0"/>
                <a:cs typeface="Arial" panose="020B0604020202020204" pitchFamily="34" charset="0"/>
              </a:rPr>
              <a:t>. </a:t>
            </a:r>
            <a:r>
              <a:rPr lang="en-GB" sz="1900" dirty="0" smtClean="0">
                <a:latin typeface="Arial" panose="020B0604020202020204" pitchFamily="34" charset="0"/>
                <a:cs typeface="Arial" panose="020B0604020202020204" pitchFamily="34" charset="0"/>
              </a:rPr>
              <a:t>Includes </a:t>
            </a:r>
            <a:r>
              <a:rPr lang="en-GB" sz="1900" dirty="0">
                <a:latin typeface="Arial" panose="020B0604020202020204" pitchFamily="34" charset="0"/>
                <a:cs typeface="Arial" panose="020B0604020202020204" pitchFamily="34" charset="0"/>
              </a:rPr>
              <a:t>a bespoke </a:t>
            </a:r>
            <a:r>
              <a:rPr lang="en-GB" sz="1900" dirty="0" smtClean="0">
                <a:latin typeface="Arial" panose="020B0604020202020204" pitchFamily="34" charset="0"/>
                <a:cs typeface="Arial" panose="020B0604020202020204" pitchFamily="34" charset="0"/>
              </a:rPr>
              <a:t>element</a:t>
            </a:r>
            <a:r>
              <a:rPr lang="en-GB" sz="1900" dirty="0">
                <a:latin typeface="Arial" panose="020B0604020202020204" pitchFamily="34" charset="0"/>
                <a:cs typeface="Arial" panose="020B0604020202020204" pitchFamily="34" charset="0"/>
              </a:rPr>
              <a:t> </a:t>
            </a:r>
            <a:r>
              <a:rPr lang="en-GB" sz="1900" dirty="0" smtClean="0">
                <a:latin typeface="Arial" panose="020B0604020202020204" pitchFamily="34" charset="0"/>
                <a:cs typeface="Arial" panose="020B0604020202020204" pitchFamily="34" charset="0"/>
              </a:rPr>
              <a:t>e.g. </a:t>
            </a:r>
            <a:r>
              <a:rPr lang="en-GB" sz="1900" dirty="0">
                <a:latin typeface="Arial" panose="020B0604020202020204" pitchFamily="34" charset="0"/>
                <a:cs typeface="Arial" panose="020B0604020202020204" pitchFamily="34" charset="0"/>
              </a:rPr>
              <a:t>personalised well-wishes, reiterations of specific aspects of the narrative or identification of relevant staff members who their story may be valuable to. T</a:t>
            </a:r>
            <a:r>
              <a:rPr lang="en-GB" sz="1900" dirty="0" smtClean="0">
                <a:latin typeface="Arial" panose="020B0604020202020204" pitchFamily="34" charset="0"/>
                <a:cs typeface="Arial" panose="020B0604020202020204" pitchFamily="34" charset="0"/>
              </a:rPr>
              <a:t>hanks </a:t>
            </a:r>
            <a:r>
              <a:rPr lang="en-GB" sz="1900" dirty="0">
                <a:latin typeface="Arial" panose="020B0604020202020204" pitchFamily="34" charset="0"/>
                <a:cs typeface="Arial" panose="020B0604020202020204" pitchFamily="34" charset="0"/>
              </a:rPr>
              <a:t>and apologies </a:t>
            </a:r>
            <a:r>
              <a:rPr lang="en-GB" sz="1900" dirty="0" smtClean="0">
                <a:latin typeface="Arial" panose="020B0604020202020204" pitchFamily="34" charset="0"/>
                <a:cs typeface="Arial" panose="020B0604020202020204" pitchFamily="34" charset="0"/>
              </a:rPr>
              <a:t>for story content and boost to staff morale, but also regardless of content and for the time taken to articulate their healthcare experience. </a:t>
            </a:r>
          </a:p>
        </p:txBody>
      </p:sp>
      <p:sp>
        <p:nvSpPr>
          <p:cNvPr id="14" name="Title 1"/>
          <p:cNvSpPr>
            <a:spLocks noGrp="1"/>
          </p:cNvSpPr>
          <p:nvPr>
            <p:ph type="title"/>
          </p:nvPr>
        </p:nvSpPr>
        <p:spPr>
          <a:xfrm>
            <a:off x="685800" y="484632"/>
            <a:ext cx="7772400" cy="1609344"/>
          </a:xfrm>
        </p:spPr>
        <p:txBody>
          <a:bodyPr/>
          <a:lstStyle/>
          <a:p>
            <a:r>
              <a:rPr lang="en-GB" dirty="0"/>
              <a:t>Appreciative response (58.6%)</a:t>
            </a:r>
          </a:p>
        </p:txBody>
      </p:sp>
    </p:spTree>
    <p:extLst>
      <p:ext uri="{BB962C8B-B14F-4D97-AF65-F5344CB8AC3E}">
        <p14:creationId xmlns:p14="http://schemas.microsoft.com/office/powerpoint/2010/main" val="40721086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CC4DFC44B1FB44ACD15D9D02A20C57" ma:contentTypeVersion="2" ma:contentTypeDescription="Create a new document." ma:contentTypeScope="" ma:versionID="0cb19c02877c0d28c2d8b0d957956fdf">
  <xsd:schema xmlns:xsd="http://www.w3.org/2001/XMLSchema" xmlns:xs="http://www.w3.org/2001/XMLSchema" xmlns:p="http://schemas.microsoft.com/office/2006/metadata/properties" xmlns:ns2="40e313ae-1aba-4937-aedc-4e6007bdb716" targetNamespace="http://schemas.microsoft.com/office/2006/metadata/properties" ma:root="true" ma:fieldsID="44f910b96dec798de53143b7b6a65206" ns2:_="">
    <xsd:import namespace="40e313ae-1aba-4937-aedc-4e6007bdb71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e313ae-1aba-4937-aedc-4e6007bdb7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F31C50D-0871-4E79-9395-458146248F26}"/>
</file>

<file path=customXml/itemProps2.xml><?xml version="1.0" encoding="utf-8"?>
<ds:datastoreItem xmlns:ds="http://schemas.openxmlformats.org/officeDocument/2006/customXml" ds:itemID="{DA1280C9-0F06-4DD3-8B94-8EE0BEEF3DC7}"/>
</file>

<file path=customXml/itemProps3.xml><?xml version="1.0" encoding="utf-8"?>
<ds:datastoreItem xmlns:ds="http://schemas.openxmlformats.org/officeDocument/2006/customXml" ds:itemID="{42BA06CE-C516-41DE-A363-2111FA971BFB}"/>
</file>

<file path=docProps/app.xml><?xml version="1.0" encoding="utf-8"?>
<Properties xmlns="http://schemas.openxmlformats.org/officeDocument/2006/extended-properties" xmlns:vt="http://schemas.openxmlformats.org/officeDocument/2006/docPropsVTypes">
  <Template>TM03090434[[fn=Wood Type]]</Template>
  <TotalTime>76</TotalTime>
  <Words>1081</Words>
  <Application>Microsoft Office PowerPoint</Application>
  <PresentationFormat>On-screen Show (4:3)</PresentationFormat>
  <Paragraphs>55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Rockwell</vt:lpstr>
      <vt:lpstr>Rockwell Condensed</vt:lpstr>
      <vt:lpstr>Wingdings</vt:lpstr>
      <vt:lpstr>Wood Type</vt:lpstr>
      <vt:lpstr>PowerPoint Presentation</vt:lpstr>
      <vt:lpstr>HISTORY OF PATIENT EXPERIENCE</vt:lpstr>
      <vt:lpstr>WHY COLLECT patient FEEDBACK?</vt:lpstr>
      <vt:lpstr>What is different about online feedback?</vt:lpstr>
      <vt:lpstr>What is currently done with feedback?</vt:lpstr>
      <vt:lpstr>PowerPoint Presentation</vt:lpstr>
      <vt:lpstr>Non-responses (11.7%)</vt:lpstr>
      <vt:lpstr>Generic responses (10.5%)</vt:lpstr>
      <vt:lpstr>Appreciative response (58.6%)</vt:lpstr>
      <vt:lpstr>Offline response (23.6%)</vt:lpstr>
      <vt:lpstr>Transparent, conversational response (6.5%)</vt:lpstr>
      <vt:lpstr>Transparent, conversational response (6.5%)</vt:lpstr>
      <vt:lpstr>PowerPoint Presentation</vt:lpstr>
    </vt:vector>
  </TitlesOfParts>
  <Company>University of Leeds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Ramsey [ed11l2pr]</dc:creator>
  <cp:lastModifiedBy>Lauren Ramsey [ed11l2pr]</cp:lastModifiedBy>
  <cp:revision>10</cp:revision>
  <dcterms:created xsi:type="dcterms:W3CDTF">2019-09-17T12:04:28Z</dcterms:created>
  <dcterms:modified xsi:type="dcterms:W3CDTF">2019-09-28T11:57:28Z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0x010100C1CC4DFC44B1FB44ACD15D9D02A20C57</vt:lpwstr>
  </property>
</Properties>
</file>