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550" r:id="rId2"/>
    <p:sldId id="524" r:id="rId3"/>
    <p:sldId id="556" r:id="rId4"/>
    <p:sldId id="557" r:id="rId5"/>
    <p:sldId id="540" r:id="rId6"/>
    <p:sldId id="526" r:id="rId7"/>
    <p:sldId id="530" r:id="rId8"/>
    <p:sldId id="534" r:id="rId9"/>
    <p:sldId id="527" r:id="rId10"/>
    <p:sldId id="537" r:id="rId11"/>
    <p:sldId id="510" r:id="rId12"/>
    <p:sldId id="522" r:id="rId13"/>
    <p:sldId id="513" r:id="rId14"/>
    <p:sldId id="536" r:id="rId15"/>
    <p:sldId id="559" r:id="rId16"/>
    <p:sldId id="573" r:id="rId17"/>
    <p:sldId id="562" r:id="rId18"/>
    <p:sldId id="569" r:id="rId19"/>
    <p:sldId id="568" r:id="rId20"/>
    <p:sldId id="570" r:id="rId21"/>
    <p:sldId id="566" r:id="rId22"/>
    <p:sldId id="571" r:id="rId23"/>
    <p:sldId id="572" r:id="rId24"/>
    <p:sldId id="564" r:id="rId25"/>
    <p:sldId id="563" r:id="rId26"/>
  </p:sldIdLst>
  <p:sldSz cx="9144000" cy="6858000" type="screen4x3"/>
  <p:notesSz cx="6873875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0000"/>
    <a:srgbClr val="6600FF"/>
    <a:srgbClr val="993300"/>
    <a:srgbClr val="CC6600"/>
    <a:srgbClr val="FF6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94660"/>
  </p:normalViewPr>
  <p:slideViewPr>
    <p:cSldViewPr>
      <p:cViewPr varScale="1">
        <p:scale>
          <a:sx n="77" d="100"/>
          <a:sy n="77" d="100"/>
        </p:scale>
        <p:origin x="940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9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042745-D588-4AE5-91CA-DA0BD47601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39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138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A13B5-7E37-4096-AE04-5DFDC5567C8F}" type="datetimeFigureOut">
              <a:rPr lang="en-GB" smtClean="0"/>
              <a:t>21/07/2016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1214438"/>
            <a:ext cx="4371975" cy="3278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675188"/>
            <a:ext cx="5499100" cy="38242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138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F76E8-0FC3-4C54-B9CA-3F19A6801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5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2646A-D193-4D14-87B7-F3A5C6DB09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03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69DF-A239-4B00-BA51-F8CB9E944D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0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75439-2A74-40C5-9F03-A89C46AA53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24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C5AAD-9320-44E4-BEC3-247AD2E7E3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54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42AFA-2FB7-4630-8C60-F153079555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70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1AAE-7348-4F84-8B41-A2CB1367F2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9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4D6D-1202-4E62-BD0F-0406396618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24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EE70F-BDF1-4B42-9011-67CD47202C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83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33A9-0538-46A8-926E-06CFE64F31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18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BDA2-EFB5-4246-9D3D-BADBCFA5F0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4EE8-65A5-4D95-B463-6D7FBE43EB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39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20B667-6479-4648-8ECD-68D89E937B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o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056188"/>
            <a:ext cx="2736850" cy="11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are-Opinion-Logo-15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5157788"/>
            <a:ext cx="13684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itle 1"/>
          <p:cNvSpPr>
            <a:spLocks noGrp="1"/>
          </p:cNvSpPr>
          <p:nvPr>
            <p:ph type="ctrTitle"/>
          </p:nvPr>
        </p:nvSpPr>
        <p:spPr>
          <a:xfrm>
            <a:off x="685800" y="1341438"/>
            <a:ext cx="7772400" cy="2951658"/>
          </a:xfrm>
        </p:spPr>
        <p:txBody>
          <a:bodyPr/>
          <a:lstStyle/>
          <a:p>
            <a:pPr algn="ctr">
              <a:spcAft>
                <a:spcPts val="1800"/>
              </a:spcAft>
            </a:pPr>
            <a:r>
              <a:rPr lang="en-GB" altLang="en-US" b="1" dirty="0"/>
              <a:t>Patient Opinion in Education</a:t>
            </a:r>
            <a:br>
              <a:rPr lang="en-GB" altLang="en-US" dirty="0"/>
            </a:br>
            <a:r>
              <a:rPr lang="en-GB" altLang="en-US" sz="2400" dirty="0">
                <a:solidFill>
                  <a:srgbClr val="7030A0"/>
                </a:solidFill>
              </a:rPr>
              <a:t>Birmingham</a:t>
            </a:r>
            <a:br>
              <a:rPr lang="en-GB" altLang="en-US" sz="2400" dirty="0">
                <a:solidFill>
                  <a:srgbClr val="7030A0"/>
                </a:solidFill>
              </a:rPr>
            </a:br>
            <a:r>
              <a:rPr lang="en-GB" altLang="en-US" sz="2400" dirty="0">
                <a:solidFill>
                  <a:srgbClr val="7030A0"/>
                </a:solidFill>
              </a:rPr>
              <a:t>20 July 2016</a:t>
            </a:r>
          </a:p>
        </p:txBody>
      </p:sp>
    </p:spTree>
    <p:extLst>
      <p:ext uri="{BB962C8B-B14F-4D97-AF65-F5344CB8AC3E}">
        <p14:creationId xmlns:p14="http://schemas.microsoft.com/office/powerpoint/2010/main" val="3463763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29" y="0"/>
            <a:ext cx="7960935" cy="682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971600" y="3357563"/>
            <a:ext cx="7200800" cy="223167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lr>
                <a:srgbClr val="FF0066"/>
              </a:buClr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0066"/>
              </a:buClr>
              <a:buChar char="o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06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-180528" y="-99392"/>
            <a:ext cx="3816424" cy="705678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0" tIns="0" rIns="360000" bIns="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“I get an email to say we've had an opinion posted. </a:t>
            </a:r>
          </a:p>
          <a:p>
            <a:pPr algn="l">
              <a:spcAft>
                <a:spcPts val="1200"/>
              </a:spcAft>
            </a:pPr>
            <a:r>
              <a:rPr lang="en-GB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can respond that day and it’s back on the website for the patient or relative to read.</a:t>
            </a:r>
          </a:p>
          <a:p>
            <a:pPr algn="l">
              <a:spcAft>
                <a:spcPts val="1200"/>
              </a:spcAft>
            </a:pPr>
            <a:r>
              <a:rPr lang="en-GB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think that’s an excellent service for people.”</a:t>
            </a:r>
          </a:p>
          <a:p>
            <a:pPr algn="l">
              <a:spcAft>
                <a:spcPts val="1200"/>
              </a:spcAft>
            </a:pPr>
            <a:r>
              <a:rPr lang="en-GB" sz="2400" dirty="0">
                <a:solidFill>
                  <a:srgbClr val="FF0066"/>
                </a:solidFill>
              </a:rPr>
              <a:t>Karen </a:t>
            </a:r>
            <a:r>
              <a:rPr lang="en-GB" sz="2400" dirty="0" err="1">
                <a:solidFill>
                  <a:srgbClr val="FF0066"/>
                </a:solidFill>
              </a:rPr>
              <a:t>Hansord</a:t>
            </a:r>
            <a:br>
              <a:rPr lang="en-GB" sz="2400" dirty="0">
                <a:solidFill>
                  <a:srgbClr val="FF0066"/>
                </a:solidFill>
              </a:rPr>
            </a:br>
            <a:r>
              <a:rPr lang="en-GB" sz="2400" dirty="0">
                <a:solidFill>
                  <a:srgbClr val="FF0066"/>
                </a:solidFill>
              </a:rPr>
              <a:t>A&amp;E sister</a:t>
            </a:r>
          </a:p>
        </p:txBody>
      </p:sp>
    </p:spTree>
    <p:extLst>
      <p:ext uri="{BB962C8B-B14F-4D97-AF65-F5344CB8AC3E}">
        <p14:creationId xmlns:p14="http://schemas.microsoft.com/office/powerpoint/2010/main" val="237524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6632"/>
            <a:ext cx="5905500" cy="3457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77072"/>
            <a:ext cx="9095083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1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0"/>
            <a:ext cx="928903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-108520" y="-99392"/>
            <a:ext cx="3384376" cy="705678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0" tIns="0" rIns="360000" bIns="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“I think Patient Opinion has given us much more of a connection with service users, carers and families and that’s because we can actually work directly with people.”</a:t>
            </a:r>
          </a:p>
          <a:p>
            <a:pPr algn="l">
              <a:spcAft>
                <a:spcPts val="1200"/>
              </a:spcAft>
            </a:pPr>
            <a:r>
              <a:rPr lang="en-GB" sz="2400" dirty="0">
                <a:solidFill>
                  <a:srgbClr val="FF0066"/>
                </a:solidFill>
              </a:rPr>
              <a:t>Jane Danforth involvement officer</a:t>
            </a:r>
          </a:p>
        </p:txBody>
      </p:sp>
    </p:spTree>
    <p:extLst>
      <p:ext uri="{BB962C8B-B14F-4D97-AF65-F5344CB8AC3E}">
        <p14:creationId xmlns:p14="http://schemas.microsoft.com/office/powerpoint/2010/main" val="198301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88640"/>
            <a:ext cx="4680520" cy="643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56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/>
          <a:lstStyle/>
          <a:p>
            <a:r>
              <a:rPr lang="en-GB" sz="5400" dirty="0"/>
              <a:t>Why does this matter to professional education?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108101"/>
            <a:ext cx="8229600" cy="3777283"/>
          </a:xfrm>
        </p:spPr>
        <p:txBody>
          <a:bodyPr/>
          <a:lstStyle/>
          <a:p>
            <a:r>
              <a:rPr lang="en-GB" sz="5400" dirty="0"/>
              <a:t>Healthcare is changing</a:t>
            </a:r>
          </a:p>
          <a:p>
            <a:r>
              <a:rPr lang="en-GB" sz="5400" dirty="0"/>
              <a:t>Professionals are changing</a:t>
            </a:r>
          </a:p>
          <a:p>
            <a:r>
              <a:rPr lang="en-GB" sz="5400" dirty="0"/>
              <a:t>Patients are changing</a:t>
            </a:r>
          </a:p>
        </p:txBody>
      </p:sp>
    </p:spTree>
    <p:extLst>
      <p:ext uri="{BB962C8B-B14F-4D97-AF65-F5344CB8AC3E}">
        <p14:creationId xmlns:p14="http://schemas.microsoft.com/office/powerpoint/2010/main" val="2570635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Berwick on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“Culture will trump rules, standards and control strategies every single time, and achieving a vastly safer NHS will depend far more on major cultural change than on a new regulatory regime.”</a:t>
            </a:r>
          </a:p>
        </p:txBody>
      </p:sp>
    </p:spTree>
    <p:extLst>
      <p:ext uri="{BB962C8B-B14F-4D97-AF65-F5344CB8AC3E}">
        <p14:creationId xmlns:p14="http://schemas.microsoft.com/office/powerpoint/2010/main" val="281080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Keogh Report, July 2013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4000" dirty="0"/>
              <a:t>“Patients, carers and members of the public… should be confident that their </a:t>
            </a:r>
            <a:r>
              <a:rPr lang="en-GB" altLang="en-US" sz="4000" b="1" dirty="0">
                <a:solidFill>
                  <a:srgbClr val="FF0066"/>
                </a:solidFill>
              </a:rPr>
              <a:t>feedback is being listened to </a:t>
            </a:r>
            <a:r>
              <a:rPr lang="en-GB" altLang="en-US" sz="4000" dirty="0"/>
              <a:t>and see </a:t>
            </a:r>
            <a:r>
              <a:rPr lang="en-GB" altLang="en-US" sz="4000" b="1" dirty="0">
                <a:solidFill>
                  <a:srgbClr val="FF0066"/>
                </a:solidFill>
              </a:rPr>
              <a:t>how this is impacting </a:t>
            </a:r>
            <a:r>
              <a:rPr lang="en-GB" altLang="en-US" sz="4000" dirty="0"/>
              <a:t>on their own care and the care of others.”</a:t>
            </a:r>
          </a:p>
        </p:txBody>
      </p:sp>
    </p:spTree>
    <p:extLst>
      <p:ext uri="{BB962C8B-B14F-4D97-AF65-F5344CB8AC3E}">
        <p14:creationId xmlns:p14="http://schemas.microsoft.com/office/powerpoint/2010/main" val="992830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685"/>
            <a:ext cx="4713848" cy="684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40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60648"/>
            <a:ext cx="4320480" cy="622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6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552" y="0"/>
            <a:ext cx="9981885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03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5" y="1785937"/>
            <a:ext cx="584835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92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40768"/>
            <a:ext cx="891638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0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04664"/>
            <a:ext cx="7704856" cy="641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70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36712"/>
            <a:ext cx="756889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90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world is changing – fast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37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441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FF0066"/>
                          </a:solidFill>
                        </a:rPr>
                        <a:t>Old world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FF0066"/>
                          </a:solidFill>
                        </a:rPr>
                        <a:t>New world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Hierarchy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Network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Broadcast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Conversation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Hiding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Sharing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Few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Many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Closed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Open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Passive recipients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Active participants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314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-8518"/>
            <a:ext cx="9188066" cy="68665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394744" y="-99392"/>
            <a:ext cx="2857776" cy="705678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0" tIns="0" rIns="360000" bIns="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“We’re often told the NHS must be patient-centred.</a:t>
            </a:r>
          </a:p>
          <a:p>
            <a:pPr algn="l">
              <a:spcAft>
                <a:spcPts val="1200"/>
              </a:spcAft>
            </a:pPr>
            <a:r>
              <a:rPr lang="en-GB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Patient Opinion helps us  understand what that means in practice.”</a:t>
            </a:r>
            <a:endParaRPr lang="en-GB" sz="2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spcAft>
                <a:spcPts val="0"/>
              </a:spcAft>
            </a:pPr>
            <a:r>
              <a:rPr lang="en-GB" sz="2000" dirty="0">
                <a:solidFill>
                  <a:srgbClr val="FF0066"/>
                </a:solidFill>
              </a:rPr>
              <a:t>Fiona Tevendale</a:t>
            </a:r>
          </a:p>
          <a:p>
            <a:pPr algn="l">
              <a:spcAft>
                <a:spcPts val="0"/>
              </a:spcAft>
            </a:pPr>
            <a:r>
              <a:rPr lang="en-GB" sz="2000" dirty="0">
                <a:solidFill>
                  <a:srgbClr val="FF0066"/>
                </a:solidFill>
              </a:rPr>
              <a:t>Student nurse</a:t>
            </a:r>
          </a:p>
          <a:p>
            <a:pPr algn="l">
              <a:spcAft>
                <a:spcPts val="0"/>
              </a:spcAft>
            </a:pPr>
            <a:r>
              <a:rPr lang="en-GB" sz="2000" dirty="0">
                <a:solidFill>
                  <a:srgbClr val="FF0066"/>
                </a:solidFill>
              </a:rPr>
              <a:t>Edinburgh</a:t>
            </a:r>
          </a:p>
        </p:txBody>
      </p:sp>
    </p:spTree>
    <p:extLst>
      <p:ext uri="{BB962C8B-B14F-4D97-AF65-F5344CB8AC3E}">
        <p14:creationId xmlns:p14="http://schemas.microsoft.com/office/powerpoint/2010/main" val="3737653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world in which people can share their experiences of care, knowing they will be heard and used to improve care for everyone.     </a:t>
            </a:r>
          </a:p>
        </p:txBody>
      </p:sp>
    </p:spTree>
    <p:extLst>
      <p:ext uri="{BB962C8B-B14F-4D97-AF65-F5344CB8AC3E}">
        <p14:creationId xmlns:p14="http://schemas.microsoft.com/office/powerpoint/2010/main" val="3865382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make it safe and simple for everyone to share their experiences of health and care services in ways which connect people together for change</a:t>
            </a:r>
          </a:p>
        </p:txBody>
      </p:sp>
    </p:spTree>
    <p:extLst>
      <p:ext uri="{BB962C8B-B14F-4D97-AF65-F5344CB8AC3E}">
        <p14:creationId xmlns:p14="http://schemas.microsoft.com/office/powerpoint/2010/main" val="3919386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836712"/>
            <a:ext cx="5472608" cy="476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1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980728"/>
            <a:ext cx="739189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63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5819775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1628800"/>
            <a:ext cx="5524500" cy="4105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2132856"/>
            <a:ext cx="5486400" cy="430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2327" y="2672204"/>
            <a:ext cx="5476875" cy="3095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8000" y="3494931"/>
            <a:ext cx="5457825" cy="2943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761656"/>
            <a:ext cx="912462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2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0350"/>
            <a:ext cx="9142381" cy="504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" y="854074"/>
            <a:ext cx="6703218" cy="542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6" y="918302"/>
            <a:ext cx="6919244" cy="594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3837"/>
            <a:ext cx="9087273" cy="360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56" y="3709020"/>
            <a:ext cx="912462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1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916832"/>
            <a:ext cx="5355532" cy="44883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226" y="44624"/>
            <a:ext cx="81248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11403"/>
      </p:ext>
    </p:extLst>
  </p:cSld>
  <p:clrMapOvr>
    <a:masterClrMapping/>
  </p:clrMapOvr>
</p:sld>
</file>

<file path=ppt/theme/theme1.xml><?xml version="1.0" encoding="utf-8"?>
<a:theme xmlns:a="http://schemas.openxmlformats.org/drawingml/2006/main" name="PO-for-the-board">
  <a:themeElements>
    <a:clrScheme name="PO-for-the-bo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-for-the-board">
      <a:majorFont>
        <a:latin typeface="Veto Co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-for-the-bo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PO-for-the-board</Template>
  <TotalTime>5391</TotalTime>
  <Words>280</Words>
  <Application>Microsoft Office PowerPoint</Application>
  <PresentationFormat>On-screen Show (4:3)</PresentationFormat>
  <Paragraphs>39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Veto Com</vt:lpstr>
      <vt:lpstr>PO-for-the-board</vt:lpstr>
      <vt:lpstr>Patient Opinion in Education Birmingham 20 July 2016</vt:lpstr>
      <vt:lpstr>PowerPoint Presentation</vt:lpstr>
      <vt:lpstr>Vision</vt:lpstr>
      <vt:lpstr>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does this matter to professional education?</vt:lpstr>
      <vt:lpstr>Berwick on culture</vt:lpstr>
      <vt:lpstr>Keogh Report, July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world is changing – fast</vt:lpstr>
      <vt:lpstr>PowerPoint Presentation</vt:lpstr>
    </vt:vector>
  </TitlesOfParts>
  <Company>healthmatters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Munro</dc:creator>
  <cp:lastModifiedBy>James Munro</cp:lastModifiedBy>
  <cp:revision>381</cp:revision>
  <dcterms:created xsi:type="dcterms:W3CDTF">2009-01-20T20:54:59Z</dcterms:created>
  <dcterms:modified xsi:type="dcterms:W3CDTF">2016-07-21T12:38:12Z</dcterms:modified>
</cp:coreProperties>
</file>