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83" r:id="rId5"/>
    <p:sldId id="315" r:id="rId6"/>
    <p:sldId id="263" r:id="rId7"/>
    <p:sldId id="333" r:id="rId8"/>
    <p:sldId id="674" r:id="rId9"/>
    <p:sldId id="811" r:id="rId10"/>
    <p:sldId id="771" r:id="rId11"/>
    <p:sldId id="673" r:id="rId12"/>
    <p:sldId id="773" r:id="rId13"/>
    <p:sldId id="774" r:id="rId14"/>
    <p:sldId id="782" r:id="rId15"/>
    <p:sldId id="783" r:id="rId16"/>
    <p:sldId id="631" r:id="rId17"/>
    <p:sldId id="808" r:id="rId18"/>
    <p:sldId id="328" r:id="rId19"/>
    <p:sldId id="318" r:id="rId20"/>
    <p:sldId id="319" r:id="rId21"/>
    <p:sldId id="320" r:id="rId22"/>
    <p:sldId id="321" r:id="rId23"/>
    <p:sldId id="331" r:id="rId24"/>
    <p:sldId id="322" r:id="rId25"/>
    <p:sldId id="323" r:id="rId26"/>
    <p:sldId id="325" r:id="rId27"/>
    <p:sldId id="809" r:id="rId28"/>
    <p:sldId id="810" r:id="rId29"/>
    <p:sldId id="260" r:id="rId30"/>
    <p:sldId id="284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9"/>
    <a:srgbClr val="5B1E4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B4CBC-8100-42A4-8DBC-37D276F453E5}" v="1" dt="2023-01-31T15:01:28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7" autoAdjust="0"/>
    <p:restoredTop sz="92401" autoAdjust="0"/>
  </p:normalViewPr>
  <p:slideViewPr>
    <p:cSldViewPr>
      <p:cViewPr varScale="1">
        <p:scale>
          <a:sx n="55" d="100"/>
          <a:sy n="55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Molloy" userId="08c95a74-9deb-49d2-9554-65ed232d8886" providerId="ADAL" clId="{D93B4CBC-8100-42A4-8DBC-37D276F453E5}"/>
    <pc:docChg chg="delSld">
      <pc:chgData name="Tracy Molloy" userId="08c95a74-9deb-49d2-9554-65ed232d8886" providerId="ADAL" clId="{D93B4CBC-8100-42A4-8DBC-37D276F453E5}" dt="2023-01-31T14:58:44.145" v="0" actId="2696"/>
      <pc:docMkLst>
        <pc:docMk/>
      </pc:docMkLst>
      <pc:sldChg chg="del">
        <pc:chgData name="Tracy Molloy" userId="08c95a74-9deb-49d2-9554-65ed232d8886" providerId="ADAL" clId="{D93B4CBC-8100-42A4-8DBC-37D276F453E5}" dt="2023-01-31T14:58:44.145" v="0" actId="2696"/>
        <pc:sldMkLst>
          <pc:docMk/>
          <pc:sldMk cId="3981373562" sldId="333"/>
        </pc:sldMkLst>
      </pc:sldChg>
    </pc:docChg>
  </pc:docChgLst>
  <pc:docChgLst>
    <pc:chgData name="Emma Noonan" userId="0c2b6879-9de6-4773-ba5f-c34d6efe6f8f" providerId="ADAL" clId="{6C4E5ADC-9CAC-48B6-B108-6785B6DDECFA}"/>
    <pc:docChg chg="modSld">
      <pc:chgData name="Emma Noonan" userId="0c2b6879-9de6-4773-ba5f-c34d6efe6f8f" providerId="ADAL" clId="{6C4E5ADC-9CAC-48B6-B108-6785B6DDECFA}" dt="2023-01-31T14:43:16.644" v="4" actId="20577"/>
      <pc:docMkLst>
        <pc:docMk/>
      </pc:docMkLst>
      <pc:sldChg chg="modNotesTx">
        <pc:chgData name="Emma Noonan" userId="0c2b6879-9de6-4773-ba5f-c34d6efe6f8f" providerId="ADAL" clId="{6C4E5ADC-9CAC-48B6-B108-6785B6DDECFA}" dt="2023-01-31T14:42:48.267" v="0" actId="20577"/>
        <pc:sldMkLst>
          <pc:docMk/>
          <pc:sldMk cId="2593853343" sldId="263"/>
        </pc:sldMkLst>
      </pc:sldChg>
      <pc:sldChg chg="modNotesTx">
        <pc:chgData name="Emma Noonan" userId="0c2b6879-9de6-4773-ba5f-c34d6efe6f8f" providerId="ADAL" clId="{6C4E5ADC-9CAC-48B6-B108-6785B6DDECFA}" dt="2023-01-31T14:43:16.644" v="4" actId="20577"/>
        <pc:sldMkLst>
          <pc:docMk/>
          <pc:sldMk cId="2403999707" sldId="631"/>
        </pc:sldMkLst>
      </pc:sldChg>
      <pc:sldChg chg="modNotesTx">
        <pc:chgData name="Emma Noonan" userId="0c2b6879-9de6-4773-ba5f-c34d6efe6f8f" providerId="ADAL" clId="{6C4E5ADC-9CAC-48B6-B108-6785B6DDECFA}" dt="2023-01-31T14:43:01.558" v="3" actId="20577"/>
        <pc:sldMkLst>
          <pc:docMk/>
          <pc:sldMk cId="2320437310" sldId="6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99FAA-A684-45F1-A254-F445F914A7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8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24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9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this to sub admin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6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ie/" TargetMode="External"/><Relationship Id="rId2" Type="http://schemas.openxmlformats.org/officeDocument/2006/relationships/hyperlink" Target="http://www.careopinion.org.u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opinion.org.uk/info/subscriber-know-how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hyperlink" Target="https://www.careopinion.org.uk/info/the-team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careopinion.org.uk/info/funding" TargetMode="External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15724873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215724873?h=52f893e099&amp;app_id=122963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68144" y="3645024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Care Opinion –  The Basics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452BC-64BC-70EA-E429-522AEE66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42097"/>
            <a:ext cx="6301924" cy="53953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254D17-9055-B320-3815-B123F38901E1}"/>
              </a:ext>
            </a:extLst>
          </p:cNvPr>
          <p:cNvSpPr/>
          <p:nvPr/>
        </p:nvSpPr>
        <p:spPr>
          <a:xfrm>
            <a:off x="193930" y="116633"/>
            <a:ext cx="8842565" cy="662482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35F4287C-E02E-F8A2-DE6C-92B1A4D2F60E}"/>
              </a:ext>
            </a:extLst>
          </p:cNvPr>
          <p:cNvSpPr/>
          <p:nvPr/>
        </p:nvSpPr>
        <p:spPr>
          <a:xfrm rot="13594268" flipV="1">
            <a:off x="232577" y="2372066"/>
            <a:ext cx="1317331" cy="1478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B57A367-07EB-AB3C-A0A3-A7D5B5C1F859}"/>
              </a:ext>
            </a:extLst>
          </p:cNvPr>
          <p:cNvSpPr/>
          <p:nvPr/>
        </p:nvSpPr>
        <p:spPr>
          <a:xfrm rot="18783376" flipV="1">
            <a:off x="4309516" y="5907294"/>
            <a:ext cx="1046844" cy="177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DA7875A-3B0D-E7D2-89D2-67D9D5069BE4}"/>
              </a:ext>
            </a:extLst>
          </p:cNvPr>
          <p:cNvSpPr/>
          <p:nvPr/>
        </p:nvSpPr>
        <p:spPr>
          <a:xfrm rot="3018466">
            <a:off x="7781828" y="536933"/>
            <a:ext cx="205078" cy="1293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4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9AF6-0818-4673-AB5C-314264DBB49F}"/>
              </a:ext>
            </a:extLst>
          </p:cNvPr>
          <p:cNvSpPr/>
          <p:nvPr/>
        </p:nvSpPr>
        <p:spPr>
          <a:xfrm>
            <a:off x="486918" y="629266"/>
            <a:ext cx="3826763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700" b="1" dirty="0">
                <a:solidFill>
                  <a:srgbClr val="5B1E45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Ways to share a story with Care Opinion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54C08-FE5D-447B-987B-08917507C2A7}"/>
              </a:ext>
            </a:extLst>
          </p:cNvPr>
          <p:cNvSpPr/>
          <p:nvPr/>
        </p:nvSpPr>
        <p:spPr>
          <a:xfrm>
            <a:off x="486918" y="2438400"/>
            <a:ext cx="473315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careopinion.org.uk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careopinion.ie</a:t>
            </a:r>
            <a:endParaRPr lang="en-U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Freephone 0800 122 3135 (UK only)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Freepost leaflets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From an invitation link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support from Volunteers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Using picture tiles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 stories are subject to moderation and are uploaded to the website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0A1C98-5060-46DB-B407-0F634EC08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72" y="3778365"/>
            <a:ext cx="1759040" cy="2273417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D1D378A-74D4-444C-B0E5-1BA4249BF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74" y="537313"/>
            <a:ext cx="2706035" cy="2706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27BF7E-0A39-4B39-9E23-A431BF28D7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316"/>
          <a:stretch/>
        </p:blipFill>
        <p:spPr>
          <a:xfrm>
            <a:off x="5935169" y="1196752"/>
            <a:ext cx="1946243" cy="10081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4CCF46-CF87-55A7-97B3-9CA1B7A42E20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3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827584" y="76470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– it’s about the conversation</a:t>
            </a:r>
          </a:p>
          <a:p>
            <a:endParaRPr lang="en-GB" sz="36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5A8B6-5116-459C-9069-971A788E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80" y="1628800"/>
            <a:ext cx="7748688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3" y="193750"/>
            <a:ext cx="2586905" cy="214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Service 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Different Staff Teams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User exp, comms,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Other Stakeholders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4868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639758" y="407707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Accessing the site</a:t>
            </a:r>
          </a:p>
        </p:txBody>
      </p:sp>
    </p:spTree>
    <p:extLst>
      <p:ext uri="{BB962C8B-B14F-4D97-AF65-F5344CB8AC3E}">
        <p14:creationId xmlns:p14="http://schemas.microsoft.com/office/powerpoint/2010/main" val="43915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72026-B3FA-4CF6-BA18-D173F0AF8E24}"/>
              </a:ext>
            </a:extLst>
          </p:cNvPr>
          <p:cNvSpPr txBox="1"/>
          <p:nvPr/>
        </p:nvSpPr>
        <p:spPr>
          <a:xfrm>
            <a:off x="631309" y="404664"/>
            <a:ext cx="7040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B10059"/>
                </a:solidFill>
              </a:rPr>
              <a:t>Here’s what we hope you’ll have more knowledge of after this session (don’t worry it takes practice and we are here to support):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41755-D20C-4970-8BE5-6FF4483D82A1}"/>
              </a:ext>
            </a:extLst>
          </p:cNvPr>
          <p:cNvSpPr txBox="1"/>
          <p:nvPr/>
        </p:nvSpPr>
        <p:spPr>
          <a:xfrm>
            <a:off x="330646" y="1582340"/>
            <a:ext cx="777686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Logging in to the Care Opinion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Updating your profile details – upload a profile picture and a brief summary of your role in plain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Searching</a:t>
            </a:r>
            <a:r>
              <a:rPr lang="en-GB" sz="20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your service/ward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 </a:t>
            </a:r>
            <a:r>
              <a:rPr lang="en-GB" sz="20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service/ward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an </a:t>
            </a:r>
            <a:r>
              <a:rPr lang="en-GB" sz="20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  <a:r>
              <a:rPr lang="en-GB" sz="20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stories about your service/ward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Checking these in your ‘</a:t>
            </a:r>
            <a:r>
              <a:rPr lang="en-GB" sz="20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Saved things</a:t>
            </a:r>
            <a:r>
              <a:rPr lang="en-GB" sz="20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A5380-6319-4833-BFC8-2A2DEC5C85E5}"/>
              </a:ext>
            </a:extLst>
          </p:cNvPr>
          <p:cNvSpPr txBox="1"/>
          <p:nvPr/>
        </p:nvSpPr>
        <p:spPr>
          <a:xfrm>
            <a:off x="366272" y="5013176"/>
            <a:ext cx="741682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https://www.careopinion.org.uk/info/subscriber-know-how</a:t>
            </a:r>
            <a:endParaRPr lang="en-GB" dirty="0"/>
          </a:p>
          <a:p>
            <a:endParaRPr lang="en-GB" dirty="0"/>
          </a:p>
          <a:p>
            <a:r>
              <a:rPr lang="en-GB" sz="1600" dirty="0"/>
              <a:t>The above link is to the Subscriber ‘Know how’ page where you can find helpful support pages on things you might need to know-how to do on the site.</a:t>
            </a:r>
          </a:p>
        </p:txBody>
      </p:sp>
    </p:spTree>
    <p:extLst>
      <p:ext uri="{BB962C8B-B14F-4D97-AF65-F5344CB8AC3E}">
        <p14:creationId xmlns:p14="http://schemas.microsoft.com/office/powerpoint/2010/main" val="396710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11375B-3279-4320-865A-EA91A4E2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210"/>
            <a:ext cx="9144000" cy="53835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9A17894-51D6-4AA9-8796-D998F06C35A6}"/>
              </a:ext>
            </a:extLst>
          </p:cNvPr>
          <p:cNvSpPr/>
          <p:nvPr/>
        </p:nvSpPr>
        <p:spPr>
          <a:xfrm>
            <a:off x="7812360" y="476672"/>
            <a:ext cx="1331640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7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A6002E-1F36-46FE-FBD7-C88D373D7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74"/>
            <a:ext cx="9144000" cy="431320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C7B8AF6-C816-97D7-BF63-51FFD5AC09A8}"/>
              </a:ext>
            </a:extLst>
          </p:cNvPr>
          <p:cNvSpPr/>
          <p:nvPr/>
        </p:nvSpPr>
        <p:spPr>
          <a:xfrm>
            <a:off x="7820744" y="773088"/>
            <a:ext cx="1331640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5ACCF7-5C60-49DA-C148-11E3C54265B7}"/>
              </a:ext>
            </a:extLst>
          </p:cNvPr>
          <p:cNvSpPr/>
          <p:nvPr/>
        </p:nvSpPr>
        <p:spPr>
          <a:xfrm>
            <a:off x="-8384" y="596291"/>
            <a:ext cx="2536032" cy="463109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 1">
            <a:extLst>
              <a:ext uri="{FF2B5EF4-FFF2-40B4-BE49-F238E27FC236}">
                <a16:creationId xmlns:a16="http://schemas.microsoft.com/office/drawing/2014/main" id="{C5730714-6741-450C-B56C-7686D53A9DA3}"/>
              </a:ext>
            </a:extLst>
          </p:cNvPr>
          <p:cNvSpPr/>
          <p:nvPr/>
        </p:nvSpPr>
        <p:spPr>
          <a:xfrm>
            <a:off x="1983038" y="4461405"/>
            <a:ext cx="129614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6517A1C-8A88-5D26-F494-E1ACECFDC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3" y="366636"/>
            <a:ext cx="3389219" cy="56103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546D3F0-3DF0-47E1-9C7C-D964325CE271}"/>
              </a:ext>
            </a:extLst>
          </p:cNvPr>
          <p:cNvSpPr/>
          <p:nvPr/>
        </p:nvSpPr>
        <p:spPr>
          <a:xfrm>
            <a:off x="-180528" y="280452"/>
            <a:ext cx="3096345" cy="102812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37BDB362-F952-E7FF-1B69-5FB4A94A9749}"/>
              </a:ext>
            </a:extLst>
          </p:cNvPr>
          <p:cNvSpPr/>
          <p:nvPr/>
        </p:nvSpPr>
        <p:spPr>
          <a:xfrm>
            <a:off x="1725201" y="2780928"/>
            <a:ext cx="129614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9FB802F-E761-06FB-2E39-9E1DABBC90BA}"/>
              </a:ext>
            </a:extLst>
          </p:cNvPr>
          <p:cNvSpPr/>
          <p:nvPr/>
        </p:nvSpPr>
        <p:spPr>
          <a:xfrm flipV="1">
            <a:off x="1707017" y="4469302"/>
            <a:ext cx="129614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3747C9C-3D25-6C6F-E346-6EAB3ADB9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8" y="3315003"/>
            <a:ext cx="8326753" cy="33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16D34A-F747-4502-B09E-DF771EA6A38C}"/>
              </a:ext>
            </a:extLst>
          </p:cNvPr>
          <p:cNvSpPr/>
          <p:nvPr/>
        </p:nvSpPr>
        <p:spPr>
          <a:xfrm>
            <a:off x="179512" y="156156"/>
            <a:ext cx="8712967" cy="654568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25160C-A009-CE36-60F7-B5BE2542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874"/>
            <a:ext cx="6708084" cy="6142252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CB72C62-EA31-0EDF-77AE-3E3F6F768CC5}"/>
              </a:ext>
            </a:extLst>
          </p:cNvPr>
          <p:cNvSpPr/>
          <p:nvPr/>
        </p:nvSpPr>
        <p:spPr>
          <a:xfrm>
            <a:off x="6662350" y="2780928"/>
            <a:ext cx="172819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655AF207-5D0C-0B51-AE83-85B24AA1F157}"/>
              </a:ext>
            </a:extLst>
          </p:cNvPr>
          <p:cNvSpPr/>
          <p:nvPr/>
        </p:nvSpPr>
        <p:spPr>
          <a:xfrm flipH="1">
            <a:off x="6470015" y="5421214"/>
            <a:ext cx="1857740" cy="7668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9530-4E1B-4D2D-A42C-D29FD607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E15317-F632-4ED0-A964-AE6BCFD4B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1324028"/>
            <a:ext cx="728315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Care Opinion?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sz="24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‘Story Telling Process’</a:t>
            </a:r>
          </a:p>
          <a:p>
            <a:pPr eaLnBrk="0" hangingPunct="0">
              <a:spcBef>
                <a:spcPct val="0"/>
              </a:spcBef>
            </a:pPr>
            <a:endParaRPr lang="en-GB" sz="24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your log in – Updating your profile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sz="24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the service you work in and your ‘Saved things’</a:t>
            </a:r>
          </a:p>
          <a:p>
            <a:pPr eaLnBrk="0" hangingPunct="0">
              <a:spcBef>
                <a:spcPct val="0"/>
              </a:spcBef>
            </a:pPr>
            <a:endParaRPr lang="en-GB" sz="24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find help?</a:t>
            </a:r>
          </a:p>
          <a:p>
            <a:pPr eaLnBrk="0" hangingPunct="0">
              <a:spcBef>
                <a:spcPct val="0"/>
              </a:spcBef>
            </a:pPr>
            <a:endParaRPr lang="en-GB" sz="24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383CA1-E9F7-468B-AE61-9968C8B98562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8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865D82-BDFE-484C-B773-A4489C067757}"/>
              </a:ext>
            </a:extLst>
          </p:cNvPr>
          <p:cNvSpPr txBox="1"/>
          <p:nvPr/>
        </p:nvSpPr>
        <p:spPr>
          <a:xfrm>
            <a:off x="323528" y="2704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5B1E45"/>
                </a:solidFill>
              </a:rPr>
              <a:t>Saved things</a:t>
            </a:r>
            <a:endParaRPr lang="en-GB" dirty="0"/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D9CF66D-E737-0DD1-A70E-309F522A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338"/>
            <a:ext cx="9144000" cy="4269324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3D0C80D4-6679-D810-A8D7-96B197F8F800}"/>
              </a:ext>
            </a:extLst>
          </p:cNvPr>
          <p:cNvSpPr/>
          <p:nvPr/>
        </p:nvSpPr>
        <p:spPr>
          <a:xfrm>
            <a:off x="827584" y="2852936"/>
            <a:ext cx="136815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8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D422EAA-700E-E9CA-26BC-85783D347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7" y="548680"/>
            <a:ext cx="8083965" cy="5226319"/>
          </a:xfrm>
          <a:prstGeom prst="rect">
            <a:avLst/>
          </a:prstGeom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EF7A5F8E-4FF9-5628-2A8B-D315EDA7DDD9}"/>
              </a:ext>
            </a:extLst>
          </p:cNvPr>
          <p:cNvSpPr/>
          <p:nvPr/>
        </p:nvSpPr>
        <p:spPr>
          <a:xfrm flipH="1">
            <a:off x="2483768" y="3789040"/>
            <a:ext cx="936104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4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FDD9C5-A7C7-C87A-C35E-69B3C895F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2" y="50098"/>
            <a:ext cx="7931975" cy="6620319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B4D7E3F6-704A-3D1F-9146-832A94F577C4}"/>
              </a:ext>
            </a:extLst>
          </p:cNvPr>
          <p:cNvSpPr/>
          <p:nvPr/>
        </p:nvSpPr>
        <p:spPr>
          <a:xfrm>
            <a:off x="5436096" y="3001998"/>
            <a:ext cx="151216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0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9001D-F174-49B5-A92F-8B8193792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2" y="188640"/>
            <a:ext cx="8180236" cy="619268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57B3DC-0B38-C140-0E4E-933AB67B05D1}"/>
              </a:ext>
            </a:extLst>
          </p:cNvPr>
          <p:cNvSpPr/>
          <p:nvPr/>
        </p:nvSpPr>
        <p:spPr>
          <a:xfrm>
            <a:off x="26624" y="1412776"/>
            <a:ext cx="2913841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84DF25FA-E20C-BE43-B493-F42CD2991DA4}"/>
              </a:ext>
            </a:extLst>
          </p:cNvPr>
          <p:cNvSpPr/>
          <p:nvPr/>
        </p:nvSpPr>
        <p:spPr>
          <a:xfrm>
            <a:off x="1815602" y="414908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0C0FD-782F-9576-436E-CDEBBF9C41FA}"/>
              </a:ext>
            </a:extLst>
          </p:cNvPr>
          <p:cNvSpPr txBox="1"/>
          <p:nvPr/>
        </p:nvSpPr>
        <p:spPr>
          <a:xfrm>
            <a:off x="1043608" y="83671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B10059"/>
                </a:solidFill>
              </a:rPr>
              <a:t>How to find help?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9912B-7089-F3CC-F28C-35B0B3737E28}"/>
              </a:ext>
            </a:extLst>
          </p:cNvPr>
          <p:cNvSpPr txBox="1"/>
          <p:nvPr/>
        </p:nvSpPr>
        <p:spPr>
          <a:xfrm>
            <a:off x="817687" y="2454477"/>
            <a:ext cx="6264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Contacting your </a:t>
            </a:r>
            <a:r>
              <a:rPr lang="en-GB" sz="24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lead</a:t>
            </a:r>
            <a:endParaRPr lang="en-GB" sz="24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Emailing </a:t>
            </a:r>
            <a:r>
              <a:rPr lang="en-GB" sz="24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info@careopinion.org.uk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1E05DA-DCED-73FE-6B41-B7B82212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97" y="28453"/>
            <a:ext cx="4081172" cy="3063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75D6DB-41C5-9B6C-6898-1279E5B9F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3" y="4403523"/>
            <a:ext cx="8356114" cy="237093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C31340A-2901-6A41-181E-C78E2A5BC161}"/>
              </a:ext>
            </a:extLst>
          </p:cNvPr>
          <p:cNvSpPr/>
          <p:nvPr/>
        </p:nvSpPr>
        <p:spPr>
          <a:xfrm>
            <a:off x="6012160" y="4941168"/>
            <a:ext cx="1151907" cy="43204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022B03-53EF-2B73-550E-E49390F8D673}"/>
              </a:ext>
            </a:extLst>
          </p:cNvPr>
          <p:cNvSpPr/>
          <p:nvPr/>
        </p:nvSpPr>
        <p:spPr>
          <a:xfrm>
            <a:off x="4680520" y="2773128"/>
            <a:ext cx="1331640" cy="52322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A40C-03F6-4D42-8D44-B910540A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b="1" dirty="0">
                <a:solidFill>
                  <a:srgbClr val="B10059"/>
                </a:solidFill>
              </a:rPr>
              <a:t>Future ‘How to’ sessions-The recordings</a:t>
            </a:r>
            <a:br>
              <a:rPr lang="en-GB" sz="4400" b="1" dirty="0">
                <a:solidFill>
                  <a:srgbClr val="B10059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D5FC-A463-DD4C-36ED-C4CDFE5F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B100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Encouraging feedback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Thursday 2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February, 2.00pm-3.00pm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B100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respond and demonstrate impact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Tuesday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February, 10.00am-11.00pm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B100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Framing the ask to patients and service users 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Wednesday 15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February, 2.00pm-3.00pm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B100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Invitation links and Subscriber Tagging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Thursday 23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February, 10.00am-11.00pm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B100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Involving staff and volunteers in encouraging feedback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Wednesday 3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March, 2.00pm-3.00pm</a:t>
            </a:r>
            <a:endParaRPr lang="en-GB" sz="18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sz="1800" b="1" dirty="0">
              <a:solidFill>
                <a:srgbClr val="B100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B100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Alerts, Reporting and Visualisations Webinar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Tuesday 7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March, 2.00pm-3.00pm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41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176" y="2875002"/>
            <a:ext cx="6517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B10059"/>
                </a:solidFill>
                <a:latin typeface="Calibri" panose="020F0502020204030204" pitchFamily="34" charset="0"/>
              </a:rPr>
              <a:t>Any questions?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-1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11B9A-A5A1-4D7A-B1BB-078BDB9B9E33}"/>
              </a:ext>
            </a:extLst>
          </p:cNvPr>
          <p:cNvSpPr txBox="1"/>
          <p:nvPr/>
        </p:nvSpPr>
        <p:spPr>
          <a:xfrm>
            <a:off x="899207" y="1487615"/>
            <a:ext cx="73240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b="0" i="0" dirty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 Opinion is a non-profit social enterprise, based in Sheffield and Stirling.</a:t>
            </a:r>
          </a:p>
          <a:p>
            <a:pPr algn="ctr" fontAlgn="base"/>
            <a:endParaRPr lang="en-GB" b="0" i="0" dirty="0">
              <a:solidFill>
                <a:srgbClr val="5B1E4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/>
            <a:r>
              <a:rPr lang="en-GB" b="0" i="0" dirty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have been sharing people’s experiences of health and care services online since 2005, and we have built a national and international reputation for our innovative and value-led approach to online feedback. </a:t>
            </a:r>
          </a:p>
          <a:p>
            <a:pPr algn="ctr" fontAlgn="base"/>
            <a:endParaRPr lang="en-GB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Care Opinion we make it </a:t>
            </a:r>
            <a:r>
              <a:rPr lang="en-GB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share your story online and see other people's stories too. You can see how stories are </a:t>
            </a:r>
            <a:r>
              <a:rPr lang="en-GB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to change.</a:t>
            </a:r>
          </a:p>
          <a:p>
            <a:pPr algn="ctr" fontAlgn="base"/>
            <a:endParaRPr lang="en-GB" b="0" i="0" dirty="0">
              <a:solidFill>
                <a:srgbClr val="5B1E4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/>
            <a:endParaRPr lang="en-GB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E08AF-187D-4F81-BF3A-30EDB1CA5FD0}"/>
              </a:ext>
            </a:extLst>
          </p:cNvPr>
          <p:cNvSpPr txBox="1"/>
          <p:nvPr/>
        </p:nvSpPr>
        <p:spPr>
          <a:xfrm>
            <a:off x="755576" y="60866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B10059"/>
                </a:solidFill>
              </a:rPr>
              <a:t>Who are we?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1D1DB-9B89-4D1F-8F81-0CEE4D281B2C}"/>
              </a:ext>
            </a:extLst>
          </p:cNvPr>
          <p:cNvSpPr txBox="1"/>
          <p:nvPr/>
        </p:nvSpPr>
        <p:spPr>
          <a:xfrm>
            <a:off x="2771800" y="5414510"/>
            <a:ext cx="4339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Meet the Care Opinion team | Care </a:t>
            </a:r>
            <a:r>
              <a:rPr lang="en-GB" sz="1400" dirty="0">
                <a:hlinkClick r:id="rId3"/>
              </a:rPr>
              <a:t>Opinion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E1BB-1DE9-44CE-BC3F-18E5491006A8}"/>
              </a:ext>
            </a:extLst>
          </p:cNvPr>
          <p:cNvSpPr txBox="1"/>
          <p:nvPr/>
        </p:nvSpPr>
        <p:spPr>
          <a:xfrm>
            <a:off x="1671197" y="4500919"/>
            <a:ext cx="4339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4"/>
              </a:rPr>
              <a:t>How is Care Opinion funded? | Care Opinion</a:t>
            </a:r>
            <a:endParaRPr lang="en-GB" sz="1600" dirty="0"/>
          </a:p>
        </p:txBody>
      </p:sp>
      <p:pic>
        <p:nvPicPr>
          <p:cNvPr id="14" name="Graphic 13" descr="Help outline">
            <a:extLst>
              <a:ext uri="{FF2B5EF4-FFF2-40B4-BE49-F238E27FC236}">
                <a16:creationId xmlns:a16="http://schemas.microsoft.com/office/drawing/2014/main" id="{6EBE2963-92E2-442C-92B6-BEAE16B71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5817" y="476056"/>
            <a:ext cx="914400" cy="914400"/>
          </a:xfrm>
          <a:prstGeom prst="rect">
            <a:avLst/>
          </a:prstGeom>
        </p:spPr>
      </p:pic>
      <p:pic>
        <p:nvPicPr>
          <p:cNvPr id="7" name="Graphic 6" descr="Cursor outline">
            <a:extLst>
              <a:ext uri="{FF2B5EF4-FFF2-40B4-BE49-F238E27FC236}">
                <a16:creationId xmlns:a16="http://schemas.microsoft.com/office/drawing/2014/main" id="{F28FD623-C1B6-4328-9F60-630467C97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257216">
            <a:off x="1081810" y="4561288"/>
            <a:ext cx="522909" cy="52290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B108E9-D6C7-4A7B-8E1A-F6AD1CF76D88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16BDFF-C456-4A17-A594-66787A514F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560540"/>
            <a:ext cx="1802196" cy="571342"/>
          </a:xfrm>
          <a:prstGeom prst="rect">
            <a:avLst/>
          </a:prstGeom>
        </p:spPr>
      </p:pic>
      <p:pic>
        <p:nvPicPr>
          <p:cNvPr id="9" name="Graphic 8" descr="Cursor outline">
            <a:extLst>
              <a:ext uri="{FF2B5EF4-FFF2-40B4-BE49-F238E27FC236}">
                <a16:creationId xmlns:a16="http://schemas.microsoft.com/office/drawing/2014/main" id="{0E9859D8-0900-6E34-DE0E-1DEAE225F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430461">
            <a:off x="6849960" y="5186598"/>
            <a:ext cx="522909" cy="5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5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9530-4E1B-4D2D-A42C-D29FD607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76" y="1052735"/>
            <a:ext cx="6131024" cy="231097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rgbClr val="5B1E45"/>
                </a:solidFill>
              </a:rPr>
              <a:t>Care Opinion in 2 minute</a:t>
            </a:r>
            <a:br>
              <a:rPr lang="en-GB" sz="4400" b="1" dirty="0">
                <a:solidFill>
                  <a:srgbClr val="5B1E45"/>
                </a:solidFill>
              </a:rPr>
            </a:b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E15317-F632-4ED0-A964-AE6BCFD4B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3540018"/>
            <a:ext cx="7283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383CA1-E9F7-468B-AE61-9968C8B98562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A094C-4BAD-BAA1-1B08-BF1A01FA9ACC}"/>
              </a:ext>
            </a:extLst>
          </p:cNvPr>
          <p:cNvSpPr txBox="1"/>
          <p:nvPr/>
        </p:nvSpPr>
        <p:spPr>
          <a:xfrm>
            <a:off x="1205881" y="5805265"/>
            <a:ext cx="653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b="0" i="0" dirty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Watch </a:t>
            </a:r>
            <a:r>
              <a:rPr lang="en-GB" b="0" i="0" dirty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this short video </a:t>
            </a:r>
            <a:r>
              <a:rPr lang="en-GB" b="0" i="0" dirty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find out more about Care Opinion.</a:t>
            </a:r>
          </a:p>
        </p:txBody>
      </p:sp>
      <p:pic>
        <p:nvPicPr>
          <p:cNvPr id="8" name="Online Media 7" title="Care Opinion in 2 minutes">
            <a:hlinkClick r:id="" action="ppaction://media"/>
            <a:extLst>
              <a:ext uri="{FF2B5EF4-FFF2-40B4-BE49-F238E27FC236}">
                <a16:creationId xmlns:a16="http://schemas.microsoft.com/office/drawing/2014/main" id="{8BC038DB-DBC4-5002-D097-22D0EFB89A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8000" y="1283832"/>
            <a:ext cx="8128000" cy="44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9530-4E1B-4D2D-A42C-D29FD607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76" y="721759"/>
            <a:ext cx="6131024" cy="562074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rgbClr val="5B1E45"/>
                </a:solidFill>
              </a:rPr>
              <a:t>Mission, Vision &amp; Values</a:t>
            </a:r>
            <a:br>
              <a:rPr lang="en-GB" sz="4400" b="1" dirty="0">
                <a:solidFill>
                  <a:srgbClr val="5B1E45"/>
                </a:solidFill>
              </a:rPr>
            </a:b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E15317-F632-4ED0-A964-AE6BCFD4B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3540018"/>
            <a:ext cx="7283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383CA1-E9F7-468B-AE61-9968C8B98562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B8ECF-A89B-3310-501E-0340B1B92FD9}"/>
              </a:ext>
            </a:extLst>
          </p:cNvPr>
          <p:cNvSpPr txBox="1"/>
          <p:nvPr/>
        </p:nvSpPr>
        <p:spPr>
          <a:xfrm>
            <a:off x="457201" y="836712"/>
            <a:ext cx="822959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B10059"/>
                </a:solidFill>
              </a:rPr>
              <a:t>Our vision</a:t>
            </a:r>
          </a:p>
          <a:p>
            <a:r>
              <a:rPr lang="en-GB" dirty="0"/>
              <a:t>What do we want to see?</a:t>
            </a:r>
          </a:p>
          <a:p>
            <a:r>
              <a:rPr lang="en-GB" dirty="0"/>
              <a:t>We want people to be able to share their experiences of health and care in ways which are safe, simple, and lead to learning and change.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>
              <a:solidFill>
                <a:srgbClr val="B10059"/>
              </a:solidFill>
            </a:endParaRPr>
          </a:p>
          <a:p>
            <a:r>
              <a:rPr lang="en-GB" b="1" dirty="0">
                <a:solidFill>
                  <a:srgbClr val="B10059"/>
                </a:solidFill>
              </a:rPr>
              <a:t>Our mission</a:t>
            </a:r>
          </a:p>
          <a:p>
            <a:r>
              <a:rPr lang="en-GB" dirty="0"/>
              <a:t>What do we do?</a:t>
            </a:r>
          </a:p>
          <a:p>
            <a:endParaRPr lang="en-GB" dirty="0"/>
          </a:p>
          <a:p>
            <a:r>
              <a:rPr lang="en-GB" dirty="0"/>
              <a:t>Our mission is to provide an online platform so that: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people can share honest feedback easily and without fear</a:t>
            </a:r>
          </a:p>
          <a:p>
            <a:endParaRPr lang="en-GB" dirty="0"/>
          </a:p>
          <a:p>
            <a:r>
              <a:rPr lang="en-GB" b="1" dirty="0">
                <a:solidFill>
                  <a:srgbClr val="B10059"/>
                </a:solidFill>
              </a:rPr>
              <a:t>Our values</a:t>
            </a:r>
          </a:p>
          <a:p>
            <a:r>
              <a:rPr lang="en-GB" dirty="0"/>
              <a:t>How will we pursue our mission?</a:t>
            </a:r>
          </a:p>
          <a:p>
            <a:endParaRPr lang="en-GB" dirty="0"/>
          </a:p>
          <a:p>
            <a:r>
              <a:rPr lang="en-GB" dirty="0"/>
              <a:t>Innovation        Transparency         Inclusivity         Positivity         Humanity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CBCAE9-0403-A8E0-F59C-0CB575DD2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46" y="2019311"/>
            <a:ext cx="8270123" cy="9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3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3641C2-BA26-C1AD-1548-D6EEB717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89248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77A5683-9852-FEC4-B2A8-19FF5977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10059"/>
                </a:solidFill>
              </a:rPr>
              <a:t>Understanding member roles </a:t>
            </a:r>
          </a:p>
        </p:txBody>
      </p:sp>
    </p:spTree>
    <p:extLst>
      <p:ext uri="{BB962C8B-B14F-4D97-AF65-F5344CB8AC3E}">
        <p14:creationId xmlns:p14="http://schemas.microsoft.com/office/powerpoint/2010/main" val="65229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67666-92F9-4882-926F-657F5791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6879" cy="664335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4216EF9E-A38B-DB86-F88A-A5DAF26161EB}"/>
              </a:ext>
            </a:extLst>
          </p:cNvPr>
          <p:cNvSpPr/>
          <p:nvPr/>
        </p:nvSpPr>
        <p:spPr>
          <a:xfrm rot="2173356">
            <a:off x="2680235" y="316293"/>
            <a:ext cx="360040" cy="1270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0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37144-BD86-B406-0DB6-FE152AB9F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2" t="12546" r="20692"/>
          <a:stretch/>
        </p:blipFill>
        <p:spPr>
          <a:xfrm>
            <a:off x="179512" y="116632"/>
            <a:ext cx="4536504" cy="519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E4564-0F88-7B11-240D-9F96ADE5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031" y="1412776"/>
            <a:ext cx="4409134" cy="52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8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F975C-3F63-E514-9B22-4B628953F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9" y="450984"/>
            <a:ext cx="8098794" cy="5956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254D17-9055-B320-3815-B123F38901E1}"/>
              </a:ext>
            </a:extLst>
          </p:cNvPr>
          <p:cNvSpPr/>
          <p:nvPr/>
        </p:nvSpPr>
        <p:spPr>
          <a:xfrm>
            <a:off x="193930" y="116633"/>
            <a:ext cx="8842565" cy="662482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8FACB-A9D1-5282-63E4-162C21E8F5E0}"/>
              </a:ext>
            </a:extLst>
          </p:cNvPr>
          <p:cNvSpPr txBox="1"/>
          <p:nvPr/>
        </p:nvSpPr>
        <p:spPr>
          <a:xfrm>
            <a:off x="3803111" y="905716"/>
            <a:ext cx="194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Stories by the same person are linked by a username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35F4287C-E02E-F8A2-DE6C-92B1A4D2F60E}"/>
              </a:ext>
            </a:extLst>
          </p:cNvPr>
          <p:cNvSpPr/>
          <p:nvPr/>
        </p:nvSpPr>
        <p:spPr>
          <a:xfrm rot="20446164" flipV="1">
            <a:off x="1723522" y="1939154"/>
            <a:ext cx="2238156" cy="97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A985D-C360-81F2-45FE-6AA61E241A58}"/>
              </a:ext>
            </a:extLst>
          </p:cNvPr>
          <p:cNvSpPr txBox="1"/>
          <p:nvPr/>
        </p:nvSpPr>
        <p:spPr>
          <a:xfrm>
            <a:off x="2627783" y="5183767"/>
            <a:ext cx="3065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See which organisations are reading feedback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B57A367-07EB-AB3C-A0A3-A7D5B5C1F859}"/>
              </a:ext>
            </a:extLst>
          </p:cNvPr>
          <p:cNvSpPr/>
          <p:nvPr/>
        </p:nvSpPr>
        <p:spPr>
          <a:xfrm rot="1375442" flipV="1">
            <a:off x="4565308" y="5741146"/>
            <a:ext cx="1046844" cy="177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CE8005-65BA-EB1D-9D29-BF6497014BEF}"/>
              </a:ext>
            </a:extLst>
          </p:cNvPr>
          <p:cNvSpPr txBox="1"/>
          <p:nvPr/>
        </p:nvSpPr>
        <p:spPr>
          <a:xfrm>
            <a:off x="3915316" y="170745"/>
            <a:ext cx="4919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Tags are added by the author to show key themes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DA7875A-3B0D-E7D2-89D2-67D9D5069BE4}"/>
              </a:ext>
            </a:extLst>
          </p:cNvPr>
          <p:cNvSpPr/>
          <p:nvPr/>
        </p:nvSpPr>
        <p:spPr>
          <a:xfrm rot="779989">
            <a:off x="8026222" y="588036"/>
            <a:ext cx="216024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075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6" ma:contentTypeDescription="Create a new document." ma:contentTypeScope="" ma:versionID="d62867a208bb933fc22168749048a8c5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ef711cd5f8b9762d719190804f3ef9e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F00399-BC80-4356-B447-469D3BFC7488}">
  <ds:schemaRefs>
    <ds:schemaRef ds:uri="http://purl.org/dc/elements/1.1/"/>
    <ds:schemaRef ds:uri="http://www.w3.org/XML/1998/namespace"/>
    <ds:schemaRef ds:uri="http://purl.org/dc/terms/"/>
    <ds:schemaRef ds:uri="db480776-5128-43a3-b677-12ebb2d7742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47fa861-369f-4035-a868-dd727a8f1eb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FBD854-A095-4B44-A23F-553F52F76F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4048F1-17BA-408D-8AAD-000F5F7E5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fa861-369f-4035-a868-dd727a8f1ebe"/>
    <ds:schemaRef ds:uri="db480776-5128-43a3-b677-12ebb2d77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On-screen Show (4:3)</PresentationFormat>
  <Paragraphs>108</Paragraphs>
  <Slides>27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Symbol</vt:lpstr>
      <vt:lpstr>Default Design</vt:lpstr>
      <vt:lpstr>PowerPoint Presentation</vt:lpstr>
      <vt:lpstr>Aims</vt:lpstr>
      <vt:lpstr>PowerPoint Presentation</vt:lpstr>
      <vt:lpstr>Care Opinion in 2 minute </vt:lpstr>
      <vt:lpstr>Mission, Vision &amp; Values </vt:lpstr>
      <vt:lpstr>Understanding member roles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‘How to’ sessions-The recordings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Tracy Molloy</cp:lastModifiedBy>
  <cp:revision>6</cp:revision>
  <cp:lastPrinted>2023-01-26T09:06:15Z</cp:lastPrinted>
  <dcterms:created xsi:type="dcterms:W3CDTF">2019-04-17T15:49:29Z</dcterms:created>
  <dcterms:modified xsi:type="dcterms:W3CDTF">2023-01-31T15:01:30Z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