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4"/>
  </p:notesMasterIdLst>
  <p:handoutMasterIdLst>
    <p:handoutMasterId r:id="rId15"/>
  </p:handoutMasterIdLst>
  <p:sldIdLst>
    <p:sldId id="268" r:id="rId2"/>
    <p:sldId id="321" r:id="rId3"/>
    <p:sldId id="282" r:id="rId4"/>
    <p:sldId id="286" r:id="rId5"/>
    <p:sldId id="316" r:id="rId6"/>
    <p:sldId id="302" r:id="rId7"/>
    <p:sldId id="319" r:id="rId8"/>
    <p:sldId id="310" r:id="rId9"/>
    <p:sldId id="315" r:id="rId10"/>
    <p:sldId id="318" r:id="rId11"/>
    <p:sldId id="322" r:id="rId12"/>
    <p:sldId id="323"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E5F7"/>
    <a:srgbClr val="FFCC99"/>
    <a:srgbClr val="BF2066"/>
    <a:srgbClr val="FFFF00"/>
    <a:srgbClr val="B2B2B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50" autoAdjust="0"/>
    <p:restoredTop sz="85714" autoAdjust="0"/>
  </p:normalViewPr>
  <p:slideViewPr>
    <p:cSldViewPr>
      <p:cViewPr varScale="1">
        <p:scale>
          <a:sx n="69" d="100"/>
          <a:sy n="69" d="100"/>
        </p:scale>
        <p:origin x="136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18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1F6C4D-6B62-458D-9109-1DA9E2A53BEB}" type="datetimeFigureOut">
              <a:rPr lang="en-US" smtClean="0"/>
              <a:pPr/>
              <a:t>7/21/2016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C95802-D93D-46CF-8CB3-A1F674029DE7}" type="slidenum">
              <a:rPr lang="en-GB" smtClean="0"/>
              <a:pPr/>
              <a:t>‹#›</a:t>
            </a:fld>
            <a:endParaRPr lang="en-GB"/>
          </a:p>
        </p:txBody>
      </p:sp>
    </p:spTree>
    <p:extLst>
      <p:ext uri="{BB962C8B-B14F-4D97-AF65-F5344CB8AC3E}">
        <p14:creationId xmlns:p14="http://schemas.microsoft.com/office/powerpoint/2010/main" val="1954373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F621A88-87A0-43EC-A566-BC41DCEA500D}" type="slidenum">
              <a:rPr lang="en-GB"/>
              <a:pPr>
                <a:defRPr/>
              </a:pPr>
              <a:t>‹#›</a:t>
            </a:fld>
            <a:endParaRPr lang="en-GB"/>
          </a:p>
        </p:txBody>
      </p:sp>
    </p:spTree>
    <p:extLst>
      <p:ext uri="{BB962C8B-B14F-4D97-AF65-F5344CB8AC3E}">
        <p14:creationId xmlns:p14="http://schemas.microsoft.com/office/powerpoint/2010/main" val="23639152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368142E-48A7-4BEC-B55A-4FE473EFEB10}" type="slidenum">
              <a:rPr lang="en-GB"/>
              <a:pPr/>
              <a:t>1</a:t>
            </a:fld>
            <a:endParaRPr lang="en-GB"/>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B76EBB1-D221-4C0C-9532-516E565E3ED2}" type="slidenum">
              <a:rPr lang="en-GB"/>
              <a:pPr/>
              <a:t>3</a:t>
            </a:fld>
            <a:endParaRPr lang="en-GB"/>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GB"/>
              <a:t>The rationale for interprofessional learning is consistently being refreshed by successive policy initiatives that underline the needs for more integrated, personalised and cross-agency services that promote better quality care for individuals and their families/carers. There is increasing evidence that better 'patient' outcomes are achieved by collaborative teams and that education that supports the development of collaboration must be in place to support it. Commissioners and quality agencies are increasingly looking for evidence of IP in pre and post registration education. At Hallam, along with most other institutions globally we use the CAIPE definition of IPE.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1C599AB-239B-46E4-8A31-E5C72B983B33}" type="slidenum">
              <a:rPr lang="en-GB"/>
              <a:pPr/>
              <a:t>4</a:t>
            </a:fld>
            <a:endParaRPr lang="en-GB"/>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GB"/>
              <a:t>Some of the provision is 'common' ie all students take all of part of a module, but not together in multiprofessional groups and not necessarily at the same time; some is 'shared' in that students study the same 'common' module or part of a module together in multiprofessional groups; and half of the provision is 'interprofessional' in that students study a 'common' module, shared in multiprofessional groups with the express purpose of learning to collaborate.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F621A88-87A0-43EC-A566-BC41DCEA500D}" type="slidenum">
              <a:rPr lang="en-GB" smtClean="0"/>
              <a:pPr>
                <a:defRPr/>
              </a:pPr>
              <a:t>7</a:t>
            </a:fld>
            <a:endParaRPr lang="en-GB"/>
          </a:p>
        </p:txBody>
      </p:sp>
    </p:spTree>
    <p:extLst>
      <p:ext uri="{BB962C8B-B14F-4D97-AF65-F5344CB8AC3E}">
        <p14:creationId xmlns:p14="http://schemas.microsoft.com/office/powerpoint/2010/main" val="1035013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DC873B7E-268F-4DB3-BD95-73FB2A530763}" type="slidenum">
              <a:rPr lang="en-GB"/>
              <a:pPr/>
              <a:t>9</a:t>
            </a:fld>
            <a:endParaRPr lang="en-GB"/>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GB" dirty="0"/>
              <a:t>The IPE programme follows the imperative to place the person receiving care central to the learning event – </a:t>
            </a:r>
          </a:p>
          <a:p>
            <a:pPr eaLnBrk="1" hangingPunct="1"/>
            <a:endParaRPr lang="en-GB" dirty="0"/>
          </a:p>
          <a:p>
            <a:pPr eaLnBrk="1" hangingPunct="1"/>
            <a:r>
              <a:rPr lang="en-GB" dirty="0"/>
              <a:t>Learning with. from and about each other – supports constructivist approaches where students bring their </a:t>
            </a:r>
            <a:r>
              <a:rPr lang="en-GB" dirty="0" err="1"/>
              <a:t>uniprofessional</a:t>
            </a:r>
            <a:r>
              <a:rPr lang="en-GB" dirty="0"/>
              <a:t> knowledge to the learning 'table' to solve problems etc together – this sharing of perspective drives the </a:t>
            </a:r>
            <a:r>
              <a:rPr lang="en-GB" i="1" dirty="0"/>
              <a:t>construction</a:t>
            </a:r>
            <a:r>
              <a:rPr lang="en-GB" dirty="0"/>
              <a:t> of new knowledge generated between the students – learning that they could not achieve through </a:t>
            </a:r>
            <a:r>
              <a:rPr lang="en-GB" dirty="0" err="1"/>
              <a:t>uniprofessional</a:t>
            </a:r>
            <a:r>
              <a:rPr lang="en-GB" dirty="0"/>
              <a:t> experience. adult learning – the notion that adults are motivated to learn what they need to learn for day to day engagement in the world of work (congruent with employability concepts) – this is related to the authenticity of learning materials dealt with later in presentation – also supported by e-enhancement (bringing 'hard to reach' people into the classroom). Acknowledge that first years can have difficulties with IPE – but evidence suggests students become more orientated as they become more experienced.</a:t>
            </a:r>
          </a:p>
          <a:p>
            <a:pPr eaLnBrk="1" hangingPunct="1"/>
            <a:endParaRPr lang="en-GB" dirty="0"/>
          </a:p>
          <a:p>
            <a:pPr eaLnBrk="1" hangingPunct="1"/>
            <a:r>
              <a:rPr lang="en-GB" dirty="0"/>
              <a:t>The thrust of IPE is to promote </a:t>
            </a:r>
            <a:r>
              <a:rPr lang="en-GB" dirty="0" err="1"/>
              <a:t>interprofessional</a:t>
            </a:r>
            <a:r>
              <a:rPr lang="en-GB" dirty="0"/>
              <a:t> capability (CUILU Capability Framework) to foster the skills, knowledge and attitudes that promote collaborative working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pPr>
              <a:defRPr/>
            </a:pPr>
            <a:fld id="{AC707A43-FDA5-4AE7-91A4-7A03DF255623}" type="slidenum">
              <a:rPr lang="en-GB" smtClean="0"/>
              <a:pPr>
                <a:defRPr/>
              </a:pPr>
              <a:t>‹#›</a:t>
            </a:fld>
            <a:endParaRPr lang="en-GB"/>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A8C5E5E-870A-4FA4-8BF0-652F336A2412}"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73C0349-AB94-4B1F-ABA0-1E2505A3B180}" type="slidenum">
              <a:rPr lang="en-GB" smtClean="0"/>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C10196-A71B-4730-B7E2-CC0E4259A5F9}"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109DA0-EC8C-43DA-B1DF-38130C99441D}"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CCD006C-5947-4675-932B-8342372CA261}" type="slidenum">
              <a:rPr lang="en-GB" smtClean="0"/>
              <a:pPr>
                <a:defRPr/>
              </a:pPr>
              <a:t>‹#›</a:t>
            </a:fld>
            <a:endParaRPr lang="en-GB"/>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D3FF7E6-53FA-4073-97DE-637B96EE9E7A}"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7019F1C-F1D4-49C9-BD8E-D38FB0316284}"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709BEC3-C428-487C-BEB4-5E0B72603689}"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6386402-D6C8-4B53-93E9-BDE49E7C0465}"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6B1082B-97AA-4DD8-B426-68282D4B6487}" type="slidenum">
              <a:rPr lang="en-GB" smtClean="0"/>
              <a:pPr>
                <a:defRPr/>
              </a:pPr>
              <a:t>‹#›</a:t>
            </a:fld>
            <a:endParaRPr lang="en-GB"/>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017D340-6EBF-4AE6-ABDE-0E68836122BD}" type="slidenum">
              <a:rPr lang="en-GB" smtClean="0"/>
              <a:pPr>
                <a:defRPr/>
              </a:pPr>
              <a:t>‹#›</a:t>
            </a:fld>
            <a:endParaRPr lang="en-GB"/>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pPr>
              <a:defRPr/>
            </a:pPr>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DB962DD3-9B3D-4B0A-9FD4-1071E1ADAA30}" type="slidenum">
              <a:rPr lang="en-GB" smtClean="0"/>
              <a:pPr>
                <a:defRPr/>
              </a:pPr>
              <a:t>‹#›</a:t>
            </a:fld>
            <a:endParaRPr lang="en-GB"/>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11" name="Picture 10" descr="0456 4.3 PP.jpg"/>
          <p:cNvPicPr>
            <a:picLocks noChangeAspect="1"/>
          </p:cNvPicPr>
          <p:nvPr/>
        </p:nvPicPr>
        <p:blipFill>
          <a:blip r:embed="rId14" cstate="print"/>
          <a:srcRect/>
          <a:stretch>
            <a:fillRect/>
          </a:stretch>
        </p:blipFill>
        <p:spPr>
          <a:xfrm>
            <a:off x="0" y="5606330"/>
            <a:ext cx="9144000" cy="1423070"/>
          </a:xfrm>
          <a:prstGeom prst="rect">
            <a:avLst/>
          </a:prstGeom>
        </p:spPr>
      </p:pic>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Rectangle 3"/>
          <p:cNvSpPr>
            <a:spLocks noGrp="1" noChangeArrowheads="1"/>
          </p:cNvSpPr>
          <p:nvPr>
            <p:ph type="subTitle" idx="1"/>
          </p:nvPr>
        </p:nvSpPr>
        <p:spPr>
          <a:xfrm>
            <a:off x="685800" y="3789363"/>
            <a:ext cx="7791450" cy="838200"/>
          </a:xfrm>
        </p:spPr>
        <p:txBody>
          <a:bodyPr>
            <a:normAutofit lnSpcReduction="10000"/>
          </a:bodyPr>
          <a:lstStyle/>
          <a:p>
            <a:pPr eaLnBrk="1" hangingPunct="1">
              <a:lnSpc>
                <a:spcPct val="80000"/>
              </a:lnSpc>
            </a:pPr>
            <a:r>
              <a:rPr lang="en-GB" sz="2800" b="1" dirty="0">
                <a:solidFill>
                  <a:srgbClr val="BF2066"/>
                </a:solidFill>
                <a:latin typeface="Arial" panose="020B0604020202020204" pitchFamily="34" charset="0"/>
                <a:cs typeface="Arial" panose="020B0604020202020204" pitchFamily="34" charset="0"/>
              </a:rPr>
              <a:t>Helen BYWATER</a:t>
            </a:r>
          </a:p>
          <a:p>
            <a:pPr eaLnBrk="1" hangingPunct="1">
              <a:lnSpc>
                <a:spcPct val="80000"/>
              </a:lnSpc>
            </a:pPr>
            <a:r>
              <a:rPr lang="en-GB" sz="2800" b="1" dirty="0">
                <a:solidFill>
                  <a:srgbClr val="BF2066"/>
                </a:solidFill>
                <a:latin typeface="Arial" panose="020B0604020202020204" pitchFamily="34" charset="0"/>
                <a:cs typeface="Arial" panose="020B0604020202020204" pitchFamily="34" charset="0"/>
              </a:rPr>
              <a:t>Head of IPE</a:t>
            </a:r>
          </a:p>
        </p:txBody>
      </p:sp>
      <p:sp>
        <p:nvSpPr>
          <p:cNvPr id="2051" name="Rectangle 2"/>
          <p:cNvSpPr>
            <a:spLocks noGrp="1" noChangeArrowheads="1"/>
          </p:cNvSpPr>
          <p:nvPr>
            <p:ph type="ctrTitle"/>
          </p:nvPr>
        </p:nvSpPr>
        <p:spPr>
          <a:xfrm>
            <a:off x="755650" y="1557338"/>
            <a:ext cx="7772400" cy="1470025"/>
          </a:xfrm>
        </p:spPr>
        <p:txBody>
          <a:bodyPr/>
          <a:lstStyle/>
          <a:p>
            <a:pPr eaLnBrk="1" hangingPunct="1"/>
            <a:r>
              <a:rPr lang="en-GB" sz="3200" dirty="0">
                <a:solidFill>
                  <a:schemeClr val="tx1"/>
                </a:solidFill>
              </a:rPr>
              <a:t>PATIENT OPINION AND </a:t>
            </a:r>
            <a:r>
              <a:rPr lang="en-GB" sz="3200" dirty="0" err="1">
                <a:solidFill>
                  <a:schemeClr val="tx1"/>
                </a:solidFill>
              </a:rPr>
              <a:t>Interprofessional</a:t>
            </a:r>
            <a:r>
              <a:rPr lang="en-GB" sz="3200" dirty="0">
                <a:solidFill>
                  <a:schemeClr val="tx1"/>
                </a:solidFill>
              </a:rPr>
              <a:t> Education at Sheffield Hallam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pPr algn="l"/>
            <a:r>
              <a:rPr lang="en-GB"/>
              <a:t>Ensuring relevant, authentic learning</a:t>
            </a:r>
          </a:p>
        </p:txBody>
      </p:sp>
      <p:pic>
        <p:nvPicPr>
          <p:cNvPr id="13315" name="Picture 5" descr="H:\Projects\CIPel\learning_objects\presentation_images\sarahs_story.jpg"/>
          <p:cNvPicPr>
            <a:picLocks noGrp="1" noChangeAspect="1" noChangeArrowheads="1"/>
          </p:cNvPicPr>
          <p:nvPr>
            <p:ph idx="1"/>
          </p:nvPr>
        </p:nvPicPr>
        <p:blipFill>
          <a:blip r:embed="rId2" cstate="print"/>
          <a:stretch>
            <a:fillRect/>
          </a:stretch>
        </p:blipFill>
        <p:spPr>
          <a:xfrm>
            <a:off x="1664046" y="1752600"/>
            <a:ext cx="5815908" cy="4373563"/>
          </a:xfrm>
          <a:noFill/>
        </p:spPr>
      </p:pic>
    </p:spTree>
    <p:extLst>
      <p:ext uri="{BB962C8B-B14F-4D97-AF65-F5344CB8AC3E}">
        <p14:creationId xmlns:p14="http://schemas.microsoft.com/office/powerpoint/2010/main" val="241421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Integration of patient opinion</a:t>
            </a:r>
          </a:p>
        </p:txBody>
      </p:sp>
      <p:sp>
        <p:nvSpPr>
          <p:cNvPr id="3" name="Content Placeholder 2"/>
          <p:cNvSpPr>
            <a:spLocks noGrp="1"/>
          </p:cNvSpPr>
          <p:nvPr>
            <p:ph idx="1"/>
          </p:nvPr>
        </p:nvSpPr>
        <p:spPr/>
        <p:txBody>
          <a:bodyPr/>
          <a:lstStyle/>
          <a:p>
            <a:r>
              <a:rPr lang="en-GB" dirty="0"/>
              <a:t>Level 5 Initially - self directed and group learning</a:t>
            </a:r>
          </a:p>
          <a:p>
            <a:r>
              <a:rPr lang="en-GB" dirty="0"/>
              <a:t>Collaborative practice, team working, trust, service environment, decision making, active listening.</a:t>
            </a:r>
          </a:p>
          <a:p>
            <a:r>
              <a:rPr lang="en-GB" dirty="0"/>
              <a:t>Focus on both positive and negative experiences highlighted</a:t>
            </a:r>
          </a:p>
          <a:p>
            <a:r>
              <a:rPr lang="en-GB" dirty="0"/>
              <a:t>Act as trigger for sharing of experiences - looking at similarities - relate to policy</a:t>
            </a:r>
          </a:p>
          <a:p>
            <a:r>
              <a:rPr lang="en-GB" dirty="0"/>
              <a:t>Level 6 - Service improvement - what is a quality service?</a:t>
            </a:r>
          </a:p>
        </p:txBody>
      </p:sp>
    </p:spTree>
    <p:extLst>
      <p:ext uri="{BB962C8B-B14F-4D97-AF65-F5344CB8AC3E}">
        <p14:creationId xmlns:p14="http://schemas.microsoft.com/office/powerpoint/2010/main" val="30535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on learning</a:t>
            </a:r>
          </a:p>
        </p:txBody>
      </p:sp>
      <p:sp>
        <p:nvSpPr>
          <p:cNvPr id="3" name="Content Placeholder 2"/>
          <p:cNvSpPr>
            <a:spLocks noGrp="1"/>
          </p:cNvSpPr>
          <p:nvPr>
            <p:ph idx="1"/>
          </p:nvPr>
        </p:nvSpPr>
        <p:spPr/>
        <p:txBody>
          <a:bodyPr/>
          <a:lstStyle/>
          <a:p>
            <a:r>
              <a:rPr lang="en-GB" dirty="0"/>
              <a:t>Discussions in class/reflective journal</a:t>
            </a:r>
          </a:p>
          <a:p>
            <a:endParaRPr lang="en-GB" dirty="0"/>
          </a:p>
          <a:p>
            <a:r>
              <a:rPr lang="en-GB" dirty="0"/>
              <a:t>Challenges faced by professions in practice</a:t>
            </a:r>
          </a:p>
          <a:p>
            <a:endParaRPr lang="en-GB" dirty="0"/>
          </a:p>
          <a:p>
            <a:r>
              <a:rPr lang="en-GB" dirty="0"/>
              <a:t>Impact of our behaviour on the service user</a:t>
            </a:r>
          </a:p>
          <a:p>
            <a:endParaRPr lang="en-GB" dirty="0"/>
          </a:p>
          <a:p>
            <a:r>
              <a:rPr lang="en-GB" dirty="0"/>
              <a:t>How this and the service environment impacts on effective collaborative practice</a:t>
            </a:r>
          </a:p>
          <a:p>
            <a:endParaRPr lang="en-GB" dirty="0"/>
          </a:p>
          <a:p>
            <a:r>
              <a:rPr lang="en-GB" dirty="0"/>
              <a:t>What matters?</a:t>
            </a:r>
          </a:p>
        </p:txBody>
      </p:sp>
    </p:spTree>
    <p:extLst>
      <p:ext uri="{BB962C8B-B14F-4D97-AF65-F5344CB8AC3E}">
        <p14:creationId xmlns:p14="http://schemas.microsoft.com/office/powerpoint/2010/main" val="16544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IPE?</a:t>
            </a:r>
          </a:p>
        </p:txBody>
      </p:sp>
      <p:sp>
        <p:nvSpPr>
          <p:cNvPr id="3" name="Content Placeholder 2"/>
          <p:cNvSpPr>
            <a:spLocks noGrp="1"/>
          </p:cNvSpPr>
          <p:nvPr>
            <p:ph idx="1"/>
          </p:nvPr>
        </p:nvSpPr>
        <p:spPr/>
        <p:txBody>
          <a:bodyPr/>
          <a:lstStyle/>
          <a:p>
            <a:r>
              <a:rPr lang="en-GB" sz="3600" dirty="0"/>
              <a:t>Learning with, from and about each other to improve collaboration and the quality of care (CAIPE, 2002)</a:t>
            </a:r>
          </a:p>
          <a:p>
            <a:endParaRPr lang="en-GB" dirty="0"/>
          </a:p>
        </p:txBody>
      </p:sp>
    </p:spTree>
    <p:extLst>
      <p:ext uri="{BB962C8B-B14F-4D97-AF65-F5344CB8AC3E}">
        <p14:creationId xmlns:p14="http://schemas.microsoft.com/office/powerpoint/2010/main" val="14591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95536" y="125760"/>
            <a:ext cx="8229600" cy="1143000"/>
          </a:xfrm>
        </p:spPr>
        <p:txBody>
          <a:bodyPr>
            <a:normAutofit fontScale="90000"/>
          </a:bodyPr>
          <a:lstStyle/>
          <a:p>
            <a:pPr algn="l" eaLnBrk="1" hangingPunct="1"/>
            <a:r>
              <a:rPr lang="en-GB" sz="3600" dirty="0"/>
              <a:t>WHY - Rationale for </a:t>
            </a:r>
            <a:r>
              <a:rPr lang="en-GB" sz="3600" dirty="0" err="1"/>
              <a:t>interprofessional</a:t>
            </a:r>
            <a:r>
              <a:rPr lang="en-GB" sz="3600" dirty="0"/>
              <a:t> learning</a:t>
            </a:r>
          </a:p>
        </p:txBody>
      </p:sp>
      <p:sp>
        <p:nvSpPr>
          <p:cNvPr id="3075" name="Rectangle 5"/>
          <p:cNvSpPr>
            <a:spLocks noGrp="1" noChangeArrowheads="1"/>
          </p:cNvSpPr>
          <p:nvPr>
            <p:ph type="body" sz="half" idx="1"/>
          </p:nvPr>
        </p:nvSpPr>
        <p:spPr>
          <a:xfrm>
            <a:off x="457200" y="1384721"/>
            <a:ext cx="4038600" cy="3700463"/>
          </a:xfrm>
        </p:spPr>
        <p:txBody>
          <a:bodyPr/>
          <a:lstStyle/>
          <a:p>
            <a:pPr eaLnBrk="1" hangingPunct="1">
              <a:lnSpc>
                <a:spcPct val="90000"/>
              </a:lnSpc>
            </a:pPr>
            <a:r>
              <a:rPr lang="en-GB" altLang="zh-CN" sz="2200" b="1" dirty="0">
                <a:ea typeface="宋体" pitchFamily="2" charset="-122"/>
              </a:rPr>
              <a:t>policy, public inquiry, PSRB requirement </a:t>
            </a:r>
            <a:r>
              <a:rPr lang="en-GB" altLang="zh-CN" sz="2200" b="1" dirty="0" err="1">
                <a:ea typeface="宋体" pitchFamily="2" charset="-122"/>
              </a:rPr>
              <a:t>comissioners,research</a:t>
            </a:r>
            <a:endParaRPr lang="en-GB" altLang="zh-CN" sz="2200" b="1" dirty="0">
              <a:ea typeface="宋体" pitchFamily="2" charset="-122"/>
            </a:endParaRPr>
          </a:p>
          <a:p>
            <a:pPr eaLnBrk="1" hangingPunct="1">
              <a:lnSpc>
                <a:spcPct val="90000"/>
              </a:lnSpc>
            </a:pPr>
            <a:r>
              <a:rPr lang="en-GB" altLang="zh-CN" sz="2200" b="1" dirty="0">
                <a:ea typeface="宋体" pitchFamily="2" charset="-122"/>
              </a:rPr>
              <a:t>more positive outcomes are attained by collaborative teams</a:t>
            </a:r>
            <a:r>
              <a:rPr lang="en-GB" altLang="zh-CN" sz="2200" dirty="0">
                <a:ea typeface="宋体" pitchFamily="2" charset="-122"/>
              </a:rPr>
              <a:t> </a:t>
            </a:r>
          </a:p>
          <a:p>
            <a:pPr eaLnBrk="1" hangingPunct="1">
              <a:lnSpc>
                <a:spcPct val="90000"/>
              </a:lnSpc>
            </a:pPr>
            <a:r>
              <a:rPr lang="en-GB" altLang="zh-CN" sz="2200" b="1" dirty="0">
                <a:ea typeface="宋体" pitchFamily="2" charset="-122"/>
              </a:rPr>
              <a:t>must be supported by education and training that is genuinely </a:t>
            </a:r>
            <a:r>
              <a:rPr lang="en-GB" altLang="zh-CN" sz="2200" b="1" dirty="0" err="1">
                <a:ea typeface="宋体" pitchFamily="2" charset="-122"/>
              </a:rPr>
              <a:t>interprofessional</a:t>
            </a:r>
            <a:endParaRPr lang="en-GB" sz="2200" dirty="0"/>
          </a:p>
        </p:txBody>
      </p:sp>
      <p:pic>
        <p:nvPicPr>
          <p:cNvPr id="3076" name="Picture 11" descr="MPj04221220000[1]"/>
          <p:cNvPicPr>
            <a:picLocks noGrp="1" noChangeAspect="1" noChangeArrowheads="1"/>
          </p:cNvPicPr>
          <p:nvPr>
            <p:ph sz="half" idx="2"/>
          </p:nvPr>
        </p:nvPicPr>
        <p:blipFill>
          <a:blip r:embed="rId3" cstate="print"/>
          <a:srcRect/>
          <a:stretch>
            <a:fillRect/>
          </a:stretch>
        </p:blipFill>
        <p:spPr>
          <a:xfrm>
            <a:off x="4644008" y="1844824"/>
            <a:ext cx="4038600" cy="2659063"/>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1520" y="0"/>
            <a:ext cx="8229600" cy="1143000"/>
          </a:xfrm>
        </p:spPr>
        <p:txBody>
          <a:bodyPr/>
          <a:lstStyle/>
          <a:p>
            <a:pPr algn="l" eaLnBrk="1" hangingPunct="1"/>
            <a:r>
              <a:rPr lang="en-GB" dirty="0"/>
              <a:t>IPE at Sheffield Hallam</a:t>
            </a:r>
          </a:p>
        </p:txBody>
      </p:sp>
      <p:sp>
        <p:nvSpPr>
          <p:cNvPr id="4099" name="Rectangle 5"/>
          <p:cNvSpPr>
            <a:spLocks noGrp="1" noChangeArrowheads="1"/>
          </p:cNvSpPr>
          <p:nvPr>
            <p:ph type="body" sz="half" idx="1"/>
          </p:nvPr>
        </p:nvSpPr>
        <p:spPr>
          <a:xfrm>
            <a:off x="323528" y="1196753"/>
            <a:ext cx="4320480" cy="4104455"/>
          </a:xfrm>
        </p:spPr>
        <p:txBody>
          <a:bodyPr>
            <a:normAutofit lnSpcReduction="10000"/>
          </a:bodyPr>
          <a:lstStyle/>
          <a:p>
            <a:pPr eaLnBrk="1" hangingPunct="1">
              <a:lnSpc>
                <a:spcPct val="80000"/>
              </a:lnSpc>
            </a:pPr>
            <a:r>
              <a:rPr lang="en-GB" sz="2000" dirty="0"/>
              <a:t>Key learning and teaching strategy in SHU in undergraduate and post graduate provision</a:t>
            </a:r>
          </a:p>
          <a:p>
            <a:pPr eaLnBrk="1" hangingPunct="1">
              <a:lnSpc>
                <a:spcPct val="80000"/>
              </a:lnSpc>
            </a:pPr>
            <a:endParaRPr lang="en-GB" sz="2000" dirty="0"/>
          </a:p>
          <a:p>
            <a:pPr eaLnBrk="1" hangingPunct="1">
              <a:lnSpc>
                <a:spcPct val="80000"/>
              </a:lnSpc>
            </a:pPr>
            <a:r>
              <a:rPr lang="en-GB" sz="2000" dirty="0"/>
              <a:t>Has evolved over more than a decade </a:t>
            </a:r>
          </a:p>
          <a:p>
            <a:pPr eaLnBrk="1" hangingPunct="1">
              <a:lnSpc>
                <a:spcPct val="80000"/>
              </a:lnSpc>
              <a:buFontTx/>
              <a:buNone/>
            </a:pPr>
            <a:endParaRPr lang="en-GB" sz="800" dirty="0"/>
          </a:p>
          <a:p>
            <a:pPr eaLnBrk="1" hangingPunct="1">
              <a:lnSpc>
                <a:spcPct val="80000"/>
              </a:lnSpc>
            </a:pPr>
            <a:r>
              <a:rPr lang="en-GB" sz="2000" dirty="0"/>
              <a:t>Leading edge institution with national and international reputation</a:t>
            </a:r>
          </a:p>
          <a:p>
            <a:pPr eaLnBrk="1" hangingPunct="1">
              <a:lnSpc>
                <a:spcPct val="80000"/>
              </a:lnSpc>
              <a:buFontTx/>
              <a:buNone/>
            </a:pPr>
            <a:endParaRPr lang="en-GB" sz="800" dirty="0"/>
          </a:p>
          <a:p>
            <a:pPr eaLnBrk="1" hangingPunct="1">
              <a:lnSpc>
                <a:spcPct val="80000"/>
              </a:lnSpc>
            </a:pPr>
            <a:r>
              <a:rPr lang="en-GB" sz="2000" dirty="0"/>
              <a:t>Several national projects; Forging Ahead (</a:t>
            </a:r>
            <a:r>
              <a:rPr lang="en-GB" sz="2000" dirty="0" err="1"/>
              <a:t>DoH</a:t>
            </a:r>
            <a:r>
              <a:rPr lang="en-GB" sz="2000" dirty="0"/>
              <a:t> funded); CUILU (</a:t>
            </a:r>
            <a:r>
              <a:rPr lang="en-GB" sz="2000" dirty="0" err="1"/>
              <a:t>DoH</a:t>
            </a:r>
            <a:r>
              <a:rPr lang="en-GB" sz="2000" dirty="0"/>
              <a:t> funded); </a:t>
            </a:r>
            <a:r>
              <a:rPr lang="en-GB" sz="2000" dirty="0" err="1"/>
              <a:t>CIPeL</a:t>
            </a:r>
            <a:r>
              <a:rPr lang="en-GB" sz="2000" dirty="0"/>
              <a:t> (HEFCE funded); TUILIP (EMHD funded)</a:t>
            </a:r>
          </a:p>
          <a:p>
            <a:pPr eaLnBrk="1" hangingPunct="1">
              <a:lnSpc>
                <a:spcPct val="80000"/>
              </a:lnSpc>
              <a:buFontTx/>
              <a:buNone/>
            </a:pPr>
            <a:endParaRPr lang="en-GB" sz="800" dirty="0"/>
          </a:p>
          <a:p>
            <a:pPr eaLnBrk="1" hangingPunct="1">
              <a:lnSpc>
                <a:spcPct val="80000"/>
              </a:lnSpc>
            </a:pPr>
            <a:endParaRPr lang="en-GB" sz="2000" dirty="0"/>
          </a:p>
          <a:p>
            <a:pPr eaLnBrk="1" hangingPunct="1">
              <a:lnSpc>
                <a:spcPct val="80000"/>
              </a:lnSpc>
            </a:pPr>
            <a:endParaRPr lang="en-GB" sz="2000" dirty="0"/>
          </a:p>
        </p:txBody>
      </p:sp>
      <p:sp>
        <p:nvSpPr>
          <p:cNvPr id="4100" name="Text Box 7"/>
          <p:cNvSpPr txBox="1">
            <a:spLocks noChangeArrowheads="1"/>
          </p:cNvSpPr>
          <p:nvPr/>
        </p:nvSpPr>
        <p:spPr bwMode="auto">
          <a:xfrm>
            <a:off x="5076825" y="1916113"/>
            <a:ext cx="3598863" cy="366712"/>
          </a:xfrm>
          <a:prstGeom prst="rect">
            <a:avLst/>
          </a:prstGeom>
          <a:noFill/>
          <a:ln w="9525">
            <a:noFill/>
            <a:miter lim="800000"/>
            <a:headEnd/>
            <a:tailEnd/>
          </a:ln>
        </p:spPr>
        <p:txBody>
          <a:bodyPr>
            <a:spAutoFit/>
          </a:bodyPr>
          <a:lstStyle/>
          <a:p>
            <a:pPr>
              <a:spcBef>
                <a:spcPct val="50000"/>
              </a:spcBef>
            </a:pPr>
            <a:endParaRPr lang="en-US"/>
          </a:p>
        </p:txBody>
      </p:sp>
      <p:pic>
        <p:nvPicPr>
          <p:cNvPr id="4101" name="Picture 8" descr="hwb_building-exterior2"/>
          <p:cNvPicPr>
            <a:picLocks noChangeAspect="1" noChangeArrowheads="1"/>
          </p:cNvPicPr>
          <p:nvPr/>
        </p:nvPicPr>
        <p:blipFill>
          <a:blip r:embed="rId3" cstate="print"/>
          <a:srcRect/>
          <a:stretch>
            <a:fillRect/>
          </a:stretch>
        </p:blipFill>
        <p:spPr bwMode="auto">
          <a:xfrm>
            <a:off x="4860032" y="1700808"/>
            <a:ext cx="3959225" cy="26400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Focus of our IPE</a:t>
            </a:r>
          </a:p>
        </p:txBody>
      </p:sp>
      <p:sp>
        <p:nvSpPr>
          <p:cNvPr id="6" name="Content Placeholder 5"/>
          <p:cNvSpPr>
            <a:spLocks noGrp="1"/>
          </p:cNvSpPr>
          <p:nvPr>
            <p:ph idx="1"/>
          </p:nvPr>
        </p:nvSpPr>
        <p:spPr/>
        <p:txBody>
          <a:bodyPr/>
          <a:lstStyle/>
          <a:p>
            <a:r>
              <a:rPr lang="en-GB" dirty="0"/>
              <a:t>Barr et al (2006) identify three key themes in </a:t>
            </a:r>
            <a:r>
              <a:rPr lang="en-GB" dirty="0" err="1"/>
              <a:t>interprofessional</a:t>
            </a:r>
            <a:r>
              <a:rPr lang="en-GB" dirty="0"/>
              <a:t> education: preparing individuals, cultivating collaboration and improving services. They propose that personal preparation is the focus of first year pre-registration </a:t>
            </a:r>
            <a:r>
              <a:rPr lang="en-GB" dirty="0" err="1"/>
              <a:t>interprofessional</a:t>
            </a:r>
            <a:r>
              <a:rPr lang="en-GB" dirty="0"/>
              <a:t> education and that this drives the progressive development of effective team working and improving service and care. </a:t>
            </a:r>
          </a:p>
        </p:txBody>
      </p:sp>
    </p:spTree>
    <p:extLst>
      <p:ext uri="{BB962C8B-B14F-4D97-AF65-F5344CB8AC3E}">
        <p14:creationId xmlns:p14="http://schemas.microsoft.com/office/powerpoint/2010/main" val="239264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 name="Oval 34"/>
          <p:cNvSpPr/>
          <p:nvPr/>
        </p:nvSpPr>
        <p:spPr>
          <a:xfrm>
            <a:off x="287946" y="2204864"/>
            <a:ext cx="2796474" cy="1215858"/>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nvGrpSpPr>
          <p:cNvPr id="39" name="Group 38"/>
          <p:cNvGrpSpPr/>
          <p:nvPr/>
        </p:nvGrpSpPr>
        <p:grpSpPr>
          <a:xfrm>
            <a:off x="683568" y="44624"/>
            <a:ext cx="8133974" cy="5568514"/>
            <a:chOff x="758506" y="315020"/>
            <a:chExt cx="8133974" cy="5568514"/>
          </a:xfrm>
        </p:grpSpPr>
        <p:sp>
          <p:nvSpPr>
            <p:cNvPr id="37" name="Oval 36"/>
            <p:cNvSpPr/>
            <p:nvPr/>
          </p:nvSpPr>
          <p:spPr>
            <a:xfrm>
              <a:off x="3059832" y="4581128"/>
              <a:ext cx="2995533" cy="1302406"/>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1" name="Right Arrow 30"/>
            <p:cNvSpPr/>
            <p:nvPr/>
          </p:nvSpPr>
          <p:spPr>
            <a:xfrm rot="5400000">
              <a:off x="3962208" y="3966784"/>
              <a:ext cx="1277236"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5464899" y="3717034"/>
              <a:ext cx="2995533" cy="1302406"/>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4" name="Oval 33"/>
            <p:cNvSpPr/>
            <p:nvPr/>
          </p:nvSpPr>
          <p:spPr>
            <a:xfrm>
              <a:off x="899592" y="3717032"/>
              <a:ext cx="2796474" cy="1215858"/>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0" name="Oval 29"/>
            <p:cNvSpPr/>
            <p:nvPr/>
          </p:nvSpPr>
          <p:spPr>
            <a:xfrm>
              <a:off x="6096006" y="2404776"/>
              <a:ext cx="2796474" cy="1215858"/>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9" name="Oval 28"/>
            <p:cNvSpPr/>
            <p:nvPr/>
          </p:nvSpPr>
          <p:spPr>
            <a:xfrm>
              <a:off x="5531334" y="1060318"/>
              <a:ext cx="2796474" cy="1215858"/>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8" name="Oval 27"/>
            <p:cNvSpPr/>
            <p:nvPr/>
          </p:nvSpPr>
          <p:spPr>
            <a:xfrm>
              <a:off x="3205421" y="315020"/>
              <a:ext cx="2796474" cy="1215858"/>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7" name="Oval 26"/>
            <p:cNvSpPr/>
            <p:nvPr/>
          </p:nvSpPr>
          <p:spPr>
            <a:xfrm>
              <a:off x="825729" y="1127541"/>
              <a:ext cx="2796474" cy="1215858"/>
            </a:xfrm>
            <a:prstGeom prst="ellipse">
              <a:avLst/>
            </a:prstGeom>
            <a:solidFill>
              <a:srgbClr val="E5E5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7" name="Right Arrow 16"/>
            <p:cNvSpPr/>
            <p:nvPr/>
          </p:nvSpPr>
          <p:spPr>
            <a:xfrm rot="2488735">
              <a:off x="4694646" y="3538663"/>
              <a:ext cx="1277236"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rot="8183983">
              <a:off x="3257361" y="3534818"/>
              <a:ext cx="1277236"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4926328" y="2948159"/>
              <a:ext cx="1277235"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ight Arrow 13"/>
            <p:cNvSpPr/>
            <p:nvPr/>
          </p:nvSpPr>
          <p:spPr>
            <a:xfrm rot="10800000">
              <a:off x="2976863" y="2948159"/>
              <a:ext cx="1277235"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ight Arrow 12"/>
            <p:cNvSpPr/>
            <p:nvPr/>
          </p:nvSpPr>
          <p:spPr>
            <a:xfrm rot="16200000">
              <a:off x="3985207" y="1939815"/>
              <a:ext cx="1277236"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ight Arrow 11"/>
            <p:cNvSpPr/>
            <p:nvPr/>
          </p:nvSpPr>
          <p:spPr>
            <a:xfrm rot="13431156">
              <a:off x="3257964" y="2300971"/>
              <a:ext cx="1277235"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19235795">
              <a:off x="4710728" y="2255052"/>
              <a:ext cx="1277235" cy="201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3649092" y="2074261"/>
              <a:ext cx="1949465" cy="19494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783538" y="2612045"/>
              <a:ext cx="1680573" cy="1384995"/>
            </a:xfrm>
            <a:prstGeom prst="rect">
              <a:avLst/>
            </a:prstGeom>
            <a:noFill/>
          </p:spPr>
          <p:txBody>
            <a:bodyPr wrap="square" rtlCol="0">
              <a:spAutoFit/>
            </a:bodyPr>
            <a:lstStyle/>
            <a:p>
              <a:pPr algn="ctr"/>
              <a:r>
                <a:rPr lang="en-GB" sz="2800" b="1" dirty="0">
                  <a:latin typeface="Calibri" pitchFamily="34" charset="0"/>
                </a:rPr>
                <a:t>Service User central</a:t>
              </a:r>
            </a:p>
          </p:txBody>
        </p:sp>
        <p:sp>
          <p:nvSpPr>
            <p:cNvPr id="19" name="TextBox 18"/>
            <p:cNvSpPr txBox="1"/>
            <p:nvPr/>
          </p:nvSpPr>
          <p:spPr>
            <a:xfrm>
              <a:off x="3716315" y="724203"/>
              <a:ext cx="1882242" cy="373522"/>
            </a:xfrm>
            <a:prstGeom prst="rect">
              <a:avLst/>
            </a:prstGeom>
            <a:noFill/>
          </p:spPr>
          <p:txBody>
            <a:bodyPr wrap="square" rtlCol="0">
              <a:spAutoFit/>
            </a:bodyPr>
            <a:lstStyle/>
            <a:p>
              <a:pPr algn="ctr"/>
              <a:r>
                <a:rPr lang="fr-FR" sz="2000" dirty="0">
                  <a:latin typeface="Calibri" pitchFamily="34" charset="0"/>
                </a:rPr>
                <a:t>Communication</a:t>
              </a:r>
              <a:endParaRPr lang="en-GB" sz="2000" dirty="0">
                <a:latin typeface="Calibri" pitchFamily="34" charset="0"/>
              </a:endParaRPr>
            </a:p>
          </p:txBody>
        </p:sp>
        <p:sp>
          <p:nvSpPr>
            <p:cNvPr id="20" name="TextBox 19"/>
            <p:cNvSpPr txBox="1"/>
            <p:nvPr/>
          </p:nvSpPr>
          <p:spPr>
            <a:xfrm>
              <a:off x="6001894" y="1493471"/>
              <a:ext cx="1882242" cy="373522"/>
            </a:xfrm>
            <a:prstGeom prst="rect">
              <a:avLst/>
            </a:prstGeom>
            <a:noFill/>
          </p:spPr>
          <p:txBody>
            <a:bodyPr wrap="square" rtlCol="0">
              <a:spAutoFit/>
            </a:bodyPr>
            <a:lstStyle/>
            <a:p>
              <a:pPr algn="ctr"/>
              <a:r>
                <a:rPr lang="fr-FR" sz="2000" dirty="0" err="1">
                  <a:latin typeface="Calibri" pitchFamily="34" charset="0"/>
                </a:rPr>
                <a:t>Ethics</a:t>
              </a:r>
              <a:endParaRPr lang="en-GB" sz="2000" dirty="0">
                <a:latin typeface="Calibri" pitchFamily="34" charset="0"/>
              </a:endParaRPr>
            </a:p>
          </p:txBody>
        </p:sp>
        <p:sp>
          <p:nvSpPr>
            <p:cNvPr id="21" name="TextBox 20"/>
            <p:cNvSpPr txBox="1"/>
            <p:nvPr/>
          </p:nvSpPr>
          <p:spPr>
            <a:xfrm>
              <a:off x="6539678" y="2685052"/>
              <a:ext cx="1882242" cy="660846"/>
            </a:xfrm>
            <a:prstGeom prst="rect">
              <a:avLst/>
            </a:prstGeom>
            <a:noFill/>
          </p:spPr>
          <p:txBody>
            <a:bodyPr wrap="square" rtlCol="0">
              <a:spAutoFit/>
            </a:bodyPr>
            <a:lstStyle/>
            <a:p>
              <a:pPr algn="ctr"/>
              <a:r>
                <a:rPr lang="fr-FR" sz="2000" dirty="0">
                  <a:latin typeface="Calibri" pitchFamily="34" charset="0"/>
                </a:rPr>
                <a:t>Anti-Oppressive </a:t>
              </a:r>
              <a:r>
                <a:rPr lang="en-GB" sz="2000" dirty="0">
                  <a:latin typeface="Calibri" pitchFamily="34" charset="0"/>
                </a:rPr>
                <a:t>Practice</a:t>
              </a:r>
            </a:p>
          </p:txBody>
        </p:sp>
        <p:sp>
          <p:nvSpPr>
            <p:cNvPr id="22" name="TextBox 21"/>
            <p:cNvSpPr txBox="1"/>
            <p:nvPr/>
          </p:nvSpPr>
          <p:spPr>
            <a:xfrm>
              <a:off x="6117061" y="4158465"/>
              <a:ext cx="1882242" cy="400110"/>
            </a:xfrm>
            <a:prstGeom prst="rect">
              <a:avLst/>
            </a:prstGeom>
            <a:noFill/>
          </p:spPr>
          <p:txBody>
            <a:bodyPr wrap="square" rtlCol="0">
              <a:spAutoFit/>
            </a:bodyPr>
            <a:lstStyle/>
            <a:p>
              <a:pPr algn="ctr"/>
              <a:r>
                <a:rPr lang="fr-FR" sz="2000" dirty="0" err="1">
                  <a:latin typeface="Calibri" pitchFamily="34" charset="0"/>
                </a:rPr>
                <a:t>Professionalism</a:t>
              </a:r>
              <a:endParaRPr lang="en-GB" sz="2000" dirty="0">
                <a:latin typeface="Calibri" pitchFamily="34" charset="0"/>
              </a:endParaRPr>
            </a:p>
          </p:txBody>
        </p:sp>
        <p:sp>
          <p:nvSpPr>
            <p:cNvPr id="23" name="TextBox 22"/>
            <p:cNvSpPr txBox="1"/>
            <p:nvPr/>
          </p:nvSpPr>
          <p:spPr>
            <a:xfrm>
              <a:off x="1442160" y="4120369"/>
              <a:ext cx="1882242" cy="373522"/>
            </a:xfrm>
            <a:prstGeom prst="rect">
              <a:avLst/>
            </a:prstGeom>
            <a:noFill/>
          </p:spPr>
          <p:txBody>
            <a:bodyPr wrap="square" rtlCol="0">
              <a:spAutoFit/>
            </a:bodyPr>
            <a:lstStyle/>
            <a:p>
              <a:pPr algn="ctr"/>
              <a:r>
                <a:rPr lang="fr-FR" sz="2000" dirty="0">
                  <a:latin typeface="Calibri" pitchFamily="34" charset="0"/>
                </a:rPr>
                <a:t>Policy</a:t>
              </a:r>
              <a:endParaRPr lang="en-GB" sz="2000" dirty="0">
                <a:latin typeface="Calibri" pitchFamily="34" charset="0"/>
              </a:endParaRPr>
            </a:p>
          </p:txBody>
        </p:sp>
        <p:sp>
          <p:nvSpPr>
            <p:cNvPr id="24" name="TextBox 23"/>
            <p:cNvSpPr txBox="1"/>
            <p:nvPr/>
          </p:nvSpPr>
          <p:spPr>
            <a:xfrm>
              <a:off x="758506" y="2740891"/>
              <a:ext cx="1882242" cy="660846"/>
            </a:xfrm>
            <a:prstGeom prst="rect">
              <a:avLst/>
            </a:prstGeom>
            <a:noFill/>
          </p:spPr>
          <p:txBody>
            <a:bodyPr wrap="square" rtlCol="0">
              <a:spAutoFit/>
            </a:bodyPr>
            <a:lstStyle/>
            <a:p>
              <a:pPr algn="ctr"/>
              <a:r>
                <a:rPr lang="fr-FR" sz="2000" dirty="0">
                  <a:latin typeface="Calibri" pitchFamily="34" charset="0"/>
                </a:rPr>
                <a:t>Collaborative Practice</a:t>
              </a:r>
              <a:endParaRPr lang="en-GB" sz="2000" dirty="0">
                <a:latin typeface="Calibri" pitchFamily="34" charset="0"/>
              </a:endParaRPr>
            </a:p>
          </p:txBody>
        </p:sp>
        <p:sp>
          <p:nvSpPr>
            <p:cNvPr id="25" name="TextBox 24"/>
            <p:cNvSpPr txBox="1"/>
            <p:nvPr/>
          </p:nvSpPr>
          <p:spPr>
            <a:xfrm>
              <a:off x="1269401" y="1194764"/>
              <a:ext cx="1882242" cy="707886"/>
            </a:xfrm>
            <a:prstGeom prst="rect">
              <a:avLst/>
            </a:prstGeom>
            <a:noFill/>
          </p:spPr>
          <p:txBody>
            <a:bodyPr wrap="square" rtlCol="0">
              <a:spAutoFit/>
            </a:bodyPr>
            <a:lstStyle/>
            <a:p>
              <a:pPr algn="ctr"/>
              <a:r>
                <a:rPr lang="fr-FR" sz="2000" dirty="0">
                  <a:latin typeface="Calibri" pitchFamily="34" charset="0"/>
                </a:rPr>
                <a:t>Service </a:t>
              </a:r>
              <a:r>
                <a:rPr lang="fr-FR" sz="2000" dirty="0" err="1">
                  <a:latin typeface="Calibri" pitchFamily="34" charset="0"/>
                </a:rPr>
                <a:t>Improvement</a:t>
              </a:r>
              <a:r>
                <a:rPr lang="fr-FR" sz="2000" dirty="0">
                  <a:latin typeface="Calibri" pitchFamily="34" charset="0"/>
                </a:rPr>
                <a:t> </a:t>
              </a:r>
              <a:endParaRPr lang="en-GB" sz="2000" dirty="0">
                <a:latin typeface="Calibri" pitchFamily="34" charset="0"/>
              </a:endParaRPr>
            </a:p>
          </p:txBody>
        </p:sp>
        <p:sp>
          <p:nvSpPr>
            <p:cNvPr id="38" name="TextBox 37"/>
            <p:cNvSpPr txBox="1"/>
            <p:nvPr/>
          </p:nvSpPr>
          <p:spPr>
            <a:xfrm>
              <a:off x="3625862" y="5013176"/>
              <a:ext cx="1882242" cy="373522"/>
            </a:xfrm>
            <a:prstGeom prst="rect">
              <a:avLst/>
            </a:prstGeom>
            <a:noFill/>
          </p:spPr>
          <p:txBody>
            <a:bodyPr wrap="square" rtlCol="0">
              <a:spAutoFit/>
            </a:bodyPr>
            <a:lstStyle/>
            <a:p>
              <a:pPr algn="ctr"/>
              <a:r>
                <a:rPr lang="fr-FR" sz="2000" dirty="0">
                  <a:latin typeface="Calibri" pitchFamily="34" charset="0"/>
                </a:rPr>
                <a:t>Team </a:t>
              </a:r>
              <a:r>
                <a:rPr lang="fr-FR" sz="2000" dirty="0" err="1">
                  <a:latin typeface="Calibri" pitchFamily="34" charset="0"/>
                </a:rPr>
                <a:t>Working</a:t>
              </a:r>
              <a:endParaRPr lang="en-GB" sz="2000" dirty="0">
                <a:latin typeface="Calibri" pitchFamily="34" charset="0"/>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are we trying to achieve in our IPE modules?</a:t>
            </a:r>
          </a:p>
        </p:txBody>
      </p:sp>
      <p:sp>
        <p:nvSpPr>
          <p:cNvPr id="3" name="Content Placeholder 2"/>
          <p:cNvSpPr>
            <a:spLocks noGrp="1"/>
          </p:cNvSpPr>
          <p:nvPr>
            <p:ph idx="1"/>
          </p:nvPr>
        </p:nvSpPr>
        <p:spPr/>
        <p:txBody>
          <a:bodyPr>
            <a:noAutofit/>
          </a:bodyPr>
          <a:lstStyle/>
          <a:p>
            <a:r>
              <a:rPr lang="en-GB" dirty="0"/>
              <a:t>Develop professionals who are confident in their own knowledge and skills and who are aware of and confident in the knowledge and skills of fellow professionals and who can conduct their practice in a collaborative, non hierarchical way with other members of the working team to benefit the individual accessing services</a:t>
            </a:r>
          </a:p>
          <a:p>
            <a:endParaRPr lang="en-GB" sz="3600" dirty="0"/>
          </a:p>
        </p:txBody>
      </p:sp>
    </p:spTree>
    <p:extLst>
      <p:ext uri="{BB962C8B-B14F-4D97-AF65-F5344CB8AC3E}">
        <p14:creationId xmlns:p14="http://schemas.microsoft.com/office/powerpoint/2010/main" val="10213227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229600" cy="1143000"/>
          </a:xfrm>
        </p:spPr>
        <p:txBody>
          <a:bodyPr/>
          <a:lstStyle/>
          <a:p>
            <a:r>
              <a:rPr lang="en-GB" dirty="0">
                <a:latin typeface="Arial" pitchFamily="34" charset="0"/>
                <a:cs typeface="Arial" pitchFamily="34" charset="0"/>
              </a:rPr>
              <a:t>Complexities</a:t>
            </a:r>
          </a:p>
        </p:txBody>
      </p:sp>
      <p:sp>
        <p:nvSpPr>
          <p:cNvPr id="3" name="Text Placeholder 2"/>
          <p:cNvSpPr>
            <a:spLocks noGrp="1"/>
          </p:cNvSpPr>
          <p:nvPr>
            <p:ph type="body" sz="half" idx="1"/>
          </p:nvPr>
        </p:nvSpPr>
        <p:spPr>
          <a:xfrm>
            <a:off x="467544" y="1484784"/>
            <a:ext cx="4028256" cy="4641379"/>
          </a:xfrm>
        </p:spPr>
        <p:txBody>
          <a:bodyPr>
            <a:normAutofit/>
          </a:bodyPr>
          <a:lstStyle/>
          <a:p>
            <a:r>
              <a:rPr lang="en-GB" sz="1400" dirty="0"/>
              <a:t>BSc </a:t>
            </a:r>
            <a:r>
              <a:rPr lang="en-GB" sz="1400" dirty="0" err="1"/>
              <a:t>Hons</a:t>
            </a:r>
            <a:r>
              <a:rPr lang="en-GB" sz="1400" dirty="0"/>
              <a:t> Nursing (Child)</a:t>
            </a:r>
          </a:p>
          <a:p>
            <a:r>
              <a:rPr lang="en-GB" sz="1400" dirty="0"/>
              <a:t>BSc </a:t>
            </a:r>
            <a:r>
              <a:rPr lang="en-GB" sz="1400" dirty="0" err="1"/>
              <a:t>Hons</a:t>
            </a:r>
            <a:r>
              <a:rPr lang="en-GB" sz="1400" dirty="0"/>
              <a:t> Nursing (Adult )</a:t>
            </a:r>
          </a:p>
          <a:p>
            <a:r>
              <a:rPr lang="en-GB" sz="1400" dirty="0"/>
              <a:t>BSc </a:t>
            </a:r>
            <a:r>
              <a:rPr lang="en-GB" sz="1400" dirty="0" err="1"/>
              <a:t>Hons</a:t>
            </a:r>
            <a:r>
              <a:rPr lang="en-GB" sz="1400" dirty="0"/>
              <a:t> Nursing (Mental Health)</a:t>
            </a:r>
          </a:p>
          <a:p>
            <a:r>
              <a:rPr lang="en-GB" sz="1400" dirty="0"/>
              <a:t>BSc Applied Nursing Social Work</a:t>
            </a:r>
          </a:p>
          <a:p>
            <a:r>
              <a:rPr lang="en-GB" sz="1400" dirty="0"/>
              <a:t>BSc </a:t>
            </a:r>
            <a:r>
              <a:rPr lang="en-GB" sz="1400" dirty="0" err="1"/>
              <a:t>Hons</a:t>
            </a:r>
            <a:r>
              <a:rPr lang="en-GB" sz="1400" dirty="0"/>
              <a:t> Midwifery</a:t>
            </a:r>
          </a:p>
          <a:p>
            <a:r>
              <a:rPr lang="en-GB" sz="1400" dirty="0"/>
              <a:t>BSc </a:t>
            </a:r>
            <a:r>
              <a:rPr lang="en-GB" sz="1400" dirty="0" err="1"/>
              <a:t>Hons</a:t>
            </a:r>
            <a:r>
              <a:rPr lang="en-GB" sz="1400" dirty="0"/>
              <a:t> Social Work</a:t>
            </a:r>
          </a:p>
          <a:p>
            <a:r>
              <a:rPr lang="en-GB" sz="1400" dirty="0"/>
              <a:t>BSc </a:t>
            </a:r>
            <a:r>
              <a:rPr lang="en-GB" sz="1400" dirty="0" err="1"/>
              <a:t>Hons</a:t>
            </a:r>
            <a:r>
              <a:rPr lang="en-GB" sz="1400" dirty="0"/>
              <a:t> Youth and Community Studies</a:t>
            </a:r>
          </a:p>
          <a:p>
            <a:r>
              <a:rPr lang="en-GB" sz="1400" dirty="0"/>
              <a:t>BSc </a:t>
            </a:r>
            <a:r>
              <a:rPr lang="en-GB" sz="1400" dirty="0" err="1"/>
              <a:t>Hons</a:t>
            </a:r>
            <a:r>
              <a:rPr lang="en-GB" sz="1400" dirty="0"/>
              <a:t> Working with Children and Young Families</a:t>
            </a:r>
          </a:p>
          <a:p>
            <a:r>
              <a:rPr lang="en-GB" sz="1400" dirty="0"/>
              <a:t>BSc </a:t>
            </a:r>
            <a:r>
              <a:rPr lang="en-GB" sz="1400" dirty="0" err="1"/>
              <a:t>Hons</a:t>
            </a:r>
            <a:r>
              <a:rPr lang="en-GB" sz="1400" dirty="0"/>
              <a:t> Radiotherapy and Oncology</a:t>
            </a:r>
          </a:p>
          <a:p>
            <a:r>
              <a:rPr lang="en-GB" sz="1400" dirty="0"/>
              <a:t>BSc </a:t>
            </a:r>
            <a:r>
              <a:rPr lang="en-GB" sz="1400" dirty="0" err="1"/>
              <a:t>Hons</a:t>
            </a:r>
            <a:r>
              <a:rPr lang="en-GB" sz="1400" dirty="0"/>
              <a:t> Occupational Therapy</a:t>
            </a:r>
          </a:p>
          <a:p>
            <a:r>
              <a:rPr lang="en-GB" sz="1400" dirty="0"/>
              <a:t>BSc </a:t>
            </a:r>
            <a:r>
              <a:rPr lang="en-GB" sz="1400" dirty="0" err="1"/>
              <a:t>Hons</a:t>
            </a:r>
            <a:r>
              <a:rPr lang="en-GB" sz="1400" dirty="0"/>
              <a:t> Physiotherapy</a:t>
            </a:r>
          </a:p>
          <a:p>
            <a:r>
              <a:rPr lang="en-GB" sz="1400" dirty="0"/>
              <a:t>BSc </a:t>
            </a:r>
            <a:r>
              <a:rPr lang="en-GB" sz="1400" dirty="0" err="1"/>
              <a:t>Hons</a:t>
            </a:r>
            <a:r>
              <a:rPr lang="en-GB" sz="1400" dirty="0"/>
              <a:t> Radiography</a:t>
            </a:r>
          </a:p>
          <a:p>
            <a:r>
              <a:rPr lang="en-GB" sz="1400" dirty="0"/>
              <a:t>Dip HE Paramedic Practice</a:t>
            </a:r>
          </a:p>
          <a:p>
            <a:r>
              <a:rPr lang="en-GB" sz="1400" dirty="0"/>
              <a:t>Dip HE Operating Department Practice</a:t>
            </a:r>
          </a:p>
          <a:p>
            <a:r>
              <a:rPr lang="en-GB" sz="1400" dirty="0"/>
              <a:t>Tech to Paramedic Practice</a:t>
            </a:r>
          </a:p>
          <a:p>
            <a:endParaRPr lang="en-GB" sz="1400" dirty="0"/>
          </a:p>
        </p:txBody>
      </p:sp>
      <p:sp>
        <p:nvSpPr>
          <p:cNvPr id="4" name="Content Placeholder 3"/>
          <p:cNvSpPr>
            <a:spLocks noGrp="1"/>
          </p:cNvSpPr>
          <p:nvPr>
            <p:ph sz="half" idx="2"/>
          </p:nvPr>
        </p:nvSpPr>
        <p:spPr>
          <a:xfrm>
            <a:off x="4572000" y="1340768"/>
            <a:ext cx="4110608" cy="4669979"/>
          </a:xfrm>
        </p:spPr>
        <p:txBody>
          <a:bodyPr/>
          <a:lstStyle/>
          <a:p>
            <a:r>
              <a:rPr lang="en-GB" sz="2400" dirty="0">
                <a:cs typeface="+mj-cs"/>
              </a:rPr>
              <a:t>3500 Students</a:t>
            </a:r>
          </a:p>
          <a:p>
            <a:r>
              <a:rPr lang="en-GB" sz="2400" dirty="0">
                <a:cs typeface="+mj-cs"/>
              </a:rPr>
              <a:t>120 Facilitators</a:t>
            </a:r>
          </a:p>
          <a:p>
            <a:r>
              <a:rPr lang="en-GB" sz="2400" dirty="0">
                <a:cs typeface="+mj-cs"/>
              </a:rPr>
              <a:t>600 + seminars</a:t>
            </a:r>
          </a:p>
          <a:p>
            <a:endParaRPr lang="en-GB" sz="2400" dirty="0">
              <a:cs typeface="+mj-cs"/>
            </a:endParaRPr>
          </a:p>
          <a:p>
            <a:endParaRPr lang="en-GB" sz="2400" dirty="0">
              <a:cs typeface="+mj-cs"/>
            </a:endParaRPr>
          </a:p>
          <a:p>
            <a:endParaRPr lang="en-GB" sz="2400" dirty="0">
              <a:cs typeface="+mj-cs"/>
            </a:endParaRPr>
          </a:p>
        </p:txBody>
      </p:sp>
      <p:pic>
        <p:nvPicPr>
          <p:cNvPr id="5" name="Picture 2"/>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716016" y="2852936"/>
            <a:ext cx="3600400" cy="2947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2846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251520" y="-27384"/>
            <a:ext cx="8640960" cy="1143000"/>
          </a:xfrm>
        </p:spPr>
        <p:txBody>
          <a:bodyPr/>
          <a:lstStyle/>
          <a:p>
            <a:pPr algn="l" eaLnBrk="1" hangingPunct="1"/>
            <a:r>
              <a:rPr lang="en-GB" sz="2400" dirty="0">
                <a:solidFill>
                  <a:schemeClr val="tx1"/>
                </a:solidFill>
              </a:rPr>
              <a:t>Key elements of our interprofessional learning and teaching approaches</a:t>
            </a:r>
          </a:p>
        </p:txBody>
      </p:sp>
      <p:sp>
        <p:nvSpPr>
          <p:cNvPr id="6147" name="Rectangle 5"/>
          <p:cNvSpPr>
            <a:spLocks noChangeArrowheads="1"/>
          </p:cNvSpPr>
          <p:nvPr/>
        </p:nvSpPr>
        <p:spPr bwMode="auto">
          <a:xfrm>
            <a:off x="323850" y="1341438"/>
            <a:ext cx="7056438" cy="919162"/>
          </a:xfrm>
          <a:prstGeom prst="rect">
            <a:avLst/>
          </a:prstGeom>
          <a:noFill/>
          <a:ln w="9525">
            <a:noFill/>
            <a:miter lim="800000"/>
            <a:headEnd/>
            <a:tailEnd/>
          </a:ln>
        </p:spPr>
        <p:txBody>
          <a:bodyPr anchor="ctr" anchorCtr="1"/>
          <a:lstStyle/>
          <a:p>
            <a:endParaRPr lang="en-US" sz="2000" b="1">
              <a:solidFill>
                <a:srgbClr val="0099CC"/>
              </a:solidFill>
              <a:latin typeface="Helvetica" pitchFamily="34" charset="0"/>
            </a:endParaRPr>
          </a:p>
        </p:txBody>
      </p:sp>
      <p:sp>
        <p:nvSpPr>
          <p:cNvPr id="6148" name="Rectangle 6"/>
          <p:cNvSpPr>
            <a:spLocks noChangeArrowheads="1"/>
          </p:cNvSpPr>
          <p:nvPr/>
        </p:nvSpPr>
        <p:spPr bwMode="auto">
          <a:xfrm>
            <a:off x="2195736" y="1052737"/>
            <a:ext cx="6840760" cy="4536504"/>
          </a:xfrm>
          <a:prstGeom prst="rect">
            <a:avLst/>
          </a:prstGeom>
          <a:noFill/>
          <a:ln w="9525">
            <a:noFill/>
            <a:miter lim="800000"/>
            <a:headEnd/>
            <a:tailEnd/>
          </a:ln>
        </p:spPr>
        <p:txBody>
          <a:bodyPr/>
          <a:lstStyle/>
          <a:p>
            <a:pPr marL="342900" indent="-342900">
              <a:lnSpc>
                <a:spcPct val="90000"/>
              </a:lnSpc>
              <a:spcBef>
                <a:spcPct val="20000"/>
              </a:spcBef>
              <a:buFontTx/>
              <a:buChar char="•"/>
            </a:pPr>
            <a:r>
              <a:rPr lang="en-GB" b="1" dirty="0">
                <a:latin typeface="Helvetica" pitchFamily="34" charset="0"/>
              </a:rPr>
              <a:t>E-enhancement of the programme – positive impact on logistics and learning approaches - blended</a:t>
            </a:r>
          </a:p>
          <a:p>
            <a:pPr marL="342900" indent="-342900">
              <a:lnSpc>
                <a:spcPct val="90000"/>
              </a:lnSpc>
              <a:spcBef>
                <a:spcPct val="20000"/>
              </a:spcBef>
            </a:pPr>
            <a:endParaRPr lang="en-GB" sz="800" b="1" dirty="0">
              <a:latin typeface="Helvetica" pitchFamily="34" charset="0"/>
            </a:endParaRPr>
          </a:p>
          <a:p>
            <a:pPr marL="342900" indent="-342900">
              <a:lnSpc>
                <a:spcPct val="90000"/>
              </a:lnSpc>
              <a:spcBef>
                <a:spcPct val="20000"/>
              </a:spcBef>
              <a:buFontTx/>
              <a:buChar char="•"/>
            </a:pPr>
            <a:r>
              <a:rPr lang="en-GB" b="1" dirty="0">
                <a:latin typeface="Helvetica" pitchFamily="34" charset="0"/>
              </a:rPr>
              <a:t>Involve and place the patient/client/service user/carer at the centre of the learning</a:t>
            </a:r>
          </a:p>
          <a:p>
            <a:pPr marL="342900" indent="-342900">
              <a:lnSpc>
                <a:spcPct val="90000"/>
              </a:lnSpc>
              <a:spcBef>
                <a:spcPct val="20000"/>
              </a:spcBef>
              <a:buFontTx/>
              <a:buChar char="•"/>
            </a:pPr>
            <a:endParaRPr lang="en-GB" sz="800" b="1" dirty="0">
              <a:latin typeface="Helvetica" pitchFamily="34" charset="0"/>
            </a:endParaRPr>
          </a:p>
          <a:p>
            <a:pPr marL="342900" indent="-342900">
              <a:lnSpc>
                <a:spcPct val="90000"/>
              </a:lnSpc>
              <a:spcBef>
                <a:spcPct val="20000"/>
              </a:spcBef>
              <a:buFontTx/>
              <a:buChar char="•"/>
            </a:pPr>
            <a:r>
              <a:rPr lang="en-GB" b="1" dirty="0">
                <a:latin typeface="Helvetica" pitchFamily="34" charset="0"/>
              </a:rPr>
              <a:t>Authenticity, a focus on the reality of practice in learning opportunities and assessment strategies</a:t>
            </a:r>
          </a:p>
          <a:p>
            <a:pPr marL="342900" indent="-342900">
              <a:lnSpc>
                <a:spcPct val="90000"/>
              </a:lnSpc>
              <a:spcBef>
                <a:spcPct val="20000"/>
              </a:spcBef>
            </a:pPr>
            <a:endParaRPr lang="en-GB" sz="800" b="1" dirty="0">
              <a:latin typeface="Helvetica" pitchFamily="34" charset="0"/>
            </a:endParaRPr>
          </a:p>
          <a:p>
            <a:pPr marL="342900" indent="-342900">
              <a:lnSpc>
                <a:spcPct val="90000"/>
              </a:lnSpc>
              <a:spcBef>
                <a:spcPct val="20000"/>
              </a:spcBef>
              <a:buFontTx/>
              <a:buChar char="•"/>
            </a:pPr>
            <a:r>
              <a:rPr lang="en-GB" b="1" dirty="0">
                <a:latin typeface="Helvetica" pitchFamily="34" charset="0"/>
              </a:rPr>
              <a:t>Students learning with, from and about each other (Barr, 2002)  Learner autonomy</a:t>
            </a:r>
          </a:p>
          <a:p>
            <a:pPr marL="342900" indent="-342900">
              <a:lnSpc>
                <a:spcPct val="90000"/>
              </a:lnSpc>
              <a:spcBef>
                <a:spcPct val="20000"/>
              </a:spcBef>
            </a:pPr>
            <a:endParaRPr lang="en-GB" sz="800" b="1" dirty="0">
              <a:latin typeface="Helvetica" pitchFamily="34" charset="0"/>
            </a:endParaRPr>
          </a:p>
          <a:p>
            <a:pPr marL="342900" indent="-342900">
              <a:lnSpc>
                <a:spcPct val="90000"/>
              </a:lnSpc>
              <a:spcBef>
                <a:spcPct val="20000"/>
              </a:spcBef>
            </a:pPr>
            <a:endParaRPr lang="en-GB" sz="800" b="1" dirty="0">
              <a:latin typeface="Helvetica" pitchFamily="34" charset="0"/>
            </a:endParaRPr>
          </a:p>
          <a:p>
            <a:pPr marL="342900" indent="-342900">
              <a:lnSpc>
                <a:spcPct val="90000"/>
              </a:lnSpc>
              <a:spcBef>
                <a:spcPct val="20000"/>
              </a:spcBef>
              <a:buFontTx/>
              <a:buChar char="•"/>
            </a:pPr>
            <a:r>
              <a:rPr lang="en-GB" b="1" dirty="0">
                <a:latin typeface="Helvetica" pitchFamily="34" charset="0"/>
              </a:rPr>
              <a:t>Adult learning, 'constructivist' and active learning approaches to the student experience. </a:t>
            </a:r>
          </a:p>
          <a:p>
            <a:pPr marL="342900" indent="-342900">
              <a:lnSpc>
                <a:spcPct val="90000"/>
              </a:lnSpc>
              <a:spcBef>
                <a:spcPct val="20000"/>
              </a:spcBef>
              <a:buFontTx/>
              <a:buChar char="•"/>
            </a:pPr>
            <a:endParaRPr lang="en-GB" sz="800" b="1" dirty="0">
              <a:latin typeface="Helvetica" pitchFamily="34" charset="0"/>
            </a:endParaRPr>
          </a:p>
          <a:p>
            <a:pPr marL="342900" indent="-342900">
              <a:lnSpc>
                <a:spcPct val="90000"/>
              </a:lnSpc>
              <a:spcBef>
                <a:spcPct val="20000"/>
              </a:spcBef>
              <a:buFontTx/>
              <a:buChar char="•"/>
            </a:pPr>
            <a:r>
              <a:rPr lang="en-GB" b="1" dirty="0">
                <a:latin typeface="Helvetica" pitchFamily="34" charset="0"/>
              </a:rPr>
              <a:t>Promotion of </a:t>
            </a:r>
            <a:r>
              <a:rPr lang="en-GB" b="1" dirty="0" err="1">
                <a:latin typeface="Helvetica" pitchFamily="34" charset="0"/>
              </a:rPr>
              <a:t>interprofessional</a:t>
            </a:r>
            <a:r>
              <a:rPr lang="en-GB" b="1" dirty="0">
                <a:latin typeface="Helvetica" pitchFamily="34" charset="0"/>
              </a:rPr>
              <a:t> capability</a:t>
            </a:r>
          </a:p>
          <a:p>
            <a:pPr marL="342900" indent="-342900">
              <a:lnSpc>
                <a:spcPct val="90000"/>
              </a:lnSpc>
              <a:spcBef>
                <a:spcPct val="20000"/>
              </a:spcBef>
              <a:buFontTx/>
              <a:buChar char="•"/>
            </a:pPr>
            <a:endParaRPr lang="en-GB" b="1" dirty="0">
              <a:latin typeface="Helvetica" pitchFamily="34" charset="0"/>
            </a:endParaRPr>
          </a:p>
          <a:p>
            <a:pPr marL="342900" indent="-342900">
              <a:lnSpc>
                <a:spcPct val="90000"/>
              </a:lnSpc>
              <a:spcBef>
                <a:spcPct val="20000"/>
              </a:spcBef>
              <a:buFontTx/>
              <a:buChar char="•"/>
            </a:pPr>
            <a:r>
              <a:rPr lang="en-GB" b="1" dirty="0">
                <a:latin typeface="Helvetica" pitchFamily="34" charset="0"/>
              </a:rPr>
              <a:t>Content addresses knowledge and skills required by all professional groups </a:t>
            </a:r>
          </a:p>
          <a:p>
            <a:pPr marL="342900" indent="-342900">
              <a:lnSpc>
                <a:spcPct val="90000"/>
              </a:lnSpc>
              <a:spcBef>
                <a:spcPct val="20000"/>
              </a:spcBef>
              <a:buFontTx/>
              <a:buChar char="•"/>
            </a:pPr>
            <a:endParaRPr lang="en-GB" b="1" dirty="0">
              <a:latin typeface="Helvetica" pitchFamily="34" charset="0"/>
            </a:endParaRPr>
          </a:p>
          <a:p>
            <a:pPr marL="342900" indent="-342900">
              <a:lnSpc>
                <a:spcPct val="90000"/>
              </a:lnSpc>
              <a:spcBef>
                <a:spcPct val="20000"/>
              </a:spcBef>
              <a:buFontTx/>
              <a:buChar char="•"/>
            </a:pPr>
            <a:endParaRPr lang="en-GB" b="1" dirty="0">
              <a:latin typeface="Helvetica" pitchFamily="34" charset="0"/>
            </a:endParaRPr>
          </a:p>
          <a:p>
            <a:pPr marL="342900" indent="-342900">
              <a:lnSpc>
                <a:spcPct val="90000"/>
              </a:lnSpc>
              <a:spcBef>
                <a:spcPct val="20000"/>
              </a:spcBef>
            </a:pPr>
            <a:endParaRPr lang="en-GB" b="1" dirty="0">
              <a:latin typeface="Helvetica" pitchFamily="34" charset="0"/>
            </a:endParaRPr>
          </a:p>
          <a:p>
            <a:pPr marL="342900" indent="-342900">
              <a:lnSpc>
                <a:spcPct val="90000"/>
              </a:lnSpc>
              <a:spcBef>
                <a:spcPct val="20000"/>
              </a:spcBef>
            </a:pPr>
            <a:endParaRPr lang="en-GB" b="1" dirty="0">
              <a:latin typeface="Helvetica" pitchFamily="34" charset="0"/>
            </a:endParaRPr>
          </a:p>
          <a:p>
            <a:pPr marL="342900" indent="-342900">
              <a:lnSpc>
                <a:spcPct val="90000"/>
              </a:lnSpc>
              <a:spcBef>
                <a:spcPct val="20000"/>
              </a:spcBef>
            </a:pPr>
            <a:endParaRPr lang="en-GB" b="1" dirty="0">
              <a:latin typeface="Helvetica" pitchFamily="34" charset="0"/>
            </a:endParaRPr>
          </a:p>
          <a:p>
            <a:pPr marL="342900" indent="-342900">
              <a:lnSpc>
                <a:spcPct val="90000"/>
              </a:lnSpc>
              <a:spcBef>
                <a:spcPct val="20000"/>
              </a:spcBef>
            </a:pPr>
            <a:endParaRPr lang="en-US" sz="2000" dirty="0">
              <a:latin typeface="Helvetica" pitchFamily="34" charset="0"/>
            </a:endParaRPr>
          </a:p>
        </p:txBody>
      </p:sp>
      <p:pic>
        <p:nvPicPr>
          <p:cNvPr id="6149" name="Picture 9" descr="MPj04221220000[1]"/>
          <p:cNvPicPr>
            <a:picLocks noChangeAspect="1" noChangeArrowheads="1"/>
          </p:cNvPicPr>
          <p:nvPr/>
        </p:nvPicPr>
        <p:blipFill>
          <a:blip r:embed="rId3" cstate="print"/>
          <a:srcRect/>
          <a:stretch>
            <a:fillRect/>
          </a:stretch>
        </p:blipFill>
        <p:spPr bwMode="auto">
          <a:xfrm>
            <a:off x="323528" y="2420888"/>
            <a:ext cx="1733550" cy="1141413"/>
          </a:xfrm>
          <a:prstGeom prst="rect">
            <a:avLst/>
          </a:prstGeom>
          <a:noFill/>
          <a:ln w="9525">
            <a:noFill/>
            <a:miter lim="800000"/>
            <a:headEnd/>
            <a:tailEnd/>
          </a:ln>
        </p:spPr>
      </p:pic>
    </p:spTree>
    <p:extLst>
      <p:ext uri="{BB962C8B-B14F-4D97-AF65-F5344CB8AC3E}">
        <p14:creationId xmlns:p14="http://schemas.microsoft.com/office/powerpoint/2010/main" val="3864804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1803</TotalTime>
  <Words>921</Words>
  <Application>Microsoft Office PowerPoint</Application>
  <PresentationFormat>On-screen Show (4:3)</PresentationFormat>
  <Paragraphs>99</Paragraphs>
  <Slides>12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宋体</vt:lpstr>
      <vt:lpstr>Arial</vt:lpstr>
      <vt:lpstr>Book Antiqua</vt:lpstr>
      <vt:lpstr>Calibri</vt:lpstr>
      <vt:lpstr>Century Gothic</vt:lpstr>
      <vt:lpstr>Helvetica</vt:lpstr>
      <vt:lpstr>Apothecary</vt:lpstr>
      <vt:lpstr>PATIENT OPINION AND Interprofessional Education at Sheffield Hallam University</vt:lpstr>
      <vt:lpstr>What is IPE?</vt:lpstr>
      <vt:lpstr>WHY - Rationale for interprofessional learning</vt:lpstr>
      <vt:lpstr>IPE at Sheffield Hallam</vt:lpstr>
      <vt:lpstr>Focus of our IPE</vt:lpstr>
      <vt:lpstr>PowerPoint Presentation</vt:lpstr>
      <vt:lpstr>What are we trying to achieve in our IPE modules?</vt:lpstr>
      <vt:lpstr>Complexities</vt:lpstr>
      <vt:lpstr>Key elements of our interprofessional learning and teaching approaches</vt:lpstr>
      <vt:lpstr>Ensuring relevant, authentic learning</vt:lpstr>
      <vt:lpstr>Integration of patient opinion</vt:lpstr>
      <vt:lpstr>Impact on learning</vt:lpstr>
    </vt:vector>
  </TitlesOfParts>
  <Company>Sheffield Hallam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Bywater, Helen</dc:creator>
  <cp:lastModifiedBy>James Munro</cp:lastModifiedBy>
  <cp:revision>95</cp:revision>
  <dcterms:modified xsi:type="dcterms:W3CDTF">2016-07-21T12:36:19Z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1948828203</vt:i4>
  </property>
  <property fmtid="{D5CDD505-2E9C-101B-9397-08002B2CF9AE}" pid="3" name="_NewReviewCycle">
    <vt:lpwstr/>
  </property>
  <property fmtid="{D5CDD505-2E9C-101B-9397-08002B2CF9AE}" pid="4" name="_EmailSubject">
    <vt:lpwstr>Here you go</vt:lpwstr>
  </property>
  <property fmtid="{D5CDD505-2E9C-101B-9397-08002B2CF9AE}" pid="5" name="_AuthorEmail">
    <vt:lpwstr>hwbclh@exchange.shu.ac.uk</vt:lpwstr>
  </property>
  <property fmtid="{D5CDD505-2E9C-101B-9397-08002B2CF9AE}" pid="6" name="_AuthorEmailDisplayName">
    <vt:lpwstr>Hannah, Claire L</vt:lpwstr>
  </property>
  <property fmtid="{D5CDD505-2E9C-101B-9397-08002B2CF9AE}" pid="7" name="_PreviousAdHocReviewCycleID">
    <vt:i4>-1007164941</vt:i4>
  </property>
</Properties>
</file>