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56" r:id="rId5"/>
    <p:sldId id="854" r:id="rId6"/>
    <p:sldId id="852" r:id="rId7"/>
    <p:sldId id="855" r:id="rId8"/>
    <p:sldId id="856" r:id="rId9"/>
    <p:sldId id="672" r:id="rId10"/>
    <p:sldId id="677" r:id="rId11"/>
  </p:sldIdLst>
  <p:sldSz cx="9144000" cy="6858000" type="screen4x3"/>
  <p:notesSz cx="6669088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F9B290-A34D-4FCC-BE57-384B85A7E246}">
          <p14:sldIdLst>
            <p14:sldId id="256"/>
            <p14:sldId id="854"/>
            <p14:sldId id="852"/>
            <p14:sldId id="855"/>
            <p14:sldId id="856"/>
            <p14:sldId id="672"/>
            <p14:sldId id="6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1E45"/>
    <a:srgbClr val="B10059"/>
    <a:srgbClr val="FFFFFF"/>
    <a:srgbClr val="FF0066"/>
    <a:srgbClr val="990000"/>
    <a:srgbClr val="6600FF"/>
    <a:srgbClr val="993300"/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68" d="100"/>
          <a:sy n="68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425" cy="49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123" y="1"/>
            <a:ext cx="2889425" cy="49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603"/>
            <a:ext cx="2889425" cy="49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123" y="9428603"/>
            <a:ext cx="2889425" cy="49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042745-D588-4AE5-91CA-DA0BD4760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3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425" cy="4980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123" y="0"/>
            <a:ext cx="2889425" cy="4980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A13B5-7E37-4096-AE04-5DFDC5567C8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570"/>
            <a:ext cx="5335270" cy="39080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603"/>
            <a:ext cx="2889425" cy="4980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123" y="9428603"/>
            <a:ext cx="2889425" cy="4980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76E8-0FC3-4C54-B9CA-3F19A6801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41B17A-1DD4-4172-A3BF-39DDCC22E0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99BECE-FD84-4E3D-853D-EE26C40C32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Care Opinion has a highly evolved moderation policy that is informed by legal advice.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7A749-7B42-466E-A27B-09D64623AED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FDFB82-EBEE-4BD2-A0C0-777468E9B73C}" type="slidenum">
              <a:t>6</a:t>
            </a:fld>
            <a:endParaRPr lang="en-GB" sz="1200" b="1" i="0" u="none" strike="noStrike" kern="1200" cap="none" spc="0" baseline="0">
              <a:solidFill>
                <a:srgbClr val="ED7D31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646A-D193-4D14-87B7-F3A5C6DB09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3614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869DF-A239-4B00-BA51-F8CB9E944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0744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5439-2A74-40C5-9F03-A89C46AA5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4291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5AAD-9320-44E4-BEC3-247AD2E7E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5EC60F-FE2B-44BC-BC79-88385D1CB995}"/>
              </a:ext>
            </a:extLst>
          </p:cNvPr>
          <p:cNvCxnSpPr/>
          <p:nvPr userDrawn="1"/>
        </p:nvCxnSpPr>
        <p:spPr bwMode="auto">
          <a:xfrm>
            <a:off x="323528" y="0"/>
            <a:ext cx="0" cy="6858000"/>
          </a:xfrm>
          <a:prstGeom prst="line">
            <a:avLst/>
          </a:prstGeom>
          <a:solidFill>
            <a:srgbClr val="FFFF99"/>
          </a:solidFill>
          <a:ln w="38100" cap="flat" cmpd="sng" algn="ctr">
            <a:solidFill>
              <a:srgbClr val="B100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4A2BFA-F9B8-454B-ABBF-20EEC9099CFB}"/>
              </a:ext>
            </a:extLst>
          </p:cNvPr>
          <p:cNvCxnSpPr/>
          <p:nvPr userDrawn="1"/>
        </p:nvCxnSpPr>
        <p:spPr bwMode="auto">
          <a:xfrm>
            <a:off x="251520" y="0"/>
            <a:ext cx="0" cy="6858000"/>
          </a:xfrm>
          <a:prstGeom prst="line">
            <a:avLst/>
          </a:prstGeom>
          <a:solidFill>
            <a:srgbClr val="FFFF99"/>
          </a:solidFill>
          <a:ln w="38100" cap="flat" cmpd="sng" algn="ctr">
            <a:solidFill>
              <a:srgbClr val="5B1E4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D76D1F57-FB61-41D9-ABF1-CD7DA6E70E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10" y="5965354"/>
            <a:ext cx="1317174" cy="65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4913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2AFA-2FB7-4630-8C60-F15307955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0002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1AAE-7348-4F84-8B41-A2CB1367F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937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4D6D-1202-4E62-BD0F-0406396618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471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E70F-BDF1-4B42-9011-67CD47202C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3090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33A9-0538-46A8-926E-06CFE64F31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8789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BDA2-EFB5-4246-9D3D-BADBCFA5F0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970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4EE8-65A5-4D95-B463-6D7FBE43E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9873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20B667-6479-4648-8ECD-68D89E937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Char char="o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opinion.ie/info/uk/safeguarding-proce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areopinion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4AAE64-60D2-4071-ADC2-EBAFC611C4ED}"/>
              </a:ext>
            </a:extLst>
          </p:cNvPr>
          <p:cNvSpPr/>
          <p:nvPr/>
        </p:nvSpPr>
        <p:spPr bwMode="auto">
          <a:xfrm>
            <a:off x="1043608" y="1700808"/>
            <a:ext cx="7615966" cy="4536504"/>
          </a:xfrm>
          <a:prstGeom prst="rect">
            <a:avLst/>
          </a:prstGeom>
          <a:solidFill>
            <a:srgbClr val="FFFFFF">
              <a:alpha val="94118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3524A-3BDB-4332-9F33-90F3EFBDB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7" y="2420888"/>
            <a:ext cx="7743099" cy="2016224"/>
          </a:xfrm>
        </p:spPr>
        <p:txBody>
          <a:bodyPr>
            <a:noAutofit/>
          </a:bodyPr>
          <a:lstStyle/>
          <a:p>
            <a:pPr algn="l"/>
            <a:r>
              <a:rPr lang="en-GB" altLang="en-US" sz="4400" b="1" dirty="0">
                <a:solidFill>
                  <a:srgbClr val="B10059"/>
                </a:solidFill>
              </a:rPr>
              <a:t>Care Opinion-Our Work with HWs looking to the future</a:t>
            </a:r>
          </a:p>
          <a:p>
            <a:pPr algn="l"/>
            <a:br>
              <a:rPr lang="en-GB" altLang="en-US" sz="3600" dirty="0">
                <a:solidFill>
                  <a:srgbClr val="5B1E45"/>
                </a:solidFill>
              </a:rPr>
            </a:br>
            <a:br>
              <a:rPr lang="en-GB" altLang="en-US" sz="2400" dirty="0">
                <a:solidFill>
                  <a:srgbClr val="5B1E45"/>
                </a:solidFill>
              </a:rPr>
            </a:br>
            <a:r>
              <a:rPr lang="en-GB" altLang="en-US" sz="2400" dirty="0">
                <a:solidFill>
                  <a:srgbClr val="5B1E45"/>
                </a:solidFill>
              </a:rPr>
              <a:t> </a:t>
            </a:r>
            <a:endParaRPr lang="en-GB" sz="2400" dirty="0">
              <a:solidFill>
                <a:srgbClr val="5B1E45"/>
              </a:solidFill>
            </a:endParaRPr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572E7732-872D-4AA0-9E6E-63C54A36F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4664"/>
            <a:ext cx="2037130" cy="14401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1C62C1-710B-4399-B84A-BF625B928B07}"/>
              </a:ext>
            </a:extLst>
          </p:cNvPr>
          <p:cNvCxnSpPr/>
          <p:nvPr/>
        </p:nvCxnSpPr>
        <p:spPr bwMode="auto">
          <a:xfrm>
            <a:off x="484426" y="0"/>
            <a:ext cx="0" cy="6858000"/>
          </a:xfrm>
          <a:prstGeom prst="line">
            <a:avLst/>
          </a:prstGeom>
          <a:solidFill>
            <a:srgbClr val="FFFF99"/>
          </a:solidFill>
          <a:ln w="38100" cap="flat" cmpd="sng" algn="ctr">
            <a:solidFill>
              <a:srgbClr val="5B1E4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4D4A42-25EF-487B-8F99-2D45830DFE3F}"/>
              </a:ext>
            </a:extLst>
          </p:cNvPr>
          <p:cNvCxnSpPr/>
          <p:nvPr/>
        </p:nvCxnSpPr>
        <p:spPr bwMode="auto">
          <a:xfrm>
            <a:off x="611560" y="44624"/>
            <a:ext cx="0" cy="6858000"/>
          </a:xfrm>
          <a:prstGeom prst="line">
            <a:avLst/>
          </a:prstGeom>
          <a:solidFill>
            <a:srgbClr val="FFFF99"/>
          </a:solidFill>
          <a:ln w="38100" cap="flat" cmpd="sng" algn="ctr">
            <a:solidFill>
              <a:srgbClr val="B100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037190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DA3361-66C1-46D2-9F19-4D662A467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7" y="0"/>
            <a:ext cx="8739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973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716CF-9D82-4F51-8FE9-18591DE3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Aligns with Healthwatch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B3F8B-00DE-4A0A-97C3-EFA22C62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Social Value </a:t>
            </a:r>
          </a:p>
          <a:p>
            <a:r>
              <a:rPr lang="en-GB" dirty="0"/>
              <a:t>Public Interest</a:t>
            </a:r>
          </a:p>
          <a:p>
            <a:r>
              <a:rPr lang="en-GB" dirty="0"/>
              <a:t>Access to Data supports local intelligence</a:t>
            </a:r>
          </a:p>
          <a:p>
            <a:r>
              <a:rPr lang="en-GB" dirty="0"/>
              <a:t>As well as not instead of</a:t>
            </a:r>
          </a:p>
          <a:p>
            <a:r>
              <a:rPr lang="en-GB" dirty="0"/>
              <a:t>Care Opinion/NHS.uk Stories</a:t>
            </a:r>
          </a:p>
          <a:p>
            <a:r>
              <a:rPr lang="en-GB" dirty="0"/>
              <a:t>Functionality-Digests, Reports, Visualisations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5584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C4D3-6D53-4443-9CD7-6FB200DB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Subscription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86C28-0EB3-492A-9B82-DECA653B7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Free Subscription for qualifying HWs</a:t>
            </a:r>
          </a:p>
          <a:p>
            <a:r>
              <a:rPr lang="en-GB" dirty="0"/>
              <a:t>£499 per annum for paid for subscriptions</a:t>
            </a:r>
          </a:p>
          <a:p>
            <a:r>
              <a:rPr lang="en-GB" dirty="0"/>
              <a:t>Access to comprehensive Online support-Webinars etc</a:t>
            </a:r>
          </a:p>
          <a:p>
            <a:r>
              <a:rPr lang="en-GB" dirty="0"/>
              <a:t>Access to Subscriber Support Team</a:t>
            </a:r>
          </a:p>
          <a:p>
            <a:r>
              <a:rPr lang="en-GB" dirty="0"/>
              <a:t>Monitoring plus Feedback Focus via </a:t>
            </a:r>
            <a:r>
              <a:rPr lang="en-GB" dirty="0" err="1"/>
              <a:t>Inv</a:t>
            </a:r>
            <a:r>
              <a:rPr lang="en-GB" dirty="0"/>
              <a:t> Links</a:t>
            </a:r>
          </a:p>
          <a:p>
            <a:r>
              <a:rPr lang="en-GB" dirty="0"/>
              <a:t>Responding to Postings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830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1522-E6C7-4DB1-9AF0-B89AD61D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Care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2D67-60CB-49E5-A7B1-C19B0735B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Public Feedback Accessible to all</a:t>
            </a:r>
          </a:p>
          <a:p>
            <a:r>
              <a:rPr lang="en-GB" dirty="0"/>
              <a:t>Feedback about multiple providers</a:t>
            </a:r>
          </a:p>
          <a:p>
            <a:r>
              <a:rPr lang="en-GB" dirty="0"/>
              <a:t>Commissioning Teams as well as Providers</a:t>
            </a:r>
          </a:p>
          <a:p>
            <a:r>
              <a:rPr lang="en-GB" dirty="0"/>
              <a:t>Focus on particular teams </a:t>
            </a:r>
            <a:r>
              <a:rPr lang="en-GB" dirty="0" err="1"/>
              <a:t>ie</a:t>
            </a:r>
            <a:r>
              <a:rPr lang="en-GB" dirty="0"/>
              <a:t> Cancer Care</a:t>
            </a:r>
          </a:p>
          <a:p>
            <a:r>
              <a:rPr lang="en-GB" dirty="0"/>
              <a:t>Various discussions happening around the 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67528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514BE-41D5-4C14-A9BE-667767F802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Moderation-Taking the Strain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64208-B53A-4CD9-866F-7C3B4B1569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85902" y="1920480"/>
            <a:ext cx="6172200" cy="3531397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GB" sz="2100" dirty="0"/>
              <a:t>All stories and responses are read by an expert team of moderators before they are made public</a:t>
            </a:r>
          </a:p>
          <a:p>
            <a:pPr>
              <a:spcBef>
                <a:spcPts val="525"/>
              </a:spcBef>
            </a:pPr>
            <a:r>
              <a:rPr lang="en-GB" sz="2100" dirty="0"/>
              <a:t>Care Opinion have robust moderation and safeguarding processes in place: </a:t>
            </a:r>
            <a:r>
              <a:rPr lang="en-GB" sz="2100" dirty="0">
                <a:hlinkClick r:id="rId3"/>
              </a:rPr>
              <a:t>https://www.careopinion.ie/info/uk/safeguarding-process</a:t>
            </a:r>
            <a:r>
              <a:rPr lang="en-GB" sz="2100" dirty="0"/>
              <a:t> </a:t>
            </a:r>
          </a:p>
          <a:p>
            <a:pPr>
              <a:spcBef>
                <a:spcPts val="525"/>
              </a:spcBef>
            </a:pPr>
            <a:r>
              <a:rPr lang="en-GB" sz="2100" dirty="0"/>
              <a:t>Care Opinion is separate from formal Complaints</a:t>
            </a:r>
          </a:p>
          <a:p>
            <a:pPr>
              <a:spcBef>
                <a:spcPts val="525"/>
              </a:spcBef>
            </a:pPr>
            <a:r>
              <a:rPr lang="en-GB" sz="2100" dirty="0"/>
              <a:t>Extra measures in place for Primary Care, Care Homes, Private Providers 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7A4B-6A5D-49A2-8D26-61B8DAEC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23B0-7836-4843-90B4-0594BBA06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42457"/>
            <a:ext cx="8229600" cy="271473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Email:   </a:t>
            </a:r>
            <a:r>
              <a:rPr lang="en-GB" dirty="0">
                <a:solidFill>
                  <a:srgbClr val="00B050"/>
                </a:solidFill>
              </a:rPr>
              <a:t>tim.hunt</a:t>
            </a:r>
            <a:r>
              <a:rPr lang="en-GB" dirty="0">
                <a:solidFill>
                  <a:srgbClr val="00999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GB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careopinion.org.uk</a:t>
            </a: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4701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O-for-the-board">
  <a:themeElements>
    <a:clrScheme name="PO-for-the-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-for-the-board">
      <a:majorFont>
        <a:latin typeface="Veto Com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-for-the-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3" ma:contentTypeDescription="Create a new document." ma:contentTypeScope="" ma:versionID="a8f11e2e1af60c17b760b66bf3457f4e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b26d460d196d698abad68d76cc20e04b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D30DA9-AFDF-4A93-ABFC-C4DA265F1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7fa861-369f-4035-a868-dd727a8f1ebe"/>
    <ds:schemaRef ds:uri="db480776-5128-43a3-b677-12ebb2d774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B61D44-485E-433F-945D-2A0F2D8D50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0781BD-A69C-42B2-85A8-FE4BFA64465A}">
  <ds:schemaRefs>
    <ds:schemaRef ds:uri="f47fa861-369f-4035-a868-dd727a8f1ebe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db480776-5128-43a3-b677-12ebb2d7742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PO-for-the-board</Template>
  <TotalTime>376</TotalTime>
  <Words>206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Veto Com</vt:lpstr>
      <vt:lpstr>PO-for-the-board</vt:lpstr>
      <vt:lpstr>PowerPoint Presentation</vt:lpstr>
      <vt:lpstr>PowerPoint Presentation</vt:lpstr>
      <vt:lpstr>Aligns with Healthwatch</vt:lpstr>
      <vt:lpstr>Current Subscription Offer</vt:lpstr>
      <vt:lpstr>Integrated Care Systems</vt:lpstr>
      <vt:lpstr>Moderation-Taking the Strain</vt:lpstr>
      <vt:lpstr>Thank you for listening</vt:lpstr>
    </vt:vector>
  </TitlesOfParts>
  <Company>healthmatters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Munro</dc:creator>
  <cp:lastModifiedBy>Andrew Wells</cp:lastModifiedBy>
  <cp:revision>460</cp:revision>
  <cp:lastPrinted>2020-02-05T15:39:27Z</cp:lastPrinted>
  <dcterms:created xsi:type="dcterms:W3CDTF">2009-01-20T20:54:59Z</dcterms:created>
  <dcterms:modified xsi:type="dcterms:W3CDTF">2022-03-10T16:48:41Z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0x01010070F03EE9F9D4584D9F8D952715690C56</vt:lpwstr>
  </property>
</Properties>
</file>