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821" r:id="rId5"/>
    <p:sldId id="812" r:id="rId6"/>
    <p:sldId id="928" r:id="rId7"/>
    <p:sldId id="926" r:id="rId8"/>
    <p:sldId id="918" r:id="rId9"/>
    <p:sldId id="913" r:id="rId10"/>
    <p:sldId id="935" r:id="rId11"/>
    <p:sldId id="923" r:id="rId12"/>
    <p:sldId id="911" r:id="rId13"/>
    <p:sldId id="910" r:id="rId14"/>
    <p:sldId id="934" r:id="rId15"/>
    <p:sldId id="920" r:id="rId16"/>
    <p:sldId id="284" r:id="rId1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Ashurst" initials="SA" lastIdx="1" clrIdx="0">
    <p:extLst>
      <p:ext uri="{19B8F6BF-5375-455C-9EA6-DF929625EA0E}">
        <p15:presenceInfo xmlns:p15="http://schemas.microsoft.com/office/powerpoint/2012/main" userId="Sarah Ashur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1E45"/>
    <a:srgbClr val="B10059"/>
    <a:srgbClr val="993366"/>
    <a:srgbClr val="FF75BA"/>
    <a:srgbClr val="FFB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2" autoAdjust="0"/>
    <p:restoredTop sz="79770" autoAdjust="0"/>
  </p:normalViewPr>
  <p:slideViewPr>
    <p:cSldViewPr>
      <p:cViewPr varScale="1">
        <p:scale>
          <a:sx n="68" d="100"/>
          <a:sy n="68" d="100"/>
        </p:scale>
        <p:origin x="201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Dendy" userId="62688d0b-659b-4aff-a2e8-eed463e4a2cc" providerId="ADAL" clId="{D0966670-2BEC-47FA-BDB7-68631662227F}"/>
    <pc:docChg chg="custSel modSld">
      <pc:chgData name="Lisa Dendy" userId="62688d0b-659b-4aff-a2e8-eed463e4a2cc" providerId="ADAL" clId="{D0966670-2BEC-47FA-BDB7-68631662227F}" dt="2024-04-29T15:31:02.849" v="1" actId="27636"/>
      <pc:docMkLst>
        <pc:docMk/>
      </pc:docMkLst>
      <pc:sldChg chg="modNotes">
        <pc:chgData name="Lisa Dendy" userId="62688d0b-659b-4aff-a2e8-eed463e4a2cc" providerId="ADAL" clId="{D0966670-2BEC-47FA-BDB7-68631662227F}" dt="2024-04-29T15:31:02.830" v="0" actId="27636"/>
        <pc:sldMkLst>
          <pc:docMk/>
          <pc:sldMk cId="1195767717" sldId="923"/>
        </pc:sldMkLst>
      </pc:sldChg>
      <pc:sldChg chg="modNotes">
        <pc:chgData name="Lisa Dendy" userId="62688d0b-659b-4aff-a2e8-eed463e4a2cc" providerId="ADAL" clId="{D0966670-2BEC-47FA-BDB7-68631662227F}" dt="2024-04-29T15:31:02.849" v="1" actId="27636"/>
        <pc:sldMkLst>
          <pc:docMk/>
          <pc:sldMk cId="0" sldId="93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B03DA-4D48-4F26-AAA8-A55BDA658B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37ABECC-B35C-4CCA-9C81-4079B0CAEDC7}">
      <dgm:prSet phldrT="[Text]"/>
      <dgm:spPr>
        <a:solidFill>
          <a:srgbClr val="993366"/>
        </a:solidFill>
      </dgm:spPr>
      <dgm:t>
        <a:bodyPr/>
        <a:lstStyle/>
        <a:p>
          <a:r>
            <a:rPr lang="en-US" dirty="0"/>
            <a:t>Sign-up</a:t>
          </a:r>
          <a:endParaRPr lang="en-GB" dirty="0"/>
        </a:p>
      </dgm:t>
    </dgm:pt>
    <dgm:pt modelId="{7465208F-DB95-4CF3-BF2B-EB6BC2A3A148}" type="parTrans" cxnId="{5CE547C2-CB46-4756-A43F-337CC528FC6E}">
      <dgm:prSet/>
      <dgm:spPr/>
      <dgm:t>
        <a:bodyPr/>
        <a:lstStyle/>
        <a:p>
          <a:endParaRPr lang="en-GB"/>
        </a:p>
      </dgm:t>
    </dgm:pt>
    <dgm:pt modelId="{8DDC771D-D27E-4146-86D5-2F5D9A9E622F}" type="sibTrans" cxnId="{5CE547C2-CB46-4756-A43F-337CC528FC6E}">
      <dgm:prSet/>
      <dgm:spPr/>
      <dgm:t>
        <a:bodyPr/>
        <a:lstStyle/>
        <a:p>
          <a:endParaRPr lang="en-GB"/>
        </a:p>
      </dgm:t>
    </dgm:pt>
    <dgm:pt modelId="{142EEFF1-EC68-4EFB-AB13-7A4C077495A4}">
      <dgm:prSet phldrT="[Text]"/>
      <dgm:spPr>
        <a:solidFill>
          <a:srgbClr val="B10059"/>
        </a:solidFill>
      </dgm:spPr>
      <dgm:t>
        <a:bodyPr/>
        <a:lstStyle/>
        <a:p>
          <a:r>
            <a:rPr lang="en-US" dirty="0">
              <a:solidFill>
                <a:schemeClr val="bg1"/>
              </a:solidFill>
            </a:rPr>
            <a:t>Joined April 2023</a:t>
          </a:r>
          <a:endParaRPr lang="en-GB" dirty="0">
            <a:solidFill>
              <a:schemeClr val="bg1"/>
            </a:solidFill>
          </a:endParaRPr>
        </a:p>
      </dgm:t>
    </dgm:pt>
    <dgm:pt modelId="{C30CBF3F-AB3F-42D6-BFB2-060E11AEC4A1}" type="parTrans" cxnId="{57BB9B81-C94B-4F97-BA4D-7A67D4469262}">
      <dgm:prSet/>
      <dgm:spPr/>
      <dgm:t>
        <a:bodyPr/>
        <a:lstStyle/>
        <a:p>
          <a:endParaRPr lang="en-GB"/>
        </a:p>
      </dgm:t>
    </dgm:pt>
    <dgm:pt modelId="{8695A08B-E3B2-4C33-A253-FDE1C6396A50}" type="sibTrans" cxnId="{57BB9B81-C94B-4F97-BA4D-7A67D4469262}">
      <dgm:prSet/>
      <dgm:spPr/>
      <dgm:t>
        <a:bodyPr/>
        <a:lstStyle/>
        <a:p>
          <a:endParaRPr lang="en-GB"/>
        </a:p>
      </dgm:t>
    </dgm:pt>
    <dgm:pt modelId="{69F8D9E8-CEB1-4D8F-86D8-F9528AF7634D}">
      <dgm:prSet phldrT="[Text]"/>
      <dgm:spPr>
        <a:solidFill>
          <a:srgbClr val="B10059"/>
        </a:solidFill>
      </dgm:spPr>
      <dgm:t>
        <a:bodyPr/>
        <a:lstStyle/>
        <a:p>
          <a:r>
            <a:rPr lang="en-US" dirty="0">
              <a:solidFill>
                <a:schemeClr val="bg1"/>
              </a:solidFill>
            </a:rPr>
            <a:t>Approx 65 patients offered opportunity to share their stories </a:t>
          </a:r>
          <a:endParaRPr lang="en-GB" dirty="0">
            <a:solidFill>
              <a:schemeClr val="bg1"/>
            </a:solidFill>
          </a:endParaRPr>
        </a:p>
      </dgm:t>
    </dgm:pt>
    <dgm:pt modelId="{E62EF8F6-33B6-4922-9AA4-AFF4A1647C13}" type="parTrans" cxnId="{3DD6A32B-D485-4943-953C-00966AC34028}">
      <dgm:prSet/>
      <dgm:spPr/>
      <dgm:t>
        <a:bodyPr/>
        <a:lstStyle/>
        <a:p>
          <a:endParaRPr lang="en-GB"/>
        </a:p>
      </dgm:t>
    </dgm:pt>
    <dgm:pt modelId="{30F0331E-5A5E-4181-8858-2F6D2E16CDB1}" type="sibTrans" cxnId="{3DD6A32B-D485-4943-953C-00966AC34028}">
      <dgm:prSet/>
      <dgm:spPr/>
      <dgm:t>
        <a:bodyPr/>
        <a:lstStyle/>
        <a:p>
          <a:endParaRPr lang="en-GB"/>
        </a:p>
      </dgm:t>
    </dgm:pt>
    <dgm:pt modelId="{A37E3FCC-E2CF-4C82-8251-4625CAB005B8}">
      <dgm:prSet phldrT="[Text]"/>
      <dgm:spPr>
        <a:solidFill>
          <a:srgbClr val="993366"/>
        </a:solidFill>
      </dgm:spPr>
      <dgm:t>
        <a:bodyPr/>
        <a:lstStyle/>
        <a:p>
          <a:r>
            <a:rPr lang="en-US" dirty="0"/>
            <a:t>No. of stories</a:t>
          </a:r>
          <a:endParaRPr lang="en-GB" dirty="0"/>
        </a:p>
      </dgm:t>
    </dgm:pt>
    <dgm:pt modelId="{3B97B1A8-0DB9-476D-B906-5D7E11160CE1}" type="parTrans" cxnId="{0A22B547-4049-4F48-B1F2-D24D8D0C2B82}">
      <dgm:prSet/>
      <dgm:spPr/>
      <dgm:t>
        <a:bodyPr/>
        <a:lstStyle/>
        <a:p>
          <a:endParaRPr lang="en-GB"/>
        </a:p>
      </dgm:t>
    </dgm:pt>
    <dgm:pt modelId="{5BFF27B0-EDD2-45E8-A984-1BDDC36BA414}" type="sibTrans" cxnId="{0A22B547-4049-4F48-B1F2-D24D8D0C2B82}">
      <dgm:prSet/>
      <dgm:spPr/>
      <dgm:t>
        <a:bodyPr/>
        <a:lstStyle/>
        <a:p>
          <a:endParaRPr lang="en-GB"/>
        </a:p>
      </dgm:t>
    </dgm:pt>
    <dgm:pt modelId="{AC99D5C5-0C30-4E76-995C-715247107AA2}">
      <dgm:prSet phldrT="[Text]"/>
      <dgm:spPr>
        <a:solidFill>
          <a:srgbClr val="B10059"/>
        </a:solidFill>
      </dgm:spPr>
      <dgm:t>
        <a:bodyPr/>
        <a:lstStyle/>
        <a:p>
          <a:r>
            <a:rPr lang="en-US" dirty="0">
              <a:solidFill>
                <a:schemeClr val="bg1"/>
              </a:solidFill>
            </a:rPr>
            <a:t>5 stories shared</a:t>
          </a:r>
          <a:endParaRPr lang="en-GB" dirty="0">
            <a:solidFill>
              <a:schemeClr val="bg1"/>
            </a:solidFill>
          </a:endParaRPr>
        </a:p>
      </dgm:t>
    </dgm:pt>
    <dgm:pt modelId="{8A8E4414-5C04-46DA-9795-D4ED8A38E422}" type="parTrans" cxnId="{52CA57F6-8854-4878-BC9D-8C4151636D0D}">
      <dgm:prSet/>
      <dgm:spPr/>
      <dgm:t>
        <a:bodyPr/>
        <a:lstStyle/>
        <a:p>
          <a:endParaRPr lang="en-GB"/>
        </a:p>
      </dgm:t>
    </dgm:pt>
    <dgm:pt modelId="{06A5D79A-8319-4C0B-A316-72FE3F354E1E}" type="sibTrans" cxnId="{52CA57F6-8854-4878-BC9D-8C4151636D0D}">
      <dgm:prSet/>
      <dgm:spPr/>
      <dgm:t>
        <a:bodyPr/>
        <a:lstStyle/>
        <a:p>
          <a:endParaRPr lang="en-GB"/>
        </a:p>
      </dgm:t>
    </dgm:pt>
    <dgm:pt modelId="{4E4BDAA4-0B20-4D25-91B7-71B147330753}">
      <dgm:prSet phldrT="[Text]"/>
      <dgm:spPr>
        <a:solidFill>
          <a:srgbClr val="993366"/>
        </a:solidFill>
      </dgm:spPr>
      <dgm:t>
        <a:bodyPr/>
        <a:lstStyle/>
        <a:p>
          <a:r>
            <a:rPr lang="en-US" dirty="0"/>
            <a:t>Number of patients</a:t>
          </a:r>
          <a:endParaRPr lang="en-GB" dirty="0"/>
        </a:p>
      </dgm:t>
    </dgm:pt>
    <dgm:pt modelId="{696F6B05-4E32-476A-A0D5-5EE68CB0BB9F}" type="sibTrans" cxnId="{219979FC-7CC5-444F-943A-F2389368243E}">
      <dgm:prSet/>
      <dgm:spPr/>
      <dgm:t>
        <a:bodyPr/>
        <a:lstStyle/>
        <a:p>
          <a:endParaRPr lang="en-GB"/>
        </a:p>
      </dgm:t>
    </dgm:pt>
    <dgm:pt modelId="{A7715A45-1A75-4991-A586-6D78964145D3}" type="parTrans" cxnId="{219979FC-7CC5-444F-943A-F2389368243E}">
      <dgm:prSet/>
      <dgm:spPr/>
      <dgm:t>
        <a:bodyPr/>
        <a:lstStyle/>
        <a:p>
          <a:endParaRPr lang="en-GB"/>
        </a:p>
      </dgm:t>
    </dgm:pt>
    <dgm:pt modelId="{AB5AA627-0D1D-441E-A806-36CEEA3AC695}" type="pres">
      <dgm:prSet presAssocID="{D06B03DA-4D48-4F26-AAA8-A55BDA658B5F}" presName="Name0" presStyleCnt="0">
        <dgm:presLayoutVars>
          <dgm:dir/>
          <dgm:animLvl val="lvl"/>
          <dgm:resizeHandles val="exact"/>
        </dgm:presLayoutVars>
      </dgm:prSet>
      <dgm:spPr/>
    </dgm:pt>
    <dgm:pt modelId="{B62AE7ED-BF6F-4A61-AA7F-B0EB2A04AD3C}" type="pres">
      <dgm:prSet presAssocID="{237ABECC-B35C-4CCA-9C81-4079B0CAEDC7}" presName="composite" presStyleCnt="0"/>
      <dgm:spPr/>
    </dgm:pt>
    <dgm:pt modelId="{6D7363C5-AFAC-4E67-9383-47DDE667F2F8}" type="pres">
      <dgm:prSet presAssocID="{237ABECC-B35C-4CCA-9C81-4079B0CAEDC7}" presName="parTx" presStyleLbl="alignNode1" presStyleIdx="0" presStyleCnt="3">
        <dgm:presLayoutVars>
          <dgm:chMax val="0"/>
          <dgm:chPref val="0"/>
          <dgm:bulletEnabled val="1"/>
        </dgm:presLayoutVars>
      </dgm:prSet>
      <dgm:spPr/>
    </dgm:pt>
    <dgm:pt modelId="{710BDE6C-A7CE-4F77-8C2B-B70818500B7B}" type="pres">
      <dgm:prSet presAssocID="{237ABECC-B35C-4CCA-9C81-4079B0CAEDC7}" presName="desTx" presStyleLbl="alignAccFollowNode1" presStyleIdx="0" presStyleCnt="3">
        <dgm:presLayoutVars>
          <dgm:bulletEnabled val="1"/>
        </dgm:presLayoutVars>
      </dgm:prSet>
      <dgm:spPr/>
    </dgm:pt>
    <dgm:pt modelId="{B75D28C6-9896-4058-B6C4-3A9BBBB951CF}" type="pres">
      <dgm:prSet presAssocID="{8DDC771D-D27E-4146-86D5-2F5D9A9E622F}" presName="space" presStyleCnt="0"/>
      <dgm:spPr/>
    </dgm:pt>
    <dgm:pt modelId="{0916BF2E-8D62-4ABD-B4F8-4F8DED31D33D}" type="pres">
      <dgm:prSet presAssocID="{4E4BDAA4-0B20-4D25-91B7-71B147330753}" presName="composite" presStyleCnt="0"/>
      <dgm:spPr/>
    </dgm:pt>
    <dgm:pt modelId="{CF57C958-B476-4BAB-8012-0EEA62F430CA}" type="pres">
      <dgm:prSet presAssocID="{4E4BDAA4-0B20-4D25-91B7-71B147330753}" presName="parTx" presStyleLbl="alignNode1" presStyleIdx="1" presStyleCnt="3">
        <dgm:presLayoutVars>
          <dgm:chMax val="0"/>
          <dgm:chPref val="0"/>
          <dgm:bulletEnabled val="1"/>
        </dgm:presLayoutVars>
      </dgm:prSet>
      <dgm:spPr/>
    </dgm:pt>
    <dgm:pt modelId="{1751FF00-6571-4B26-9C6E-5B4C3661D752}" type="pres">
      <dgm:prSet presAssocID="{4E4BDAA4-0B20-4D25-91B7-71B147330753}" presName="desTx" presStyleLbl="alignAccFollowNode1" presStyleIdx="1" presStyleCnt="3">
        <dgm:presLayoutVars>
          <dgm:bulletEnabled val="1"/>
        </dgm:presLayoutVars>
      </dgm:prSet>
      <dgm:spPr/>
    </dgm:pt>
    <dgm:pt modelId="{1C824600-0154-456D-ABDA-1CC450D4CD64}" type="pres">
      <dgm:prSet presAssocID="{696F6B05-4E32-476A-A0D5-5EE68CB0BB9F}" presName="space" presStyleCnt="0"/>
      <dgm:spPr/>
    </dgm:pt>
    <dgm:pt modelId="{C85F9BAD-049B-419C-9C09-E817B11CD1D1}" type="pres">
      <dgm:prSet presAssocID="{A37E3FCC-E2CF-4C82-8251-4625CAB005B8}" presName="composite" presStyleCnt="0"/>
      <dgm:spPr/>
    </dgm:pt>
    <dgm:pt modelId="{05C22F16-2E68-4A41-BC07-AAC3D99C0630}" type="pres">
      <dgm:prSet presAssocID="{A37E3FCC-E2CF-4C82-8251-4625CAB005B8}" presName="parTx" presStyleLbl="alignNode1" presStyleIdx="2" presStyleCnt="3" custLinFactNeighborX="633" custLinFactNeighborY="-4609">
        <dgm:presLayoutVars>
          <dgm:chMax val="0"/>
          <dgm:chPref val="0"/>
          <dgm:bulletEnabled val="1"/>
        </dgm:presLayoutVars>
      </dgm:prSet>
      <dgm:spPr/>
    </dgm:pt>
    <dgm:pt modelId="{C2D3B36F-68A7-4B64-8EF3-F740DEEEF611}" type="pres">
      <dgm:prSet presAssocID="{A37E3FCC-E2CF-4C82-8251-4625CAB005B8}" presName="desTx" presStyleLbl="alignAccFollowNode1" presStyleIdx="2" presStyleCnt="3">
        <dgm:presLayoutVars>
          <dgm:bulletEnabled val="1"/>
        </dgm:presLayoutVars>
      </dgm:prSet>
      <dgm:spPr/>
    </dgm:pt>
  </dgm:ptLst>
  <dgm:cxnLst>
    <dgm:cxn modelId="{6A2CBF0D-10A2-41E6-9BAC-8BAE924426BC}" type="presOf" srcId="{142EEFF1-EC68-4EFB-AB13-7A4C077495A4}" destId="{710BDE6C-A7CE-4F77-8C2B-B70818500B7B}" srcOrd="0" destOrd="0" presId="urn:microsoft.com/office/officeart/2005/8/layout/hList1"/>
    <dgm:cxn modelId="{E073BA12-462D-40B6-B141-E6373517BB25}" type="presOf" srcId="{237ABECC-B35C-4CCA-9C81-4079B0CAEDC7}" destId="{6D7363C5-AFAC-4E67-9383-47DDE667F2F8}" srcOrd="0" destOrd="0" presId="urn:microsoft.com/office/officeart/2005/8/layout/hList1"/>
    <dgm:cxn modelId="{3DD6A32B-D485-4943-953C-00966AC34028}" srcId="{4E4BDAA4-0B20-4D25-91B7-71B147330753}" destId="{69F8D9E8-CEB1-4D8F-86D8-F9528AF7634D}" srcOrd="0" destOrd="0" parTransId="{E62EF8F6-33B6-4922-9AA4-AFF4A1647C13}" sibTransId="{30F0331E-5A5E-4181-8858-2F6D2E16CDB1}"/>
    <dgm:cxn modelId="{0A22B547-4049-4F48-B1F2-D24D8D0C2B82}" srcId="{D06B03DA-4D48-4F26-AAA8-A55BDA658B5F}" destId="{A37E3FCC-E2CF-4C82-8251-4625CAB005B8}" srcOrd="2" destOrd="0" parTransId="{3B97B1A8-0DB9-476D-B906-5D7E11160CE1}" sibTransId="{5BFF27B0-EDD2-45E8-A984-1BDDC36BA414}"/>
    <dgm:cxn modelId="{57BB9B81-C94B-4F97-BA4D-7A67D4469262}" srcId="{237ABECC-B35C-4CCA-9C81-4079B0CAEDC7}" destId="{142EEFF1-EC68-4EFB-AB13-7A4C077495A4}" srcOrd="0" destOrd="0" parTransId="{C30CBF3F-AB3F-42D6-BFB2-060E11AEC4A1}" sibTransId="{8695A08B-E3B2-4C33-A253-FDE1C6396A50}"/>
    <dgm:cxn modelId="{49BB7DAF-CDCE-4A07-9C9E-3B54FC52E7E8}" type="presOf" srcId="{4E4BDAA4-0B20-4D25-91B7-71B147330753}" destId="{CF57C958-B476-4BAB-8012-0EEA62F430CA}" srcOrd="0" destOrd="0" presId="urn:microsoft.com/office/officeart/2005/8/layout/hList1"/>
    <dgm:cxn modelId="{D44252BB-98E6-4AAA-8466-08E86521094A}" type="presOf" srcId="{A37E3FCC-E2CF-4C82-8251-4625CAB005B8}" destId="{05C22F16-2E68-4A41-BC07-AAC3D99C0630}" srcOrd="0" destOrd="0" presId="urn:microsoft.com/office/officeart/2005/8/layout/hList1"/>
    <dgm:cxn modelId="{5CE547C2-CB46-4756-A43F-337CC528FC6E}" srcId="{D06B03DA-4D48-4F26-AAA8-A55BDA658B5F}" destId="{237ABECC-B35C-4CCA-9C81-4079B0CAEDC7}" srcOrd="0" destOrd="0" parTransId="{7465208F-DB95-4CF3-BF2B-EB6BC2A3A148}" sibTransId="{8DDC771D-D27E-4146-86D5-2F5D9A9E622F}"/>
    <dgm:cxn modelId="{C1AE19C7-979F-4C10-809B-D7F7637DF9C9}" type="presOf" srcId="{AC99D5C5-0C30-4E76-995C-715247107AA2}" destId="{C2D3B36F-68A7-4B64-8EF3-F740DEEEF611}" srcOrd="0" destOrd="0" presId="urn:microsoft.com/office/officeart/2005/8/layout/hList1"/>
    <dgm:cxn modelId="{D64620EA-CD7E-4C5E-A81F-3E3289B67AD7}" type="presOf" srcId="{69F8D9E8-CEB1-4D8F-86D8-F9528AF7634D}" destId="{1751FF00-6571-4B26-9C6E-5B4C3661D752}" srcOrd="0" destOrd="0" presId="urn:microsoft.com/office/officeart/2005/8/layout/hList1"/>
    <dgm:cxn modelId="{3F7F4CF5-899A-4F62-8CE7-2241AD3DA8B0}" type="presOf" srcId="{D06B03DA-4D48-4F26-AAA8-A55BDA658B5F}" destId="{AB5AA627-0D1D-441E-A806-36CEEA3AC695}" srcOrd="0" destOrd="0" presId="urn:microsoft.com/office/officeart/2005/8/layout/hList1"/>
    <dgm:cxn modelId="{52CA57F6-8854-4878-BC9D-8C4151636D0D}" srcId="{A37E3FCC-E2CF-4C82-8251-4625CAB005B8}" destId="{AC99D5C5-0C30-4E76-995C-715247107AA2}" srcOrd="0" destOrd="0" parTransId="{8A8E4414-5C04-46DA-9795-D4ED8A38E422}" sibTransId="{06A5D79A-8319-4C0B-A316-72FE3F354E1E}"/>
    <dgm:cxn modelId="{219979FC-7CC5-444F-943A-F2389368243E}" srcId="{D06B03DA-4D48-4F26-AAA8-A55BDA658B5F}" destId="{4E4BDAA4-0B20-4D25-91B7-71B147330753}" srcOrd="1" destOrd="0" parTransId="{A7715A45-1A75-4991-A586-6D78964145D3}" sibTransId="{696F6B05-4E32-476A-A0D5-5EE68CB0BB9F}"/>
    <dgm:cxn modelId="{3CE81E88-DD36-461B-BF39-003A327C8194}" type="presParOf" srcId="{AB5AA627-0D1D-441E-A806-36CEEA3AC695}" destId="{B62AE7ED-BF6F-4A61-AA7F-B0EB2A04AD3C}" srcOrd="0" destOrd="0" presId="urn:microsoft.com/office/officeart/2005/8/layout/hList1"/>
    <dgm:cxn modelId="{027B5912-8D9A-4168-AEEC-597E24B8F391}" type="presParOf" srcId="{B62AE7ED-BF6F-4A61-AA7F-B0EB2A04AD3C}" destId="{6D7363C5-AFAC-4E67-9383-47DDE667F2F8}" srcOrd="0" destOrd="0" presId="urn:microsoft.com/office/officeart/2005/8/layout/hList1"/>
    <dgm:cxn modelId="{AC6EACEE-EEE5-4264-BE1C-0CB3E98042BE}" type="presParOf" srcId="{B62AE7ED-BF6F-4A61-AA7F-B0EB2A04AD3C}" destId="{710BDE6C-A7CE-4F77-8C2B-B70818500B7B}" srcOrd="1" destOrd="0" presId="urn:microsoft.com/office/officeart/2005/8/layout/hList1"/>
    <dgm:cxn modelId="{93B5D03E-AA6E-41F1-85BF-23E23DCC86B7}" type="presParOf" srcId="{AB5AA627-0D1D-441E-A806-36CEEA3AC695}" destId="{B75D28C6-9896-4058-B6C4-3A9BBBB951CF}" srcOrd="1" destOrd="0" presId="urn:microsoft.com/office/officeart/2005/8/layout/hList1"/>
    <dgm:cxn modelId="{BF4D6431-2768-4C99-B882-1A476A5244D1}" type="presParOf" srcId="{AB5AA627-0D1D-441E-A806-36CEEA3AC695}" destId="{0916BF2E-8D62-4ABD-B4F8-4F8DED31D33D}" srcOrd="2" destOrd="0" presId="urn:microsoft.com/office/officeart/2005/8/layout/hList1"/>
    <dgm:cxn modelId="{40D77995-561E-4267-A964-FB6C4332D348}" type="presParOf" srcId="{0916BF2E-8D62-4ABD-B4F8-4F8DED31D33D}" destId="{CF57C958-B476-4BAB-8012-0EEA62F430CA}" srcOrd="0" destOrd="0" presId="urn:microsoft.com/office/officeart/2005/8/layout/hList1"/>
    <dgm:cxn modelId="{8EBC68E5-A8AD-47C6-95D9-BDDC5EC49984}" type="presParOf" srcId="{0916BF2E-8D62-4ABD-B4F8-4F8DED31D33D}" destId="{1751FF00-6571-4B26-9C6E-5B4C3661D752}" srcOrd="1" destOrd="0" presId="urn:microsoft.com/office/officeart/2005/8/layout/hList1"/>
    <dgm:cxn modelId="{9F2D8B25-9BE1-49F3-AF95-AAA89BDA9297}" type="presParOf" srcId="{AB5AA627-0D1D-441E-A806-36CEEA3AC695}" destId="{1C824600-0154-456D-ABDA-1CC450D4CD64}" srcOrd="3" destOrd="0" presId="urn:microsoft.com/office/officeart/2005/8/layout/hList1"/>
    <dgm:cxn modelId="{E153B002-F45E-413B-AD9F-E5E1184D2987}" type="presParOf" srcId="{AB5AA627-0D1D-441E-A806-36CEEA3AC695}" destId="{C85F9BAD-049B-419C-9C09-E817B11CD1D1}" srcOrd="4" destOrd="0" presId="urn:microsoft.com/office/officeart/2005/8/layout/hList1"/>
    <dgm:cxn modelId="{9DD7207B-CFEE-4D4F-9EF2-0DD4C45FC290}" type="presParOf" srcId="{C85F9BAD-049B-419C-9C09-E817B11CD1D1}" destId="{05C22F16-2E68-4A41-BC07-AAC3D99C0630}" srcOrd="0" destOrd="0" presId="urn:microsoft.com/office/officeart/2005/8/layout/hList1"/>
    <dgm:cxn modelId="{65C6F2E3-A487-4A36-A178-0A642DC2D577}" type="presParOf" srcId="{C85F9BAD-049B-419C-9C09-E817B11CD1D1}" destId="{C2D3B36F-68A7-4B64-8EF3-F740DEEEF611}"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AA87E6-92C3-4C76-9052-3467987E3F6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48FF774-2D71-494E-B9A2-BC951C9D7E12}">
      <dgm:prSet phldrT="[Text]" custT="1"/>
      <dgm:spPr>
        <a:solidFill>
          <a:srgbClr val="993366"/>
        </a:solidFill>
      </dgm:spPr>
      <dgm:t>
        <a:bodyPr/>
        <a:lstStyle/>
        <a:p>
          <a:r>
            <a:rPr lang="en-US" sz="1800" dirty="0"/>
            <a:t>Allowed us to identify specific areas for improvement.</a:t>
          </a:r>
          <a:endParaRPr lang="en-GB" sz="1800" dirty="0"/>
        </a:p>
      </dgm:t>
    </dgm:pt>
    <dgm:pt modelId="{D5B9DBD4-B2D4-41D2-8997-65DEE4BBD18F}" type="parTrans" cxnId="{AE5702E9-5F06-44C3-91CD-4F1FADB8B5BD}">
      <dgm:prSet/>
      <dgm:spPr/>
      <dgm:t>
        <a:bodyPr/>
        <a:lstStyle/>
        <a:p>
          <a:endParaRPr lang="en-GB"/>
        </a:p>
      </dgm:t>
    </dgm:pt>
    <dgm:pt modelId="{BDA68952-80C7-442E-8FFF-F5C312F03797}" type="sibTrans" cxnId="{AE5702E9-5F06-44C3-91CD-4F1FADB8B5BD}">
      <dgm:prSet/>
      <dgm:spPr/>
      <dgm:t>
        <a:bodyPr/>
        <a:lstStyle/>
        <a:p>
          <a:endParaRPr lang="en-GB"/>
        </a:p>
      </dgm:t>
    </dgm:pt>
    <dgm:pt modelId="{F4F87552-131F-41CA-9C3D-EB94A6C842F1}">
      <dgm:prSet phldrT="[Text]" custT="1"/>
      <dgm:spPr>
        <a:solidFill>
          <a:srgbClr val="993366"/>
        </a:solidFill>
      </dgm:spPr>
      <dgm:t>
        <a:bodyPr/>
        <a:lstStyle/>
        <a:p>
          <a:r>
            <a:rPr lang="en-US" sz="1800" dirty="0"/>
            <a:t>A more story-based feedback system has given us richer patient experience data.</a:t>
          </a:r>
          <a:endParaRPr lang="en-GB" sz="1800" dirty="0"/>
        </a:p>
      </dgm:t>
    </dgm:pt>
    <dgm:pt modelId="{8B52FF59-0A1C-44A0-95EE-4497E12041DA}" type="parTrans" cxnId="{A2FE7FAF-643D-4CD9-8927-A842E7A4B01A}">
      <dgm:prSet/>
      <dgm:spPr/>
      <dgm:t>
        <a:bodyPr/>
        <a:lstStyle/>
        <a:p>
          <a:endParaRPr lang="en-GB"/>
        </a:p>
      </dgm:t>
    </dgm:pt>
    <dgm:pt modelId="{3E534746-FCBF-4A12-99B0-CC5747CE0C1E}" type="sibTrans" cxnId="{A2FE7FAF-643D-4CD9-8927-A842E7A4B01A}">
      <dgm:prSet/>
      <dgm:spPr/>
      <dgm:t>
        <a:bodyPr/>
        <a:lstStyle/>
        <a:p>
          <a:endParaRPr lang="en-GB"/>
        </a:p>
      </dgm:t>
    </dgm:pt>
    <dgm:pt modelId="{4687DA33-445F-4A35-A145-7EE0525B719C}">
      <dgm:prSet phldrT="[Text]" custT="1"/>
      <dgm:spPr>
        <a:solidFill>
          <a:srgbClr val="993366"/>
        </a:solidFill>
      </dgm:spPr>
      <dgm:t>
        <a:bodyPr/>
        <a:lstStyle/>
        <a:p>
          <a:endParaRPr lang="en-US" sz="1800" dirty="0"/>
        </a:p>
        <a:p>
          <a:r>
            <a:rPr lang="en-US" sz="1800" dirty="0"/>
            <a:t>Allowed us to see that patients clearly value and benefit from the support we offer which is helpful for future service-planning.</a:t>
          </a:r>
        </a:p>
        <a:p>
          <a:endParaRPr lang="en-GB" sz="1800" dirty="0"/>
        </a:p>
      </dgm:t>
    </dgm:pt>
    <dgm:pt modelId="{88C893AD-81BD-4F6F-9722-DF899467E48F}" type="parTrans" cxnId="{48620A3A-FCA3-4693-A487-172E68281D80}">
      <dgm:prSet/>
      <dgm:spPr/>
      <dgm:t>
        <a:bodyPr/>
        <a:lstStyle/>
        <a:p>
          <a:endParaRPr lang="en-GB"/>
        </a:p>
      </dgm:t>
    </dgm:pt>
    <dgm:pt modelId="{35054A81-B67C-489A-9A99-DC46C1F833C6}" type="sibTrans" cxnId="{48620A3A-FCA3-4693-A487-172E68281D80}">
      <dgm:prSet/>
      <dgm:spPr/>
      <dgm:t>
        <a:bodyPr/>
        <a:lstStyle/>
        <a:p>
          <a:endParaRPr lang="en-GB"/>
        </a:p>
      </dgm:t>
    </dgm:pt>
    <dgm:pt modelId="{EC6E4F6A-F09B-4A42-B7EE-38E28F52CE50}" type="pres">
      <dgm:prSet presAssocID="{B8AA87E6-92C3-4C76-9052-3467987E3F61}" presName="linear" presStyleCnt="0">
        <dgm:presLayoutVars>
          <dgm:dir/>
          <dgm:animLvl val="lvl"/>
          <dgm:resizeHandles val="exact"/>
        </dgm:presLayoutVars>
      </dgm:prSet>
      <dgm:spPr/>
    </dgm:pt>
    <dgm:pt modelId="{BA61E206-395E-4D9D-AB1E-836B48CEAB85}" type="pres">
      <dgm:prSet presAssocID="{D48FF774-2D71-494E-B9A2-BC951C9D7E12}" presName="parentLin" presStyleCnt="0"/>
      <dgm:spPr/>
    </dgm:pt>
    <dgm:pt modelId="{B32D3298-9278-49AD-92E3-694C66675EE3}" type="pres">
      <dgm:prSet presAssocID="{D48FF774-2D71-494E-B9A2-BC951C9D7E12}" presName="parentLeftMargin" presStyleLbl="node1" presStyleIdx="0" presStyleCnt="3"/>
      <dgm:spPr/>
    </dgm:pt>
    <dgm:pt modelId="{57E939B7-3B55-420D-BF7B-05A8FE0432C9}" type="pres">
      <dgm:prSet presAssocID="{D48FF774-2D71-494E-B9A2-BC951C9D7E12}" presName="parentText" presStyleLbl="node1" presStyleIdx="0" presStyleCnt="3" custScaleX="101763" custScaleY="134950">
        <dgm:presLayoutVars>
          <dgm:chMax val="0"/>
          <dgm:bulletEnabled val="1"/>
        </dgm:presLayoutVars>
      </dgm:prSet>
      <dgm:spPr/>
    </dgm:pt>
    <dgm:pt modelId="{D04853EC-5D67-4588-8F59-0A42EF96FE6A}" type="pres">
      <dgm:prSet presAssocID="{D48FF774-2D71-494E-B9A2-BC951C9D7E12}" presName="negativeSpace" presStyleCnt="0"/>
      <dgm:spPr/>
    </dgm:pt>
    <dgm:pt modelId="{483816AB-FAB7-4C99-8EA8-825BB1C4DB7E}" type="pres">
      <dgm:prSet presAssocID="{D48FF774-2D71-494E-B9A2-BC951C9D7E12}" presName="childText" presStyleLbl="conFgAcc1" presStyleIdx="0" presStyleCnt="3">
        <dgm:presLayoutVars>
          <dgm:bulletEnabled val="1"/>
        </dgm:presLayoutVars>
      </dgm:prSet>
      <dgm:spPr/>
    </dgm:pt>
    <dgm:pt modelId="{19C1BFE7-9711-4359-BF0B-051C93AD863A}" type="pres">
      <dgm:prSet presAssocID="{BDA68952-80C7-442E-8FFF-F5C312F03797}" presName="spaceBetweenRectangles" presStyleCnt="0"/>
      <dgm:spPr/>
    </dgm:pt>
    <dgm:pt modelId="{BDB272EB-3E96-4F5C-BE60-7A2726D95996}" type="pres">
      <dgm:prSet presAssocID="{F4F87552-131F-41CA-9C3D-EB94A6C842F1}" presName="parentLin" presStyleCnt="0"/>
      <dgm:spPr/>
    </dgm:pt>
    <dgm:pt modelId="{FCCB58C8-70EA-4D92-9862-A00DDB87D8BF}" type="pres">
      <dgm:prSet presAssocID="{F4F87552-131F-41CA-9C3D-EB94A6C842F1}" presName="parentLeftMargin" presStyleLbl="node1" presStyleIdx="0" presStyleCnt="3"/>
      <dgm:spPr/>
    </dgm:pt>
    <dgm:pt modelId="{D028AB65-E9C9-48F4-B32E-0E69C69A966A}" type="pres">
      <dgm:prSet presAssocID="{F4F87552-131F-41CA-9C3D-EB94A6C842F1}" presName="parentText" presStyleLbl="node1" presStyleIdx="1" presStyleCnt="3" custScaleX="101763" custScaleY="139296">
        <dgm:presLayoutVars>
          <dgm:chMax val="0"/>
          <dgm:bulletEnabled val="1"/>
        </dgm:presLayoutVars>
      </dgm:prSet>
      <dgm:spPr/>
    </dgm:pt>
    <dgm:pt modelId="{D682928E-6A69-432F-BAB5-3EC87014B615}" type="pres">
      <dgm:prSet presAssocID="{F4F87552-131F-41CA-9C3D-EB94A6C842F1}" presName="negativeSpace" presStyleCnt="0"/>
      <dgm:spPr/>
    </dgm:pt>
    <dgm:pt modelId="{DF88FCF1-E707-437F-81FE-938445706AA2}" type="pres">
      <dgm:prSet presAssocID="{F4F87552-131F-41CA-9C3D-EB94A6C842F1}" presName="childText" presStyleLbl="conFgAcc1" presStyleIdx="1" presStyleCnt="3">
        <dgm:presLayoutVars>
          <dgm:bulletEnabled val="1"/>
        </dgm:presLayoutVars>
      </dgm:prSet>
      <dgm:spPr/>
    </dgm:pt>
    <dgm:pt modelId="{493A4CB6-D66C-428D-A184-24A126A4E410}" type="pres">
      <dgm:prSet presAssocID="{3E534746-FCBF-4A12-99B0-CC5747CE0C1E}" presName="spaceBetweenRectangles" presStyleCnt="0"/>
      <dgm:spPr/>
    </dgm:pt>
    <dgm:pt modelId="{63551863-53EE-4E7B-830D-7273CE5260C4}" type="pres">
      <dgm:prSet presAssocID="{4687DA33-445F-4A35-A145-7EE0525B719C}" presName="parentLin" presStyleCnt="0"/>
      <dgm:spPr/>
    </dgm:pt>
    <dgm:pt modelId="{8038C26F-DD93-4F6D-ABA0-F4A7B36B5ED1}" type="pres">
      <dgm:prSet presAssocID="{4687DA33-445F-4A35-A145-7EE0525B719C}" presName="parentLeftMargin" presStyleLbl="node1" presStyleIdx="1" presStyleCnt="3"/>
      <dgm:spPr/>
    </dgm:pt>
    <dgm:pt modelId="{81FD4251-02ED-4C43-AA0F-3F5F8F4D095F}" type="pres">
      <dgm:prSet presAssocID="{4687DA33-445F-4A35-A145-7EE0525B719C}" presName="parentText" presStyleLbl="node1" presStyleIdx="2" presStyleCnt="3" custScaleY="143189" custLinFactNeighborX="-8222" custLinFactNeighborY="-1573">
        <dgm:presLayoutVars>
          <dgm:chMax val="0"/>
          <dgm:bulletEnabled val="1"/>
        </dgm:presLayoutVars>
      </dgm:prSet>
      <dgm:spPr/>
    </dgm:pt>
    <dgm:pt modelId="{11A10EB5-8DBF-4B18-ACEB-BD60E39AD59F}" type="pres">
      <dgm:prSet presAssocID="{4687DA33-445F-4A35-A145-7EE0525B719C}" presName="negativeSpace" presStyleCnt="0"/>
      <dgm:spPr/>
    </dgm:pt>
    <dgm:pt modelId="{347C0E8E-900E-4F2D-B0F4-2045DADAFC3B}" type="pres">
      <dgm:prSet presAssocID="{4687DA33-445F-4A35-A145-7EE0525B719C}" presName="childText" presStyleLbl="conFgAcc1" presStyleIdx="2" presStyleCnt="3">
        <dgm:presLayoutVars>
          <dgm:bulletEnabled val="1"/>
        </dgm:presLayoutVars>
      </dgm:prSet>
      <dgm:spPr/>
    </dgm:pt>
  </dgm:ptLst>
  <dgm:cxnLst>
    <dgm:cxn modelId="{48620A3A-FCA3-4693-A487-172E68281D80}" srcId="{B8AA87E6-92C3-4C76-9052-3467987E3F61}" destId="{4687DA33-445F-4A35-A145-7EE0525B719C}" srcOrd="2" destOrd="0" parTransId="{88C893AD-81BD-4F6F-9722-DF899467E48F}" sibTransId="{35054A81-B67C-489A-9A99-DC46C1F833C6}"/>
    <dgm:cxn modelId="{D7A7F268-8677-4A3C-B575-F765371F7CDC}" type="presOf" srcId="{F4F87552-131F-41CA-9C3D-EB94A6C842F1}" destId="{D028AB65-E9C9-48F4-B32E-0E69C69A966A}" srcOrd="1" destOrd="0" presId="urn:microsoft.com/office/officeart/2005/8/layout/list1"/>
    <dgm:cxn modelId="{6F1CAC70-85A9-4BB0-8515-BE8B43454523}" type="presOf" srcId="{4687DA33-445F-4A35-A145-7EE0525B719C}" destId="{8038C26F-DD93-4F6D-ABA0-F4A7B36B5ED1}" srcOrd="0" destOrd="0" presId="urn:microsoft.com/office/officeart/2005/8/layout/list1"/>
    <dgm:cxn modelId="{885A6353-5337-4EDF-B2B5-864610237741}" type="presOf" srcId="{D48FF774-2D71-494E-B9A2-BC951C9D7E12}" destId="{B32D3298-9278-49AD-92E3-694C66675EE3}" srcOrd="0" destOrd="0" presId="urn:microsoft.com/office/officeart/2005/8/layout/list1"/>
    <dgm:cxn modelId="{F8A9FA89-E744-44C4-AF41-E56B47E03122}" type="presOf" srcId="{4687DA33-445F-4A35-A145-7EE0525B719C}" destId="{81FD4251-02ED-4C43-AA0F-3F5F8F4D095F}" srcOrd="1" destOrd="0" presId="urn:microsoft.com/office/officeart/2005/8/layout/list1"/>
    <dgm:cxn modelId="{A2FE7FAF-643D-4CD9-8927-A842E7A4B01A}" srcId="{B8AA87E6-92C3-4C76-9052-3467987E3F61}" destId="{F4F87552-131F-41CA-9C3D-EB94A6C842F1}" srcOrd="1" destOrd="0" parTransId="{8B52FF59-0A1C-44A0-95EE-4497E12041DA}" sibTransId="{3E534746-FCBF-4A12-99B0-CC5747CE0C1E}"/>
    <dgm:cxn modelId="{D5AD39DE-DD1F-4F17-996A-760503C6949E}" type="presOf" srcId="{B8AA87E6-92C3-4C76-9052-3467987E3F61}" destId="{EC6E4F6A-F09B-4A42-B7EE-38E28F52CE50}" srcOrd="0" destOrd="0" presId="urn:microsoft.com/office/officeart/2005/8/layout/list1"/>
    <dgm:cxn modelId="{52A1B7E6-880F-41FF-93FE-EAA78C44DBD3}" type="presOf" srcId="{F4F87552-131F-41CA-9C3D-EB94A6C842F1}" destId="{FCCB58C8-70EA-4D92-9862-A00DDB87D8BF}" srcOrd="0" destOrd="0" presId="urn:microsoft.com/office/officeart/2005/8/layout/list1"/>
    <dgm:cxn modelId="{AE5702E9-5F06-44C3-91CD-4F1FADB8B5BD}" srcId="{B8AA87E6-92C3-4C76-9052-3467987E3F61}" destId="{D48FF774-2D71-494E-B9A2-BC951C9D7E12}" srcOrd="0" destOrd="0" parTransId="{D5B9DBD4-B2D4-41D2-8997-65DEE4BBD18F}" sibTransId="{BDA68952-80C7-442E-8FFF-F5C312F03797}"/>
    <dgm:cxn modelId="{E92A10FA-AA34-475F-A4FF-A67CAF6DBF93}" type="presOf" srcId="{D48FF774-2D71-494E-B9A2-BC951C9D7E12}" destId="{57E939B7-3B55-420D-BF7B-05A8FE0432C9}" srcOrd="1" destOrd="0" presId="urn:microsoft.com/office/officeart/2005/8/layout/list1"/>
    <dgm:cxn modelId="{CA5C8D4F-B5B8-46BF-9AF5-FF0C6AED2ED5}" type="presParOf" srcId="{EC6E4F6A-F09B-4A42-B7EE-38E28F52CE50}" destId="{BA61E206-395E-4D9D-AB1E-836B48CEAB85}" srcOrd="0" destOrd="0" presId="urn:microsoft.com/office/officeart/2005/8/layout/list1"/>
    <dgm:cxn modelId="{D72D3226-ECA2-409E-BA9E-D67BAE2C0845}" type="presParOf" srcId="{BA61E206-395E-4D9D-AB1E-836B48CEAB85}" destId="{B32D3298-9278-49AD-92E3-694C66675EE3}" srcOrd="0" destOrd="0" presId="urn:microsoft.com/office/officeart/2005/8/layout/list1"/>
    <dgm:cxn modelId="{81C6C172-8E65-4ADF-A086-EB2F431AA795}" type="presParOf" srcId="{BA61E206-395E-4D9D-AB1E-836B48CEAB85}" destId="{57E939B7-3B55-420D-BF7B-05A8FE0432C9}" srcOrd="1" destOrd="0" presId="urn:microsoft.com/office/officeart/2005/8/layout/list1"/>
    <dgm:cxn modelId="{05A0A0B9-F4EF-4FF4-BC51-9EBBA0AB0267}" type="presParOf" srcId="{EC6E4F6A-F09B-4A42-B7EE-38E28F52CE50}" destId="{D04853EC-5D67-4588-8F59-0A42EF96FE6A}" srcOrd="1" destOrd="0" presId="urn:microsoft.com/office/officeart/2005/8/layout/list1"/>
    <dgm:cxn modelId="{C30DF190-833E-4419-8649-4B1EBA9E01D7}" type="presParOf" srcId="{EC6E4F6A-F09B-4A42-B7EE-38E28F52CE50}" destId="{483816AB-FAB7-4C99-8EA8-825BB1C4DB7E}" srcOrd="2" destOrd="0" presId="urn:microsoft.com/office/officeart/2005/8/layout/list1"/>
    <dgm:cxn modelId="{3EF32116-DB3E-4783-8E6A-BB6A315EDFF5}" type="presParOf" srcId="{EC6E4F6A-F09B-4A42-B7EE-38E28F52CE50}" destId="{19C1BFE7-9711-4359-BF0B-051C93AD863A}" srcOrd="3" destOrd="0" presId="urn:microsoft.com/office/officeart/2005/8/layout/list1"/>
    <dgm:cxn modelId="{14255A61-0B7E-4430-8028-E0E26378FA18}" type="presParOf" srcId="{EC6E4F6A-F09B-4A42-B7EE-38E28F52CE50}" destId="{BDB272EB-3E96-4F5C-BE60-7A2726D95996}" srcOrd="4" destOrd="0" presId="urn:microsoft.com/office/officeart/2005/8/layout/list1"/>
    <dgm:cxn modelId="{F4BEE408-6045-49A9-BED4-B4DBA2E44BC4}" type="presParOf" srcId="{BDB272EB-3E96-4F5C-BE60-7A2726D95996}" destId="{FCCB58C8-70EA-4D92-9862-A00DDB87D8BF}" srcOrd="0" destOrd="0" presId="urn:microsoft.com/office/officeart/2005/8/layout/list1"/>
    <dgm:cxn modelId="{85A4B1AA-2620-47F5-8A81-92120091B124}" type="presParOf" srcId="{BDB272EB-3E96-4F5C-BE60-7A2726D95996}" destId="{D028AB65-E9C9-48F4-B32E-0E69C69A966A}" srcOrd="1" destOrd="0" presId="urn:microsoft.com/office/officeart/2005/8/layout/list1"/>
    <dgm:cxn modelId="{0AFBF3C8-033A-4BD7-8979-92B147A2B943}" type="presParOf" srcId="{EC6E4F6A-F09B-4A42-B7EE-38E28F52CE50}" destId="{D682928E-6A69-432F-BAB5-3EC87014B615}" srcOrd="5" destOrd="0" presId="urn:microsoft.com/office/officeart/2005/8/layout/list1"/>
    <dgm:cxn modelId="{A5397970-524C-475A-A584-C34E5803C674}" type="presParOf" srcId="{EC6E4F6A-F09B-4A42-B7EE-38E28F52CE50}" destId="{DF88FCF1-E707-437F-81FE-938445706AA2}" srcOrd="6" destOrd="0" presId="urn:microsoft.com/office/officeart/2005/8/layout/list1"/>
    <dgm:cxn modelId="{C0C37859-43D7-4264-9D98-6E6DA51595F8}" type="presParOf" srcId="{EC6E4F6A-F09B-4A42-B7EE-38E28F52CE50}" destId="{493A4CB6-D66C-428D-A184-24A126A4E410}" srcOrd="7" destOrd="0" presId="urn:microsoft.com/office/officeart/2005/8/layout/list1"/>
    <dgm:cxn modelId="{43594ED6-00C1-4866-9BBB-A143A4B335C0}" type="presParOf" srcId="{EC6E4F6A-F09B-4A42-B7EE-38E28F52CE50}" destId="{63551863-53EE-4E7B-830D-7273CE5260C4}" srcOrd="8" destOrd="0" presId="urn:microsoft.com/office/officeart/2005/8/layout/list1"/>
    <dgm:cxn modelId="{9674D753-69C3-4FE0-BC1A-DBD1FD3CFAC4}" type="presParOf" srcId="{63551863-53EE-4E7B-830D-7273CE5260C4}" destId="{8038C26F-DD93-4F6D-ABA0-F4A7B36B5ED1}" srcOrd="0" destOrd="0" presId="urn:microsoft.com/office/officeart/2005/8/layout/list1"/>
    <dgm:cxn modelId="{0F094331-FBD0-4163-98FF-D6559E232F56}" type="presParOf" srcId="{63551863-53EE-4E7B-830D-7273CE5260C4}" destId="{81FD4251-02ED-4C43-AA0F-3F5F8F4D095F}" srcOrd="1" destOrd="0" presId="urn:microsoft.com/office/officeart/2005/8/layout/list1"/>
    <dgm:cxn modelId="{444F46EC-B67C-433B-94EC-55CF11F2F13B}" type="presParOf" srcId="{EC6E4F6A-F09B-4A42-B7EE-38E28F52CE50}" destId="{11A10EB5-8DBF-4B18-ACEB-BD60E39AD59F}" srcOrd="9" destOrd="0" presId="urn:microsoft.com/office/officeart/2005/8/layout/list1"/>
    <dgm:cxn modelId="{1D6DB7A7-1E24-4EC1-950C-31DBBABE38E0}" type="presParOf" srcId="{EC6E4F6A-F09B-4A42-B7EE-38E28F52CE50}" destId="{347C0E8E-900E-4F2D-B0F4-2045DADAFC3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363C5-AFAC-4E67-9383-47DDE667F2F8}">
      <dsp:nvSpPr>
        <dsp:cNvPr id="0" name=""/>
        <dsp:cNvSpPr/>
      </dsp:nvSpPr>
      <dsp:spPr>
        <a:xfrm>
          <a:off x="2017" y="718556"/>
          <a:ext cx="1967074" cy="758099"/>
        </a:xfrm>
        <a:prstGeom prst="rect">
          <a:avLst/>
        </a:prstGeom>
        <a:solidFill>
          <a:srgbClr val="99336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Sign-up</a:t>
          </a:r>
          <a:endParaRPr lang="en-GB" sz="2200" kern="1200" dirty="0"/>
        </a:p>
      </dsp:txBody>
      <dsp:txXfrm>
        <a:off x="2017" y="718556"/>
        <a:ext cx="1967074" cy="758099"/>
      </dsp:txXfrm>
    </dsp:sp>
    <dsp:sp modelId="{710BDE6C-A7CE-4F77-8C2B-B70818500B7B}">
      <dsp:nvSpPr>
        <dsp:cNvPr id="0" name=""/>
        <dsp:cNvSpPr/>
      </dsp:nvSpPr>
      <dsp:spPr>
        <a:xfrm>
          <a:off x="2017" y="1476655"/>
          <a:ext cx="1967074" cy="2053260"/>
        </a:xfrm>
        <a:prstGeom prst="rect">
          <a:avLst/>
        </a:prstGeom>
        <a:solidFill>
          <a:srgbClr val="B10059"/>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Joined April 2023</a:t>
          </a:r>
          <a:endParaRPr lang="en-GB" sz="2200" kern="1200" dirty="0">
            <a:solidFill>
              <a:schemeClr val="bg1"/>
            </a:solidFill>
          </a:endParaRPr>
        </a:p>
      </dsp:txBody>
      <dsp:txXfrm>
        <a:off x="2017" y="1476655"/>
        <a:ext cx="1967074" cy="2053260"/>
      </dsp:txXfrm>
    </dsp:sp>
    <dsp:sp modelId="{CF57C958-B476-4BAB-8012-0EEA62F430CA}">
      <dsp:nvSpPr>
        <dsp:cNvPr id="0" name=""/>
        <dsp:cNvSpPr/>
      </dsp:nvSpPr>
      <dsp:spPr>
        <a:xfrm>
          <a:off x="2244482" y="718556"/>
          <a:ext cx="1967074" cy="758099"/>
        </a:xfrm>
        <a:prstGeom prst="rect">
          <a:avLst/>
        </a:prstGeom>
        <a:solidFill>
          <a:srgbClr val="99336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Number of patients</a:t>
          </a:r>
          <a:endParaRPr lang="en-GB" sz="2200" kern="1200" dirty="0"/>
        </a:p>
      </dsp:txBody>
      <dsp:txXfrm>
        <a:off x="2244482" y="718556"/>
        <a:ext cx="1967074" cy="758099"/>
      </dsp:txXfrm>
    </dsp:sp>
    <dsp:sp modelId="{1751FF00-6571-4B26-9C6E-5B4C3661D752}">
      <dsp:nvSpPr>
        <dsp:cNvPr id="0" name=""/>
        <dsp:cNvSpPr/>
      </dsp:nvSpPr>
      <dsp:spPr>
        <a:xfrm>
          <a:off x="2244482" y="1476655"/>
          <a:ext cx="1967074" cy="2053260"/>
        </a:xfrm>
        <a:prstGeom prst="rect">
          <a:avLst/>
        </a:prstGeom>
        <a:solidFill>
          <a:srgbClr val="B10059"/>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Approx 65 patients offered opportunity to share their stories </a:t>
          </a:r>
          <a:endParaRPr lang="en-GB" sz="2200" kern="1200" dirty="0">
            <a:solidFill>
              <a:schemeClr val="bg1"/>
            </a:solidFill>
          </a:endParaRPr>
        </a:p>
      </dsp:txBody>
      <dsp:txXfrm>
        <a:off x="2244482" y="1476655"/>
        <a:ext cx="1967074" cy="2053260"/>
      </dsp:txXfrm>
    </dsp:sp>
    <dsp:sp modelId="{05C22F16-2E68-4A41-BC07-AAC3D99C0630}">
      <dsp:nvSpPr>
        <dsp:cNvPr id="0" name=""/>
        <dsp:cNvSpPr/>
      </dsp:nvSpPr>
      <dsp:spPr>
        <a:xfrm>
          <a:off x="4488965" y="683615"/>
          <a:ext cx="1967074" cy="758099"/>
        </a:xfrm>
        <a:prstGeom prst="rect">
          <a:avLst/>
        </a:prstGeom>
        <a:solidFill>
          <a:srgbClr val="99336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No. of stories</a:t>
          </a:r>
          <a:endParaRPr lang="en-GB" sz="2200" kern="1200" dirty="0"/>
        </a:p>
      </dsp:txBody>
      <dsp:txXfrm>
        <a:off x="4488965" y="683615"/>
        <a:ext cx="1967074" cy="758099"/>
      </dsp:txXfrm>
    </dsp:sp>
    <dsp:sp modelId="{C2D3B36F-68A7-4B64-8EF3-F740DEEEF611}">
      <dsp:nvSpPr>
        <dsp:cNvPr id="0" name=""/>
        <dsp:cNvSpPr/>
      </dsp:nvSpPr>
      <dsp:spPr>
        <a:xfrm>
          <a:off x="4486947" y="1476655"/>
          <a:ext cx="1967074" cy="2053260"/>
        </a:xfrm>
        <a:prstGeom prst="rect">
          <a:avLst/>
        </a:prstGeom>
        <a:solidFill>
          <a:srgbClr val="B10059"/>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5 stories shared</a:t>
          </a:r>
          <a:endParaRPr lang="en-GB" sz="2200" kern="1200" dirty="0">
            <a:solidFill>
              <a:schemeClr val="bg1"/>
            </a:solidFill>
          </a:endParaRPr>
        </a:p>
      </dsp:txBody>
      <dsp:txXfrm>
        <a:off x="4486947" y="1476655"/>
        <a:ext cx="1967074" cy="2053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816AB-FAB7-4C99-8EA8-825BB1C4DB7E}">
      <dsp:nvSpPr>
        <dsp:cNvPr id="0" name=""/>
        <dsp:cNvSpPr/>
      </dsp:nvSpPr>
      <dsp:spPr>
        <a:xfrm>
          <a:off x="0" y="829106"/>
          <a:ext cx="6792416"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939B7-3B55-420D-BF7B-05A8FE0432C9}">
      <dsp:nvSpPr>
        <dsp:cNvPr id="0" name=""/>
        <dsp:cNvSpPr/>
      </dsp:nvSpPr>
      <dsp:spPr>
        <a:xfrm>
          <a:off x="339620" y="26635"/>
          <a:ext cx="4838516" cy="1274791"/>
        </a:xfrm>
        <a:prstGeom prst="round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716" tIns="0" rIns="179716" bIns="0" numCol="1" spcCol="1270" anchor="ctr" anchorCtr="0">
          <a:noAutofit/>
        </a:bodyPr>
        <a:lstStyle/>
        <a:p>
          <a:pPr marL="0" lvl="0" indent="0" algn="l" defTabSz="800100">
            <a:lnSpc>
              <a:spcPct val="90000"/>
            </a:lnSpc>
            <a:spcBef>
              <a:spcPct val="0"/>
            </a:spcBef>
            <a:spcAft>
              <a:spcPct val="35000"/>
            </a:spcAft>
            <a:buNone/>
          </a:pPr>
          <a:r>
            <a:rPr lang="en-US" sz="1800" kern="1200" dirty="0"/>
            <a:t>Allowed us to identify specific areas for improvement.</a:t>
          </a:r>
          <a:endParaRPr lang="en-GB" sz="1800" kern="1200" dirty="0"/>
        </a:p>
      </dsp:txBody>
      <dsp:txXfrm>
        <a:off x="401850" y="88865"/>
        <a:ext cx="4714056" cy="1150331"/>
      </dsp:txXfrm>
    </dsp:sp>
    <dsp:sp modelId="{DF88FCF1-E707-437F-81FE-938445706AA2}">
      <dsp:nvSpPr>
        <dsp:cNvPr id="0" name=""/>
        <dsp:cNvSpPr/>
      </dsp:nvSpPr>
      <dsp:spPr>
        <a:xfrm>
          <a:off x="0" y="2651832"/>
          <a:ext cx="6792416"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28AB65-E9C9-48F4-B32E-0E69C69A966A}">
      <dsp:nvSpPr>
        <dsp:cNvPr id="0" name=""/>
        <dsp:cNvSpPr/>
      </dsp:nvSpPr>
      <dsp:spPr>
        <a:xfrm>
          <a:off x="339620" y="1808306"/>
          <a:ext cx="4838516" cy="1315845"/>
        </a:xfrm>
        <a:prstGeom prst="round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716" tIns="0" rIns="179716" bIns="0" numCol="1" spcCol="1270" anchor="ctr" anchorCtr="0">
          <a:noAutofit/>
        </a:bodyPr>
        <a:lstStyle/>
        <a:p>
          <a:pPr marL="0" lvl="0" indent="0" algn="l" defTabSz="800100">
            <a:lnSpc>
              <a:spcPct val="90000"/>
            </a:lnSpc>
            <a:spcBef>
              <a:spcPct val="0"/>
            </a:spcBef>
            <a:spcAft>
              <a:spcPct val="35000"/>
            </a:spcAft>
            <a:buNone/>
          </a:pPr>
          <a:r>
            <a:rPr lang="en-US" sz="1800" kern="1200" dirty="0"/>
            <a:t>A more story-based feedback system has given us richer patient experience data.</a:t>
          </a:r>
          <a:endParaRPr lang="en-GB" sz="1800" kern="1200" dirty="0"/>
        </a:p>
      </dsp:txBody>
      <dsp:txXfrm>
        <a:off x="403854" y="1872540"/>
        <a:ext cx="4710048" cy="1187377"/>
      </dsp:txXfrm>
    </dsp:sp>
    <dsp:sp modelId="{347C0E8E-900E-4F2D-B0F4-2045DADAFC3B}">
      <dsp:nvSpPr>
        <dsp:cNvPr id="0" name=""/>
        <dsp:cNvSpPr/>
      </dsp:nvSpPr>
      <dsp:spPr>
        <a:xfrm>
          <a:off x="0" y="4511332"/>
          <a:ext cx="6792416"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FD4251-02ED-4C43-AA0F-3F5F8F4D095F}">
      <dsp:nvSpPr>
        <dsp:cNvPr id="0" name=""/>
        <dsp:cNvSpPr/>
      </dsp:nvSpPr>
      <dsp:spPr>
        <a:xfrm>
          <a:off x="311697" y="3616173"/>
          <a:ext cx="4754691" cy="1352620"/>
        </a:xfrm>
        <a:prstGeom prst="round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716" tIns="0" rIns="179716" bIns="0" numCol="1" spcCol="1270" anchor="ctr"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Allowed us to see that patients clearly value and benefit from the support we offer which is helpful for future service-planning.</a:t>
          </a:r>
        </a:p>
        <a:p>
          <a:pPr marL="0" lvl="0" indent="0" algn="l" defTabSz="800100">
            <a:lnSpc>
              <a:spcPct val="90000"/>
            </a:lnSpc>
            <a:spcBef>
              <a:spcPct val="0"/>
            </a:spcBef>
            <a:spcAft>
              <a:spcPct val="35000"/>
            </a:spcAft>
            <a:buNone/>
          </a:pPr>
          <a:endParaRPr lang="en-GB" sz="1800" kern="1200" dirty="0"/>
        </a:p>
      </dsp:txBody>
      <dsp:txXfrm>
        <a:off x="377726" y="3682202"/>
        <a:ext cx="4622633" cy="12205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8502A-82E1-4F87-A106-34C1F242F091}" type="datetimeFigureOut">
              <a:rPr lang="en-GB" smtClean="0"/>
              <a:pPr/>
              <a:t>29/04/2024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3CE76-C44D-42A7-AA8B-7518B4133A72}" type="slidenum">
              <a:rPr lang="en-GB" smtClean="0"/>
              <a:pPr/>
              <a:t>‹#›</a:t>
            </a:fld>
            <a:endParaRPr lang="en-GB"/>
          </a:p>
        </p:txBody>
      </p:sp>
    </p:spTree>
    <p:extLst>
      <p:ext uri="{BB962C8B-B14F-4D97-AF65-F5344CB8AC3E}">
        <p14:creationId xmlns:p14="http://schemas.microsoft.com/office/powerpoint/2010/main" val="5212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Introduce self and role: working</a:t>
            </a:r>
            <a:r>
              <a:rPr lang="en-US" baseline="0" dirty="0"/>
              <a:t> in post-COVID services in NHS </a:t>
            </a:r>
            <a:r>
              <a:rPr lang="en-US" baseline="0" dirty="0" err="1"/>
              <a:t>Tayside</a:t>
            </a:r>
            <a:r>
              <a:rPr lang="en-US" baseline="0" dirty="0"/>
              <a:t> in Scotland since July 2020 and with P&amp;K HSCP since Jan 2023.</a:t>
            </a:r>
          </a:p>
          <a:p>
            <a:endParaRPr lang="en-US" baseline="0" dirty="0"/>
          </a:p>
          <a:p>
            <a:r>
              <a:rPr lang="en-US" baseline="0" dirty="0"/>
              <a:t>Thank you or inviting  me to speak today and it’s a pleasure to share with you a bit about my journey as a clinician using Care Opinion within our service for feedback, my experience as a responder, and considering the impact of listening within my area of work.</a:t>
            </a:r>
            <a:endParaRPr lang="en-GB" dirty="0"/>
          </a:p>
        </p:txBody>
      </p:sp>
      <p:sp>
        <p:nvSpPr>
          <p:cNvPr id="4" name="Slide Number Placeholder 3"/>
          <p:cNvSpPr>
            <a:spLocks noGrp="1"/>
          </p:cNvSpPr>
          <p:nvPr>
            <p:ph type="sldNum" sz="quarter" idx="10"/>
          </p:nvPr>
        </p:nvSpPr>
        <p:spPr/>
        <p:txBody>
          <a:bodyPr/>
          <a:lstStyle/>
          <a:p>
            <a:fld id="{C363CE76-C44D-42A7-AA8B-7518B4133A7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(Run through guidance on slide)</a:t>
            </a:r>
          </a:p>
          <a:p>
            <a:endParaRPr lang="en-US" baseline="0" dirty="0"/>
          </a:p>
          <a:p>
            <a:r>
              <a:rPr lang="en-US" baseline="0" dirty="0"/>
              <a:t>As always, I felt it was important to </a:t>
            </a:r>
            <a:r>
              <a:rPr lang="en-US" baseline="0" dirty="0" err="1"/>
              <a:t>apologise</a:t>
            </a:r>
            <a:r>
              <a:rPr lang="en-US" baseline="0" dirty="0"/>
              <a:t> for the lengthy wait, as although this wasn’t directly attributed to our service response time, it clearly impacted this individual.</a:t>
            </a:r>
          </a:p>
          <a:p>
            <a:r>
              <a:rPr lang="en-US" baseline="0" dirty="0"/>
              <a:t>And I think giving a </a:t>
            </a:r>
            <a:r>
              <a:rPr lang="en-US" baseline="0" dirty="0" err="1"/>
              <a:t>personalised</a:t>
            </a:r>
            <a:r>
              <a:rPr lang="en-US" baseline="0" dirty="0"/>
              <a:t> response can really help the story author feel like they have been listened to and that their story matters.</a:t>
            </a:r>
          </a:p>
          <a:p>
            <a:endParaRPr lang="en-US" baseline="0" dirty="0"/>
          </a:p>
          <a:p>
            <a:r>
              <a:rPr lang="en-US" baseline="0" dirty="0"/>
              <a:t>It was lovely to get feedback in this story though that despite the lengthy wait to access our support, our input was seen as valuable and offered hope to this person going forward, with “a light at the end of the tunnel”.</a:t>
            </a:r>
          </a:p>
          <a:p>
            <a:endParaRPr lang="en-GB" dirty="0"/>
          </a:p>
          <a:p>
            <a:endParaRPr lang="en-GB" dirty="0"/>
          </a:p>
        </p:txBody>
      </p:sp>
      <p:sp>
        <p:nvSpPr>
          <p:cNvPr id="4" name="Slide Number Placeholder 3"/>
          <p:cNvSpPr>
            <a:spLocks noGrp="1"/>
          </p:cNvSpPr>
          <p:nvPr>
            <p:ph type="sldNum" sz="quarter" idx="10"/>
          </p:nvPr>
        </p:nvSpPr>
        <p:spPr/>
        <p:txBody>
          <a:bodyPr/>
          <a:lstStyle/>
          <a:p>
            <a:fld id="{C363CE76-C44D-42A7-AA8B-7518B4133A7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The data </a:t>
            </a:r>
            <a:r>
              <a:rPr lang="en-US" baseline="0" dirty="0" err="1"/>
              <a:t>visualisations</a:t>
            </a:r>
            <a:r>
              <a:rPr lang="en-US" baseline="0" dirty="0"/>
              <a:t> allow us to instantly see not only things that have gone well, but areas for improvement.</a:t>
            </a:r>
          </a:p>
          <a:p>
            <a:r>
              <a:rPr lang="en-US" baseline="0" dirty="0"/>
              <a:t>This bubble </a:t>
            </a:r>
            <a:r>
              <a:rPr lang="en-US" baseline="0" dirty="0" err="1"/>
              <a:t>visualisation</a:t>
            </a:r>
            <a:r>
              <a:rPr lang="en-US" baseline="0" dirty="0"/>
              <a:t> has been created from our stories to date.</a:t>
            </a:r>
          </a:p>
          <a:p>
            <a:endParaRPr lang="en-US" baseline="0" dirty="0"/>
          </a:p>
          <a:p>
            <a:r>
              <a:rPr lang="en-US" baseline="0" dirty="0"/>
              <a:t>It’s helpful to see which elements of our service are particularly valued e.g., virtual consultations. Many of our patients are very fatigued so they have found it beneficial to avoid the </a:t>
            </a:r>
            <a:r>
              <a:rPr lang="en-US" baseline="0" dirty="0" err="1"/>
              <a:t>adidtional</a:t>
            </a:r>
            <a:r>
              <a:rPr lang="en-US" baseline="0" dirty="0"/>
              <a:t> energy burden of travelling to and from appointments.</a:t>
            </a:r>
            <a:endParaRPr lang="en-GB" baseline="0" dirty="0"/>
          </a:p>
          <a:p>
            <a:r>
              <a:rPr lang="en-US" baseline="0" dirty="0"/>
              <a:t>And  if there are any consistent themes versus single instances.</a:t>
            </a:r>
          </a:p>
          <a:p>
            <a:r>
              <a:rPr lang="en-US" baseline="0" dirty="0"/>
              <a:t>As from the previous story, data from our stories collectively also showed the same theme of lengthy wait times.</a:t>
            </a:r>
          </a:p>
          <a:p>
            <a:endParaRPr lang="en-US" baseline="0" dirty="0"/>
          </a:p>
          <a:p>
            <a:r>
              <a:rPr lang="en-US" baseline="0" dirty="0"/>
              <a:t>Some of the things that have been highlighted for improvement were </a:t>
            </a:r>
            <a:r>
              <a:rPr lang="en-US" baseline="0" dirty="0" err="1"/>
              <a:t>outwith</a:t>
            </a:r>
            <a:r>
              <a:rPr lang="en-US" baseline="0" dirty="0"/>
              <a:t> our control e.g., employer and a lack of support highlighted in other services that were mentioned in the stories, but it has highlighted that awareness of long COVID could be improved across services and this is a key part of our strategy this year looking at up-skilling and education of our wider workforce treating long COVID.</a:t>
            </a:r>
          </a:p>
          <a:p>
            <a:endParaRPr lang="en-US" baseline="0" dirty="0"/>
          </a:p>
          <a:p>
            <a:r>
              <a:rPr lang="en-US" baseline="0" dirty="0"/>
              <a:t>A lot of patients accessing our service did have a significant wait to do so in the beginning due to challenging demand versus capacity issues earlier in the development of our long COVID services and this is borne out in the story tags, with waiting list being mentioned in every story.</a:t>
            </a:r>
          </a:p>
          <a:p>
            <a:endParaRPr lang="en-US" baseline="0" dirty="0"/>
          </a:p>
          <a:p>
            <a:r>
              <a:rPr lang="en-US" baseline="0" dirty="0"/>
              <a:t>And changes to the service mean that we no longer have a lengthy wait time to access care, so we have also been able to demonstrate in our stories that a change has been made.</a:t>
            </a:r>
          </a:p>
          <a:p>
            <a:endParaRPr lang="en-US" baseline="0" dirty="0"/>
          </a:p>
        </p:txBody>
      </p:sp>
      <p:sp>
        <p:nvSpPr>
          <p:cNvPr id="4" name="Slide Number Placeholder 3"/>
          <p:cNvSpPr>
            <a:spLocks noGrp="1"/>
          </p:cNvSpPr>
          <p:nvPr>
            <p:ph type="sldNum" sz="quarter" idx="10"/>
          </p:nvPr>
        </p:nvSpPr>
        <p:spPr/>
        <p:txBody>
          <a:bodyPr/>
          <a:lstStyle/>
          <a:p>
            <a:fld id="{C363CE76-C44D-42A7-AA8B-7518B4133A72}"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Areas for improvement:</a:t>
            </a:r>
            <a:r>
              <a:rPr lang="en-US" baseline="0" dirty="0"/>
              <a:t> waiting times; pathway and referral awareness; areas where education is needed to improve understanding; It has helped us understand what patients find useful (and not so useful) about our service in particular and how this information can be used for future service-planning.</a:t>
            </a:r>
          </a:p>
          <a:p>
            <a:endParaRPr lang="en-US" baseline="0" dirty="0"/>
          </a:p>
          <a:p>
            <a:r>
              <a:rPr lang="en-US" baseline="0" dirty="0"/>
              <a:t>Having that anonymity of story-telling I think gives a real honesty in the feedback too.</a:t>
            </a:r>
          </a:p>
          <a:p>
            <a:endParaRPr lang="en-US" baseline="0" dirty="0"/>
          </a:p>
          <a:p>
            <a:r>
              <a:rPr lang="en-US" baseline="0" dirty="0"/>
              <a:t>Seeing what we have got from our limited number of stories also drives me to try and increase our story response rate and look at ways we can do this.</a:t>
            </a:r>
          </a:p>
          <a:p>
            <a:endParaRPr lang="en-US" baseline="0" dirty="0"/>
          </a:p>
        </p:txBody>
      </p:sp>
      <p:sp>
        <p:nvSpPr>
          <p:cNvPr id="4" name="Slide Number Placeholder 3"/>
          <p:cNvSpPr>
            <a:spLocks noGrp="1"/>
          </p:cNvSpPr>
          <p:nvPr>
            <p:ph type="sldNum" sz="quarter" idx="10"/>
          </p:nvPr>
        </p:nvSpPr>
        <p:spPr/>
        <p:txBody>
          <a:bodyPr/>
          <a:lstStyle/>
          <a:p>
            <a:fld id="{C363CE76-C44D-42A7-AA8B-7518B4133A72}" type="slidenum">
              <a:rPr lang="en-GB" smtClean="0"/>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a:p>
            <a:pPr>
              <a:buFont typeface="Arial" pitchFamily="34" charset="0"/>
              <a:buNone/>
            </a:pPr>
            <a:endParaRPr lang="en-US" sz="1200" dirty="0"/>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C363CE76-C44D-42A7-AA8B-7518B4133A72}"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title of this section is “the impact</a:t>
            </a:r>
            <a:r>
              <a:rPr lang="en-US" baseline="0" dirty="0"/>
              <a:t> of listening”. </a:t>
            </a:r>
            <a:r>
              <a:rPr lang="en-US" dirty="0"/>
              <a:t>This job has</a:t>
            </a:r>
            <a:r>
              <a:rPr lang="en-US" baseline="0" dirty="0"/>
              <a:t> really made me consider my listening skills.</a:t>
            </a:r>
          </a:p>
          <a:p>
            <a:endParaRPr lang="en-US" dirty="0"/>
          </a:p>
          <a:p>
            <a:r>
              <a:rPr lang="en-US" baseline="0" dirty="0"/>
              <a:t>Research has shown that on average, clinicians interrupt patients within the first 18-23 </a:t>
            </a:r>
            <a:r>
              <a:rPr lang="en-US" baseline="0" dirty="0" err="1"/>
              <a:t>secs</a:t>
            </a:r>
            <a:r>
              <a:rPr lang="en-US" baseline="0" dirty="0"/>
              <a:t> of a consultation, even after asking a pt to express their concerns. Research has also shown that interrupting the patient earlier also leads to a longer consultation time overall.</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AHP’s are generally “fixers” and want to problem solve</a:t>
            </a:r>
            <a:r>
              <a:rPr lang="en-US" baseline="0" dirty="0"/>
              <a:t> in order to</a:t>
            </a:r>
            <a:r>
              <a:rPr lang="en-US" dirty="0"/>
              <a:t> offer solutions/”fix”</a:t>
            </a:r>
            <a:r>
              <a:rPr lang="en-US" baseline="0" dirty="0"/>
              <a:t> people. I’ve learnt in this job that I can’t necessarily do that – but what I can do is listen well – and this can be just as powerful &amp; important in an individual’s recovery than offering practical strategies for symptom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363CE76-C44D-42A7-AA8B-7518B4133A72}"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want to e</a:t>
            </a:r>
            <a:r>
              <a:rPr lang="en-US" dirty="0"/>
              <a:t>mpower condition self-management where possible &amp; appropriate</a:t>
            </a:r>
            <a:r>
              <a:rPr lang="en-US" baseline="0" dirty="0"/>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Feeling heard &amp; understood is a basic need for most people. Listening well to an individual’s concerns to understand the impact of their symptoms on their day-to-day life is a key part of my work. </a:t>
            </a:r>
          </a:p>
          <a:p>
            <a:endParaRPr lang="en-US" baseline="0" dirty="0"/>
          </a:p>
          <a:p>
            <a:r>
              <a:rPr lang="en-US" baseline="0" dirty="0"/>
              <a:t>I find that “feeling heard” is really important for building an effective therapeutic relationship with an individual, to understand their priorities, and to work in partnership with them to improve their health &amp; quality of life.</a:t>
            </a:r>
          </a:p>
          <a:p>
            <a:endParaRPr lang="en-US" dirty="0"/>
          </a:p>
          <a:p>
            <a:endParaRPr lang="en-GB" dirty="0"/>
          </a:p>
        </p:txBody>
      </p:sp>
      <p:sp>
        <p:nvSpPr>
          <p:cNvPr id="4" name="Slide Number Placeholder 3"/>
          <p:cNvSpPr>
            <a:spLocks noGrp="1"/>
          </p:cNvSpPr>
          <p:nvPr>
            <p:ph type="sldNum" sz="quarter" idx="10"/>
          </p:nvPr>
        </p:nvSpPr>
        <p:spPr/>
        <p:txBody>
          <a:bodyPr/>
          <a:lstStyle/>
          <a:p>
            <a:fld id="{C8B5A8A9-E689-49EC-9999-BD392887BFA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dirty="0"/>
          </a:p>
          <a:p>
            <a:pPr>
              <a:buFont typeface="Arial" pitchFamily="34" charset="0"/>
              <a:buChar char="•"/>
            </a:pPr>
            <a:r>
              <a:rPr lang="en-US" sz="1200" dirty="0"/>
              <a:t> 65 patients through our service</a:t>
            </a:r>
            <a:r>
              <a:rPr lang="en-US" sz="1200" baseline="0" dirty="0"/>
              <a:t> si</a:t>
            </a:r>
            <a:r>
              <a:rPr lang="en-US" sz="1200" dirty="0"/>
              <a:t>nce we</a:t>
            </a:r>
            <a:r>
              <a:rPr lang="en-US" sz="1200" baseline="0" dirty="0"/>
              <a:t> joined Care Opinion.</a:t>
            </a:r>
          </a:p>
          <a:p>
            <a:pPr>
              <a:buFont typeface="Arial" pitchFamily="34" charset="0"/>
              <a:buChar char="•"/>
            </a:pPr>
            <a:r>
              <a:rPr lang="en-US" sz="1200" baseline="0" dirty="0"/>
              <a:t> Patients are informed about Care Opinion at various points during their care and again on discharge.</a:t>
            </a:r>
          </a:p>
          <a:p>
            <a:pPr>
              <a:buFont typeface="Arial" pitchFamily="34" charset="0"/>
              <a:buChar char="•"/>
            </a:pPr>
            <a:r>
              <a:rPr lang="en-US" sz="1200" baseline="0" dirty="0"/>
              <a:t> The Care Opinion information is also included in our generic team email signature that we send patient information from.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solidFill>
                  <a:srgbClr val="5B1E45"/>
                </a:solidFill>
              </a:rPr>
              <a:t> Looking at ways to increase our number of stories</a:t>
            </a:r>
            <a:r>
              <a:rPr lang="en-US" baseline="0" dirty="0">
                <a:solidFill>
                  <a:srgbClr val="5B1E45"/>
                </a:solidFill>
              </a:rPr>
              <a:t> but many patients do have significant energy limitations so we  need to bear this in mind. I do feel </a:t>
            </a:r>
            <a:r>
              <a:rPr lang="en-US" baseline="0" dirty="0" err="1">
                <a:solidFill>
                  <a:srgbClr val="5B1E45"/>
                </a:solidFill>
              </a:rPr>
              <a:t>honoured</a:t>
            </a:r>
            <a:r>
              <a:rPr lang="en-US" baseline="0" dirty="0">
                <a:solidFill>
                  <a:srgbClr val="5B1E45"/>
                </a:solidFill>
              </a:rPr>
              <a:t> &amp; humbled when I know someone has used much-needed energy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solidFill>
                  <a:srgbClr val="5B1E45"/>
                </a:solidFill>
              </a:rPr>
              <a:t>  to share feedback with us.</a:t>
            </a:r>
            <a:endParaRPr lang="en-GB" dirty="0">
              <a:solidFill>
                <a:srgbClr val="5B1E45"/>
              </a:solidFill>
            </a:endParaRP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C363CE76-C44D-42A7-AA8B-7518B4133A72}"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Concerns/curiosities:</a:t>
            </a:r>
          </a:p>
          <a:p>
            <a:r>
              <a:rPr lang="en-US" dirty="0"/>
              <a:t>It</a:t>
            </a:r>
            <a:r>
              <a:rPr lang="en-US" baseline="0" dirty="0"/>
              <a:t> can feel uncomfortable asking for feedback in a single-person service, particularly if you feel things haven’t gone so well but it does really add to the feedback data.</a:t>
            </a:r>
          </a:p>
          <a:p>
            <a:r>
              <a:rPr lang="en-US" baseline="0" dirty="0"/>
              <a:t>And it’s always a bonus when you anticipate feedback might not be so good and it’s actually better than you were expecting!</a:t>
            </a:r>
            <a:endParaRPr lang="en-US" dirty="0"/>
          </a:p>
        </p:txBody>
      </p:sp>
      <p:sp>
        <p:nvSpPr>
          <p:cNvPr id="4" name="Slide Number Placeholder 3"/>
          <p:cNvSpPr>
            <a:spLocks noGrp="1"/>
          </p:cNvSpPr>
          <p:nvPr>
            <p:ph type="sldNum" sz="quarter" idx="10"/>
          </p:nvPr>
        </p:nvSpPr>
        <p:spPr/>
        <p:txBody>
          <a:bodyPr/>
          <a:lstStyle/>
          <a:p>
            <a:fld id="{C363CE76-C44D-42A7-AA8B-7518B4133A72}"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Although we haven’t had a huge number of stories, I think the stories have given us a lot of much richer, qualitative date versus our more traditional feedback form.</a:t>
            </a:r>
          </a:p>
          <a:p>
            <a:r>
              <a:rPr lang="en-US" baseline="0" dirty="0"/>
              <a:t>Some of the story titles, and quotes from the stories hopefully demonstrate that we have listened to people’s concerns which has in turn allowed us to deliver patient-</a:t>
            </a:r>
            <a:r>
              <a:rPr lang="en-US" baseline="0" dirty="0" err="1"/>
              <a:t>centred</a:t>
            </a:r>
            <a:r>
              <a:rPr lang="en-US" baseline="0" dirty="0"/>
              <a:t> care to support recovery.</a:t>
            </a:r>
          </a:p>
          <a:p>
            <a:endParaRPr lang="en-US" baseline="0" dirty="0"/>
          </a:p>
        </p:txBody>
      </p:sp>
      <p:sp>
        <p:nvSpPr>
          <p:cNvPr id="4" name="Slide Number Placeholder 3"/>
          <p:cNvSpPr>
            <a:spLocks noGrp="1"/>
          </p:cNvSpPr>
          <p:nvPr>
            <p:ph type="sldNum" sz="quarter" idx="10"/>
          </p:nvPr>
        </p:nvSpPr>
        <p:spPr/>
        <p:txBody>
          <a:bodyPr/>
          <a:lstStyle/>
          <a:p>
            <a:fld id="{C363CE76-C44D-42A7-AA8B-7518B4133A72}"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Patients are often distressed by not just their symptoms, but often perceived lack of understanding or lack of access to care; they often relay experiences of a prolonged illness with multiple symptoms and complexities. Many have lost not only their health, but sometimes their jobs, social roles and in doing so feel they have also lost their identities.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Listening well to make sure I haven’t missed anything important, and to make sure I’ve understood the impact for the patient and their priorities is really key to building an effective therapeutic relationship.</a:t>
            </a:r>
            <a:endParaRPr lang="en-GB" dirty="0"/>
          </a:p>
          <a:p>
            <a:endParaRPr lang="en-US" baseline="0" dirty="0"/>
          </a:p>
          <a:p>
            <a:r>
              <a:rPr lang="en-US" baseline="0" dirty="0"/>
              <a:t>Virtual appointments can sometimes add to the challenge as we lose some of that in-person interaction &amp; can often lose a fair bit of non-verbal communication &amp; body language on a screen that normally helps us as </a:t>
            </a:r>
            <a:r>
              <a:rPr lang="en-US" baseline="0" dirty="0" err="1"/>
              <a:t>clnicians</a:t>
            </a:r>
            <a:r>
              <a:rPr lang="en-US" baseline="0" dirty="0"/>
              <a:t> understand &amp; interpret somebody’s response to our questions.</a:t>
            </a:r>
          </a:p>
          <a:p>
            <a:r>
              <a:rPr lang="en-US" baseline="0" dirty="0"/>
              <a:t>So active listening feels even more important for me in the virtual environment. For the person to feel heard &amp; understood from their first consultation.</a:t>
            </a:r>
          </a:p>
          <a:p>
            <a:endParaRPr lang="en-US" baseline="0" dirty="0"/>
          </a:p>
          <a:p>
            <a:r>
              <a:rPr lang="en-US" baseline="0" dirty="0"/>
              <a:t>One of the most common things that patients tell me afterwards is that they finally feel believed and having their symptoms understood and validated is often a huge relief.</a:t>
            </a:r>
          </a:p>
          <a:p>
            <a:endParaRPr lang="en-US" baseline="0" dirty="0"/>
          </a:p>
          <a:p>
            <a:r>
              <a:rPr lang="en-US" baseline="0" dirty="0"/>
              <a:t>On the whole, I’ve received very positive feedback directly from patients but I was interested to see what our stories would say when people were able to post feedback anonymously. Pleasingly, our “How did you feel” </a:t>
            </a:r>
            <a:r>
              <a:rPr lang="en-US" baseline="0" dirty="0" err="1"/>
              <a:t>Wordcloud</a:t>
            </a:r>
            <a:r>
              <a:rPr lang="en-US" baseline="0" dirty="0"/>
              <a:t> hopefully demonstrates that we have achieved our aims of people feeling heard. </a:t>
            </a:r>
            <a:endParaRPr lang="en-GB" dirty="0"/>
          </a:p>
        </p:txBody>
      </p:sp>
      <p:sp>
        <p:nvSpPr>
          <p:cNvPr id="4" name="Slide Number Placeholder 3"/>
          <p:cNvSpPr>
            <a:spLocks noGrp="1"/>
          </p:cNvSpPr>
          <p:nvPr>
            <p:ph type="sldNum" sz="quarter" idx="10"/>
          </p:nvPr>
        </p:nvSpPr>
        <p:spPr/>
        <p:txBody>
          <a:bodyPr/>
          <a:lstStyle/>
          <a:p>
            <a:fld id="{C363CE76-C44D-42A7-AA8B-7518B4133A7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waiting time was extremely long I have to confess but past that the support I’ve been given has been extremely helpful”.</a:t>
            </a:r>
          </a:p>
          <a:p>
            <a:endParaRPr lang="en-US" dirty="0"/>
          </a:p>
          <a:p>
            <a:r>
              <a:rPr lang="en-US" dirty="0"/>
              <a:t>This particular individual</a:t>
            </a:r>
            <a:r>
              <a:rPr lang="en-US" baseline="0" dirty="0"/>
              <a:t> had waited a number of months on our waiting list and been living with LC for 2 years. </a:t>
            </a:r>
          </a:p>
          <a:p>
            <a:r>
              <a:rPr lang="en-US" baseline="0" dirty="0"/>
              <a:t>There were multiple points made within this story so I used the Care Opinion guidance on responding to help address each point.</a:t>
            </a:r>
          </a:p>
        </p:txBody>
      </p:sp>
      <p:sp>
        <p:nvSpPr>
          <p:cNvPr id="4" name="Slide Number Placeholder 3"/>
          <p:cNvSpPr>
            <a:spLocks noGrp="1"/>
          </p:cNvSpPr>
          <p:nvPr>
            <p:ph type="sldNum" sz="quarter" idx="10"/>
          </p:nvPr>
        </p:nvSpPr>
        <p:spPr/>
        <p:txBody>
          <a:bodyPr/>
          <a:lstStyle/>
          <a:p>
            <a:fld id="{C363CE76-C44D-42A7-AA8B-7518B4133A7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
        <p:nvSpPr>
          <p:cNvPr id="5" name="Rectangle: Rounded Corners 4">
            <a:extLst>
              <a:ext uri="{FF2B5EF4-FFF2-40B4-BE49-F238E27FC236}">
                <a16:creationId xmlns:a16="http://schemas.microsoft.com/office/drawing/2014/main" id="{AB556BC6-1A88-4E2F-B330-76239AF19276}"/>
              </a:ext>
            </a:extLst>
          </p:cNvPr>
          <p:cNvSpPr/>
          <p:nvPr userDrawn="1"/>
        </p:nvSpPr>
        <p:spPr>
          <a:xfrm>
            <a:off x="251520" y="260648"/>
            <a:ext cx="8640960" cy="6301640"/>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885581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C6B6542-E48A-44D7-8829-694C22CDD2A4}" type="slidenum">
              <a:rPr lang="en-GB" altLang="en-US"/>
              <a:pPr/>
              <a:t>‹#›</a:t>
            </a:fld>
            <a:endParaRPr lang="en-GB" altLang="en-US"/>
          </a:p>
        </p:txBody>
      </p:sp>
    </p:spTree>
    <p:extLst>
      <p:ext uri="{BB962C8B-B14F-4D97-AF65-F5344CB8AC3E}">
        <p14:creationId xmlns:p14="http://schemas.microsoft.com/office/powerpoint/2010/main" val="16011294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DDF3F1-F4D2-481A-8207-15C69F584A4A}" type="slidenum">
              <a:rPr lang="en-GB" altLang="en-US"/>
              <a:pPr/>
              <a:t>‹#›</a:t>
            </a:fld>
            <a:endParaRPr lang="en-GB" altLang="en-US"/>
          </a:p>
        </p:txBody>
      </p:sp>
    </p:spTree>
    <p:extLst>
      <p:ext uri="{BB962C8B-B14F-4D97-AF65-F5344CB8AC3E}">
        <p14:creationId xmlns:p14="http://schemas.microsoft.com/office/powerpoint/2010/main" val="9102414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776AEA4-BD81-4580-9B84-2876BF718FDF}" type="slidenum">
              <a:rPr lang="en-GB" altLang="en-US"/>
              <a:pPr/>
              <a:t>‹#›</a:t>
            </a:fld>
            <a:endParaRPr lang="en-GB" altLang="en-US"/>
          </a:p>
        </p:txBody>
      </p:sp>
    </p:spTree>
    <p:extLst>
      <p:ext uri="{BB962C8B-B14F-4D97-AF65-F5344CB8AC3E}">
        <p14:creationId xmlns:p14="http://schemas.microsoft.com/office/powerpoint/2010/main" val="39381439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1936C3F-36E7-478A-8E9B-46FB54F97AB0}" type="slidenum">
              <a:rPr lang="en-GB" altLang="en-US"/>
              <a:pPr/>
              <a:t>‹#›</a:t>
            </a:fld>
            <a:endParaRPr lang="en-GB" altLang="en-US"/>
          </a:p>
        </p:txBody>
      </p:sp>
    </p:spTree>
    <p:extLst>
      <p:ext uri="{BB962C8B-B14F-4D97-AF65-F5344CB8AC3E}">
        <p14:creationId xmlns:p14="http://schemas.microsoft.com/office/powerpoint/2010/main" val="10075701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78D5023-E80D-4A95-9240-8D84CC0C873D}" type="slidenum">
              <a:rPr lang="en-GB" altLang="en-US"/>
              <a:pPr/>
              <a:t>‹#›</a:t>
            </a:fld>
            <a:endParaRPr lang="en-GB" altLang="en-US"/>
          </a:p>
        </p:txBody>
      </p:sp>
    </p:spTree>
    <p:extLst>
      <p:ext uri="{BB962C8B-B14F-4D97-AF65-F5344CB8AC3E}">
        <p14:creationId xmlns:p14="http://schemas.microsoft.com/office/powerpoint/2010/main" val="25589160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BAD78C8-AD9A-4306-BE67-D7F7494D2124}" type="slidenum">
              <a:rPr lang="en-GB" altLang="en-US"/>
              <a:pPr/>
              <a:t>‹#›</a:t>
            </a:fld>
            <a:endParaRPr lang="en-GB" altLang="en-US"/>
          </a:p>
        </p:txBody>
      </p:sp>
    </p:spTree>
    <p:extLst>
      <p:ext uri="{BB962C8B-B14F-4D97-AF65-F5344CB8AC3E}">
        <p14:creationId xmlns:p14="http://schemas.microsoft.com/office/powerpoint/2010/main" val="5179986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552973F-DFD6-4AB9-B89C-61D5D3449326}" type="slidenum">
              <a:rPr lang="en-GB" altLang="en-US"/>
              <a:pPr/>
              <a:t>‹#›</a:t>
            </a:fld>
            <a:endParaRPr lang="en-GB" altLang="en-US"/>
          </a:p>
        </p:txBody>
      </p:sp>
    </p:spTree>
    <p:extLst>
      <p:ext uri="{BB962C8B-B14F-4D97-AF65-F5344CB8AC3E}">
        <p14:creationId xmlns:p14="http://schemas.microsoft.com/office/powerpoint/2010/main" val="7883245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FFC6658-F0E1-4F42-AC88-C759D708BF78}" type="slidenum">
              <a:rPr lang="en-GB" altLang="en-US"/>
              <a:pPr/>
              <a:t>‹#›</a:t>
            </a:fld>
            <a:endParaRPr lang="en-GB" altLang="en-US"/>
          </a:p>
        </p:txBody>
      </p:sp>
    </p:spTree>
    <p:extLst>
      <p:ext uri="{BB962C8B-B14F-4D97-AF65-F5344CB8AC3E}">
        <p14:creationId xmlns:p14="http://schemas.microsoft.com/office/powerpoint/2010/main" val="26043609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8A08AC46-7891-41DC-B492-FD9D66EE2501}" type="slidenum">
              <a:rPr lang="en-GB" altLang="en-US"/>
              <a:pPr/>
              <a:t>‹#›</a:t>
            </a:fld>
            <a:endParaRPr lang="en-GB" altLang="en-US"/>
          </a:p>
        </p:txBody>
      </p:sp>
    </p:spTree>
    <p:extLst>
      <p:ext uri="{BB962C8B-B14F-4D97-AF65-F5344CB8AC3E}">
        <p14:creationId xmlns:p14="http://schemas.microsoft.com/office/powerpoint/2010/main" val="31873707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Tree>
    <p:extLst>
      <p:ext uri="{BB962C8B-B14F-4D97-AF65-F5344CB8AC3E}">
        <p14:creationId xmlns:p14="http://schemas.microsoft.com/office/powerpoint/2010/main" val="4885581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2C5114-5483-4ADD-A3C7-9867329A8ECE}" type="slidenum">
              <a:rPr lang="en-GB" altLang="en-US"/>
              <a:pPr/>
              <a:t>‹#›</a:t>
            </a:fld>
            <a:endParaRPr lang="en-GB" altLang="en-US"/>
          </a:p>
        </p:txBody>
      </p:sp>
    </p:spTree>
    <p:extLst>
      <p:ext uri="{BB962C8B-B14F-4D97-AF65-F5344CB8AC3E}">
        <p14:creationId xmlns:p14="http://schemas.microsoft.com/office/powerpoint/2010/main" val="13071874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B17A4D-C423-425D-9DB0-52D43AED16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7"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mailto:gail.patel@nhs.scot"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41211" t="4342" r="370"/>
          <a:stretch/>
        </p:blipFill>
        <p:spPr>
          <a:xfrm>
            <a:off x="-24341" y="0"/>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5724128" y="3717032"/>
            <a:ext cx="2088232" cy="1200329"/>
          </a:xfrm>
          <a:prstGeom prst="rect">
            <a:avLst/>
          </a:prstGeom>
          <a:noFill/>
        </p:spPr>
        <p:txBody>
          <a:bodyPr wrap="square" rtlCol="0">
            <a:spAutoFit/>
          </a:bodyPr>
          <a:lstStyle/>
          <a:p>
            <a:pPr algn="ctr"/>
            <a:r>
              <a:rPr lang="en-GB" sz="2400" b="1" dirty="0">
                <a:solidFill>
                  <a:schemeClr val="bg1"/>
                </a:solidFill>
                <a:latin typeface="Calibri" panose="020F0502020204030204" pitchFamily="34" charset="0"/>
                <a:cs typeface="Calibri" panose="020F0502020204030204" pitchFamily="34" charset="0"/>
              </a:rPr>
              <a:t>Perth &amp; Kinross Long COVID Support </a:t>
            </a:r>
          </a:p>
        </p:txBody>
      </p:sp>
      <p:pic>
        <p:nvPicPr>
          <p:cNvPr id="7" name="Picture 6">
            <a:extLst>
              <a:ext uri="{FF2B5EF4-FFF2-40B4-BE49-F238E27FC236}">
                <a16:creationId xmlns:a16="http://schemas.microsoft.com/office/drawing/2014/main" id="{DF9353AB-C08C-A847-9218-17BC7581E2B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55576" y="4005064"/>
            <a:ext cx="3600400" cy="2587064"/>
          </a:xfrm>
          <a:prstGeom prst="rect">
            <a:avLst/>
          </a:prstGeom>
        </p:spPr>
      </p:pic>
      <p:sp>
        <p:nvSpPr>
          <p:cNvPr id="9" name="TextBox 8"/>
          <p:cNvSpPr txBox="1"/>
          <p:nvPr/>
        </p:nvSpPr>
        <p:spPr>
          <a:xfrm>
            <a:off x="827584" y="260648"/>
            <a:ext cx="7848872" cy="584775"/>
          </a:xfrm>
          <a:prstGeom prst="rect">
            <a:avLst/>
          </a:prstGeom>
          <a:solidFill>
            <a:srgbClr val="993366"/>
          </a:solidFill>
          <a:ln>
            <a:solidFill>
              <a:schemeClr val="lt1">
                <a:hueOff val="0"/>
                <a:satOff val="0"/>
                <a:lumOff val="0"/>
              </a:schemeClr>
            </a:solidFill>
          </a:ln>
        </p:spPr>
        <p:txBody>
          <a:bodyPr wrap="square" rtlCol="0">
            <a:spAutoFit/>
          </a:bodyPr>
          <a:lstStyle/>
          <a:p>
            <a:r>
              <a:rPr lang="en-US" sz="3200" dirty="0">
                <a:solidFill>
                  <a:schemeClr val="bg1"/>
                </a:solidFill>
              </a:rPr>
              <a:t>The impact of listening</a:t>
            </a:r>
            <a:endParaRPr lang="en-GB" sz="3200" dirty="0">
              <a:solidFill>
                <a:schemeClr val="bg1"/>
              </a:solidFill>
            </a:endParaRPr>
          </a:p>
        </p:txBody>
      </p:sp>
      <p:sp>
        <p:nvSpPr>
          <p:cNvPr id="10" name="Oval Callout 9"/>
          <p:cNvSpPr/>
          <p:nvPr/>
        </p:nvSpPr>
        <p:spPr>
          <a:xfrm>
            <a:off x="395536" y="2060848"/>
            <a:ext cx="5184576" cy="2016224"/>
          </a:xfrm>
          <a:prstGeom prst="wedgeEllipseCallout">
            <a:avLst>
              <a:gd name="adj1" fmla="val -30793"/>
              <a:gd name="adj2" fmla="val 58799"/>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defRPr/>
            </a:pPr>
            <a:r>
              <a:rPr lang="en-US" sz="1600" dirty="0">
                <a:solidFill>
                  <a:schemeClr val="bg1"/>
                </a:solidFill>
              </a:rPr>
              <a:t>“If we were supposed to talk more than we listen, we would have two tongues and one ear”  </a:t>
            </a:r>
          </a:p>
          <a:p>
            <a:pPr lvl="0" algn="ctr">
              <a:spcBef>
                <a:spcPct val="20000"/>
              </a:spcBef>
              <a:defRPr/>
            </a:pPr>
            <a:r>
              <a:rPr lang="en-US" sz="1600" dirty="0">
                <a:solidFill>
                  <a:schemeClr val="bg1"/>
                </a:solidFill>
              </a:rPr>
              <a:t>Mark Twain.</a:t>
            </a:r>
            <a:endParaRPr lang="en-GB" sz="1600" dirty="0">
              <a:solidFill>
                <a:schemeClr val="bg1"/>
              </a:solidFill>
            </a:endParaRPr>
          </a:p>
        </p:txBody>
      </p:sp>
      <p:sp>
        <p:nvSpPr>
          <p:cNvPr id="11" name="Title 1">
            <a:extLst>
              <a:ext uri="{FF2B5EF4-FFF2-40B4-BE49-F238E27FC236}">
                <a16:creationId xmlns:a16="http://schemas.microsoft.com/office/drawing/2014/main" id="{096BE8C4-9774-7506-A8AF-877CFC764B4D}"/>
              </a:ext>
            </a:extLst>
          </p:cNvPr>
          <p:cNvSpPr txBox="1">
            <a:spLocks/>
          </p:cNvSpPr>
          <p:nvPr/>
        </p:nvSpPr>
        <p:spPr>
          <a:xfrm>
            <a:off x="827584" y="1052736"/>
            <a:ext cx="7848872" cy="620688"/>
          </a:xfrm>
          <a:prstGeom prst="rect">
            <a:avLst/>
          </a:prstGeom>
          <a:solidFill>
            <a:srgbClr val="993366"/>
          </a:solidFill>
          <a:ln>
            <a:solidFill>
              <a:schemeClr val="bg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rPr>
              <a:t>Gail Patel, Highly Specialist Physiotherapist</a:t>
            </a:r>
            <a:endParaRPr lang="en-GB" sz="2800" b="1" dirty="0">
              <a:solidFill>
                <a:schemeClr val="bg1"/>
              </a:solidFill>
            </a:endParaRPr>
          </a:p>
        </p:txBody>
      </p:sp>
    </p:spTree>
    <p:extLst>
      <p:ext uri="{BB962C8B-B14F-4D97-AF65-F5344CB8AC3E}">
        <p14:creationId xmlns:p14="http://schemas.microsoft.com/office/powerpoint/2010/main" val="32865467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B0AC44-F30E-5A45-A4CA-950C35B894BF}"/>
              </a:ext>
            </a:extLst>
          </p:cNvPr>
          <p:cNvSpPr txBox="1"/>
          <p:nvPr/>
        </p:nvSpPr>
        <p:spPr>
          <a:xfrm>
            <a:off x="1907704" y="620688"/>
            <a:ext cx="2621047" cy="400110"/>
          </a:xfrm>
          <a:prstGeom prst="rect">
            <a:avLst/>
          </a:prstGeom>
          <a:noFill/>
        </p:spPr>
        <p:txBody>
          <a:bodyPr wrap="square" rtlCol="0">
            <a:spAutoFit/>
          </a:bodyPr>
          <a:lstStyle/>
          <a:p>
            <a:r>
              <a:rPr lang="en-US" sz="2000" b="1" dirty="0">
                <a:solidFill>
                  <a:srgbClr val="B10059"/>
                </a:solidFill>
              </a:rPr>
              <a:t>My response...</a:t>
            </a:r>
          </a:p>
        </p:txBody>
      </p:sp>
      <p:pic>
        <p:nvPicPr>
          <p:cNvPr id="4" name="Picture 3">
            <a:extLst>
              <a:ext uri="{FF2B5EF4-FFF2-40B4-BE49-F238E27FC236}">
                <a16:creationId xmlns:a16="http://schemas.microsoft.com/office/drawing/2014/main" id="{857FACA3-30B7-1C94-77AE-56DD3EFFF8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2126" y="0"/>
            <a:ext cx="1327634" cy="1200329"/>
          </a:xfrm>
          <a:prstGeom prst="rect">
            <a:avLst/>
          </a:prstGeom>
        </p:spPr>
      </p:pic>
      <p:pic>
        <p:nvPicPr>
          <p:cNvPr id="7" name="Picture 6">
            <a:extLst>
              <a:ext uri="{FF2B5EF4-FFF2-40B4-BE49-F238E27FC236}">
                <a16:creationId xmlns:a16="http://schemas.microsoft.com/office/drawing/2014/main" id="{7505D16F-2F05-87FF-6D63-41115F4D8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2953" y="160304"/>
            <a:ext cx="1476185" cy="734308"/>
          </a:xfrm>
          <a:prstGeom prst="rect">
            <a:avLst/>
          </a:prstGeom>
        </p:spPr>
      </p:pic>
      <p:pic>
        <p:nvPicPr>
          <p:cNvPr id="6" name="Picture 5" descr="Light at the end of the tunnel response Capture.PNG"/>
          <p:cNvPicPr>
            <a:picLocks noChangeAspect="1"/>
          </p:cNvPicPr>
          <p:nvPr/>
        </p:nvPicPr>
        <p:blipFill>
          <a:blip r:embed="rId5" cstate="print"/>
          <a:stretch>
            <a:fillRect/>
          </a:stretch>
        </p:blipFill>
        <p:spPr>
          <a:xfrm>
            <a:off x="899592" y="1340768"/>
            <a:ext cx="3868812" cy="5305061"/>
          </a:xfrm>
          <a:prstGeom prst="rect">
            <a:avLst/>
          </a:prstGeom>
        </p:spPr>
      </p:pic>
      <p:sp>
        <p:nvSpPr>
          <p:cNvPr id="8" name="TextBox 7"/>
          <p:cNvSpPr txBox="1"/>
          <p:nvPr/>
        </p:nvSpPr>
        <p:spPr>
          <a:xfrm>
            <a:off x="5436096" y="1412776"/>
            <a:ext cx="3096344" cy="5355312"/>
          </a:xfrm>
          <a:prstGeom prst="rect">
            <a:avLst/>
          </a:prstGeom>
          <a:noFill/>
        </p:spPr>
        <p:txBody>
          <a:bodyPr wrap="square" rtlCol="0">
            <a:spAutoFit/>
          </a:bodyPr>
          <a:lstStyle/>
          <a:p>
            <a:r>
              <a:rPr lang="en-US" b="1" dirty="0">
                <a:solidFill>
                  <a:srgbClr val="5B1E45"/>
                </a:solidFill>
              </a:rPr>
              <a:t>Using Care Opinion guidance for feedback:</a:t>
            </a:r>
          </a:p>
          <a:p>
            <a:endParaRPr lang="en-US" b="1" dirty="0">
              <a:solidFill>
                <a:srgbClr val="5B1E45"/>
              </a:solidFill>
            </a:endParaRPr>
          </a:p>
          <a:p>
            <a:r>
              <a:rPr lang="en-US" dirty="0" err="1">
                <a:solidFill>
                  <a:srgbClr val="5B1E45"/>
                </a:solidFill>
              </a:rPr>
              <a:t>Apologising</a:t>
            </a:r>
            <a:r>
              <a:rPr lang="en-US" dirty="0">
                <a:solidFill>
                  <a:srgbClr val="5B1E45"/>
                </a:solidFill>
              </a:rPr>
              <a:t> for poor experiences.</a:t>
            </a:r>
          </a:p>
          <a:p>
            <a:endParaRPr lang="en-US" dirty="0">
              <a:solidFill>
                <a:srgbClr val="5B1E45"/>
              </a:solidFill>
            </a:endParaRPr>
          </a:p>
          <a:p>
            <a:r>
              <a:rPr lang="en-US" dirty="0">
                <a:solidFill>
                  <a:srgbClr val="5B1E45"/>
                </a:solidFill>
              </a:rPr>
              <a:t>Responding to each point of the story with empathy.</a:t>
            </a:r>
          </a:p>
          <a:p>
            <a:endParaRPr lang="en-US" dirty="0">
              <a:solidFill>
                <a:srgbClr val="5B1E45"/>
              </a:solidFill>
            </a:endParaRPr>
          </a:p>
          <a:p>
            <a:r>
              <a:rPr lang="en-US" dirty="0">
                <a:solidFill>
                  <a:srgbClr val="5B1E45"/>
                </a:solidFill>
              </a:rPr>
              <a:t>Giving </a:t>
            </a:r>
            <a:r>
              <a:rPr lang="en-US" dirty="0" err="1">
                <a:solidFill>
                  <a:srgbClr val="5B1E45"/>
                </a:solidFill>
              </a:rPr>
              <a:t>personalised</a:t>
            </a:r>
            <a:r>
              <a:rPr lang="en-US" dirty="0">
                <a:solidFill>
                  <a:srgbClr val="5B1E45"/>
                </a:solidFill>
              </a:rPr>
              <a:t> responses.</a:t>
            </a:r>
          </a:p>
          <a:p>
            <a:endParaRPr lang="en-US" dirty="0">
              <a:solidFill>
                <a:srgbClr val="5B1E45"/>
              </a:solidFill>
            </a:endParaRPr>
          </a:p>
          <a:p>
            <a:r>
              <a:rPr lang="en-US" dirty="0">
                <a:solidFill>
                  <a:srgbClr val="5B1E45"/>
                </a:solidFill>
              </a:rPr>
              <a:t>Reflecting on learning points.</a:t>
            </a:r>
          </a:p>
          <a:p>
            <a:endParaRPr lang="en-US" dirty="0">
              <a:solidFill>
                <a:srgbClr val="5B1E45"/>
              </a:solidFill>
            </a:endParaRPr>
          </a:p>
          <a:p>
            <a:r>
              <a:rPr lang="en-US" dirty="0" err="1">
                <a:solidFill>
                  <a:srgbClr val="5B1E45"/>
                </a:solidFill>
              </a:rPr>
              <a:t>Recognising</a:t>
            </a:r>
            <a:r>
              <a:rPr lang="en-US" dirty="0">
                <a:solidFill>
                  <a:srgbClr val="5B1E45"/>
                </a:solidFill>
              </a:rPr>
              <a:t> where change(s) can be made to improve experiences.</a:t>
            </a:r>
          </a:p>
          <a:p>
            <a:endParaRPr lang="en-GB" dirty="0">
              <a:solidFill>
                <a:srgbClr val="5B1E45"/>
              </a:solidFill>
            </a:endParaRPr>
          </a:p>
        </p:txBody>
      </p:sp>
    </p:spTree>
    <p:extLst>
      <p:ext uri="{BB962C8B-B14F-4D97-AF65-F5344CB8AC3E}">
        <p14:creationId xmlns:p14="http://schemas.microsoft.com/office/powerpoint/2010/main" val="41484947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836712"/>
            <a:ext cx="8280920" cy="5472608"/>
          </a:xfrm>
          <a:prstGeom prst="rect">
            <a:avLst/>
          </a:prstGeom>
          <a:noFill/>
          <a:ln w="9525">
            <a:solidFill>
              <a:schemeClr val="accent1"/>
            </a:solidFill>
            <a:miter lim="800000"/>
            <a:headEnd/>
            <a:tailEnd/>
          </a:ln>
        </p:spPr>
      </p:pic>
      <p:sp>
        <p:nvSpPr>
          <p:cNvPr id="6" name="TextBox 5"/>
          <p:cNvSpPr txBox="1"/>
          <p:nvPr/>
        </p:nvSpPr>
        <p:spPr>
          <a:xfrm>
            <a:off x="251520" y="188640"/>
            <a:ext cx="1368152" cy="523220"/>
          </a:xfrm>
          <a:prstGeom prst="rect">
            <a:avLst/>
          </a:prstGeom>
          <a:solidFill>
            <a:srgbClr val="FF75BA"/>
          </a:solidFill>
        </p:spPr>
        <p:txBody>
          <a:bodyPr wrap="square" rtlCol="0">
            <a:spAutoFit/>
          </a:bodyPr>
          <a:lstStyle/>
          <a:p>
            <a:r>
              <a:rPr lang="en-US" sz="1400" dirty="0"/>
              <a:t>What was good?</a:t>
            </a:r>
            <a:endParaRPr lang="en-GB" sz="1400" dirty="0"/>
          </a:p>
        </p:txBody>
      </p:sp>
      <p:sp>
        <p:nvSpPr>
          <p:cNvPr id="7" name="TextBox 6"/>
          <p:cNvSpPr txBox="1"/>
          <p:nvPr/>
        </p:nvSpPr>
        <p:spPr>
          <a:xfrm>
            <a:off x="7164288" y="188640"/>
            <a:ext cx="1368152" cy="523220"/>
          </a:xfrm>
          <a:prstGeom prst="rect">
            <a:avLst/>
          </a:prstGeom>
          <a:solidFill>
            <a:srgbClr val="FF75BA"/>
          </a:solidFill>
        </p:spPr>
        <p:txBody>
          <a:bodyPr wrap="square" rtlCol="0">
            <a:spAutoFit/>
          </a:bodyPr>
          <a:lstStyle/>
          <a:p>
            <a:r>
              <a:rPr lang="en-US" sz="1400" dirty="0"/>
              <a:t>What could be improved?</a:t>
            </a:r>
            <a:endParaRPr lang="en-GB" sz="1400" dirty="0"/>
          </a:p>
        </p:txBody>
      </p:sp>
      <p:pic>
        <p:nvPicPr>
          <p:cNvPr id="3074" name="Picture 2"/>
          <p:cNvPicPr>
            <a:picLocks noChangeAspect="1" noChangeArrowheads="1"/>
          </p:cNvPicPr>
          <p:nvPr/>
        </p:nvPicPr>
        <p:blipFill>
          <a:blip r:embed="rId4" cstate="print"/>
          <a:stretch>
            <a:fillRect/>
          </a:stretch>
        </p:blipFill>
        <p:spPr bwMode="auto">
          <a:xfrm>
            <a:off x="2555776" y="5229200"/>
            <a:ext cx="5832648" cy="920333"/>
          </a:xfrm>
          <a:prstGeom prst="rect">
            <a:avLst/>
          </a:prstGeom>
          <a:noFill/>
          <a:ln w="22225">
            <a:solidFill>
              <a:srgbClr val="5B1E45"/>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B0AC44-F30E-5A45-A4CA-950C35B894BF}"/>
              </a:ext>
            </a:extLst>
          </p:cNvPr>
          <p:cNvSpPr txBox="1"/>
          <p:nvPr/>
        </p:nvSpPr>
        <p:spPr>
          <a:xfrm>
            <a:off x="1907704" y="476672"/>
            <a:ext cx="5791970" cy="461665"/>
          </a:xfrm>
          <a:prstGeom prst="rect">
            <a:avLst/>
          </a:prstGeom>
          <a:noFill/>
        </p:spPr>
        <p:txBody>
          <a:bodyPr wrap="none" rtlCol="0">
            <a:spAutoFit/>
          </a:bodyPr>
          <a:lstStyle/>
          <a:p>
            <a:r>
              <a:rPr lang="en-US" sz="2400" b="1" dirty="0">
                <a:solidFill>
                  <a:srgbClr val="B10059"/>
                </a:solidFill>
              </a:rPr>
              <a:t>In summary: The impact of our stories</a:t>
            </a:r>
          </a:p>
        </p:txBody>
      </p:sp>
      <p:pic>
        <p:nvPicPr>
          <p:cNvPr id="4" name="Picture 3">
            <a:extLst>
              <a:ext uri="{FF2B5EF4-FFF2-40B4-BE49-F238E27FC236}">
                <a16:creationId xmlns:a16="http://schemas.microsoft.com/office/drawing/2014/main" id="{857FACA3-30B7-1C94-77AE-56DD3EFFF8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2126" y="0"/>
            <a:ext cx="1327634" cy="1200329"/>
          </a:xfrm>
          <a:prstGeom prst="rect">
            <a:avLst/>
          </a:prstGeom>
        </p:spPr>
      </p:pic>
      <p:graphicFrame>
        <p:nvGraphicFramePr>
          <p:cNvPr id="6" name="Diagram 5"/>
          <p:cNvGraphicFramePr/>
          <p:nvPr/>
        </p:nvGraphicFramePr>
        <p:xfrm>
          <a:off x="1524000" y="1397000"/>
          <a:ext cx="679241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7505D16F-2F05-87FF-6D63-41115F4D8B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80312" y="5805264"/>
            <a:ext cx="1476185" cy="734308"/>
          </a:xfrm>
          <a:prstGeom prst="rect">
            <a:avLst/>
          </a:prstGeom>
        </p:spPr>
      </p:pic>
    </p:spTree>
    <p:extLst>
      <p:ext uri="{BB962C8B-B14F-4D97-AF65-F5344CB8AC3E}">
        <p14:creationId xmlns:p14="http://schemas.microsoft.com/office/powerpoint/2010/main" val="4148494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57E939B7-3B55-420D-BF7B-05A8FE0432C9}"/>
                                            </p:graphicEl>
                                          </p:spTgt>
                                        </p:tgtEl>
                                        <p:attrNameLst>
                                          <p:attrName>style.visibility</p:attrName>
                                        </p:attrNameLst>
                                      </p:cBhvr>
                                      <p:to>
                                        <p:strVal val="visible"/>
                                      </p:to>
                                    </p:set>
                                    <p:animEffect transition="in" filter="wipe(down)">
                                      <p:cBhvr>
                                        <p:cTn id="7" dur="500"/>
                                        <p:tgtEl>
                                          <p:spTgt spid="6">
                                            <p:graphicEl>
                                              <a:dgm id="{57E939B7-3B55-420D-BF7B-05A8FE0432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483816AB-FAB7-4C99-8EA8-825BB1C4DB7E}"/>
                                            </p:graphicEl>
                                          </p:spTgt>
                                        </p:tgtEl>
                                        <p:attrNameLst>
                                          <p:attrName>style.visibility</p:attrName>
                                        </p:attrNameLst>
                                      </p:cBhvr>
                                      <p:to>
                                        <p:strVal val="visible"/>
                                      </p:to>
                                    </p:set>
                                    <p:animEffect transition="in" filter="wipe(down)">
                                      <p:cBhvr>
                                        <p:cTn id="12" dur="500"/>
                                        <p:tgtEl>
                                          <p:spTgt spid="6">
                                            <p:graphicEl>
                                              <a:dgm id="{483816AB-FAB7-4C99-8EA8-825BB1C4DB7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D028AB65-E9C9-48F4-B32E-0E69C69A966A}"/>
                                            </p:graphicEl>
                                          </p:spTgt>
                                        </p:tgtEl>
                                        <p:attrNameLst>
                                          <p:attrName>style.visibility</p:attrName>
                                        </p:attrNameLst>
                                      </p:cBhvr>
                                      <p:to>
                                        <p:strVal val="visible"/>
                                      </p:to>
                                    </p:set>
                                    <p:animEffect transition="in" filter="wipe(down)">
                                      <p:cBhvr>
                                        <p:cTn id="17" dur="500"/>
                                        <p:tgtEl>
                                          <p:spTgt spid="6">
                                            <p:graphicEl>
                                              <a:dgm id="{D028AB65-E9C9-48F4-B32E-0E69C69A966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DF88FCF1-E707-437F-81FE-938445706AA2}"/>
                                            </p:graphicEl>
                                          </p:spTgt>
                                        </p:tgtEl>
                                        <p:attrNameLst>
                                          <p:attrName>style.visibility</p:attrName>
                                        </p:attrNameLst>
                                      </p:cBhvr>
                                      <p:to>
                                        <p:strVal val="visible"/>
                                      </p:to>
                                    </p:set>
                                    <p:animEffect transition="in" filter="wipe(down)">
                                      <p:cBhvr>
                                        <p:cTn id="22" dur="500"/>
                                        <p:tgtEl>
                                          <p:spTgt spid="6">
                                            <p:graphicEl>
                                              <a:dgm id="{DF88FCF1-E707-437F-81FE-938445706AA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dgm id="{81FD4251-02ED-4C43-AA0F-3F5F8F4D095F}"/>
                                            </p:graphicEl>
                                          </p:spTgt>
                                        </p:tgtEl>
                                        <p:attrNameLst>
                                          <p:attrName>style.visibility</p:attrName>
                                        </p:attrNameLst>
                                      </p:cBhvr>
                                      <p:to>
                                        <p:strVal val="visible"/>
                                      </p:to>
                                    </p:set>
                                    <p:animEffect transition="in" filter="wipe(down)">
                                      <p:cBhvr>
                                        <p:cTn id="27" dur="500"/>
                                        <p:tgtEl>
                                          <p:spTgt spid="6">
                                            <p:graphicEl>
                                              <a:dgm id="{81FD4251-02ED-4C43-AA0F-3F5F8F4D095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graphicEl>
                                              <a:dgm id="{347C0E8E-900E-4F2D-B0F4-2045DADAFC3B}"/>
                                            </p:graphicEl>
                                          </p:spTgt>
                                        </p:tgtEl>
                                        <p:attrNameLst>
                                          <p:attrName>style.visibility</p:attrName>
                                        </p:attrNameLst>
                                      </p:cBhvr>
                                      <p:to>
                                        <p:strVal val="visible"/>
                                      </p:to>
                                    </p:set>
                                    <p:animEffect transition="in" filter="wipe(down)">
                                      <p:cBhvr>
                                        <p:cTn id="32" dur="500"/>
                                        <p:tgtEl>
                                          <p:spTgt spid="6">
                                            <p:graphicEl>
                                              <a:dgm id="{347C0E8E-900E-4F2D-B0F4-2045DADAFC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41188" t="4342" r="-22399" b="-2171"/>
          <a:stretch/>
        </p:blipFill>
        <p:spPr>
          <a:xfrm>
            <a:off x="-1" y="0"/>
            <a:ext cx="12745416" cy="7013648"/>
          </a:xfrm>
          <a:prstGeom prst="rect">
            <a:avLst/>
          </a:prstGeom>
        </p:spPr>
      </p:pic>
      <p:sp>
        <p:nvSpPr>
          <p:cNvPr id="2" name="TextBox 1">
            <a:extLst>
              <a:ext uri="{FF2B5EF4-FFF2-40B4-BE49-F238E27FC236}">
                <a16:creationId xmlns:a16="http://schemas.microsoft.com/office/drawing/2014/main" id="{A411B45C-8C7B-4FD7-85BA-0E639B2DB6F0}"/>
              </a:ext>
            </a:extLst>
          </p:cNvPr>
          <p:cNvSpPr txBox="1"/>
          <p:nvPr/>
        </p:nvSpPr>
        <p:spPr>
          <a:xfrm>
            <a:off x="6012160" y="3573016"/>
            <a:ext cx="1584176" cy="1815882"/>
          </a:xfrm>
          <a:prstGeom prst="rect">
            <a:avLst/>
          </a:prstGeom>
          <a:noFill/>
        </p:spPr>
        <p:txBody>
          <a:bodyPr wrap="square" rtlCol="0">
            <a:spAutoFit/>
          </a:bodyPr>
          <a:lstStyle/>
          <a:p>
            <a:pPr algn="ctr"/>
            <a:r>
              <a:rPr lang="en-GB" sz="2800" b="1" dirty="0">
                <a:solidFill>
                  <a:schemeClr val="bg1"/>
                </a:solidFill>
                <a:latin typeface="Calibri" panose="020F0502020204030204" pitchFamily="34" charset="0"/>
                <a:cs typeface="Calibri" panose="020F0502020204030204" pitchFamily="34" charset="0"/>
              </a:rPr>
              <a:t>Thank </a:t>
            </a:r>
          </a:p>
          <a:p>
            <a:pPr algn="ctr"/>
            <a:r>
              <a:rPr lang="en-GB" sz="2800" b="1" dirty="0">
                <a:solidFill>
                  <a:schemeClr val="bg1"/>
                </a:solidFill>
                <a:latin typeface="Calibri" panose="020F0502020204030204" pitchFamily="34" charset="0"/>
                <a:cs typeface="Calibri" panose="020F0502020204030204" pitchFamily="34" charset="0"/>
              </a:rPr>
              <a:t>You for listening well! </a:t>
            </a:r>
          </a:p>
        </p:txBody>
      </p:sp>
      <p:pic>
        <p:nvPicPr>
          <p:cNvPr id="8" name="Picture 7">
            <a:extLst>
              <a:ext uri="{FF2B5EF4-FFF2-40B4-BE49-F238E27FC236}">
                <a16:creationId xmlns:a16="http://schemas.microsoft.com/office/drawing/2014/main" id="{DF9353AB-C08C-A847-9218-17BC7581E2B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843808" y="3458587"/>
            <a:ext cx="2233041" cy="1756023"/>
          </a:xfrm>
          <a:prstGeom prst="rect">
            <a:avLst/>
          </a:prstGeom>
        </p:spPr>
      </p:pic>
      <p:sp>
        <p:nvSpPr>
          <p:cNvPr id="9" name="TextBox 8"/>
          <p:cNvSpPr txBox="1"/>
          <p:nvPr/>
        </p:nvSpPr>
        <p:spPr>
          <a:xfrm>
            <a:off x="179512" y="6021288"/>
            <a:ext cx="8820472" cy="584775"/>
          </a:xfrm>
          <a:prstGeom prst="rect">
            <a:avLst/>
          </a:prstGeom>
          <a:solidFill>
            <a:srgbClr val="993366"/>
          </a:solidFill>
        </p:spPr>
        <p:txBody>
          <a:bodyPr wrap="square" rtlCol="0">
            <a:spAutoFit/>
          </a:bodyPr>
          <a:lstStyle/>
          <a:p>
            <a:r>
              <a:rPr lang="en-US" sz="1600" dirty="0">
                <a:solidFill>
                  <a:schemeClr val="bg1"/>
                </a:solidFill>
              </a:rPr>
              <a:t>Gail Patel, Highly Specialist Physiotherapist</a:t>
            </a:r>
            <a:r>
              <a:rPr lang="en-GB" sz="1600" dirty="0">
                <a:solidFill>
                  <a:schemeClr val="bg1"/>
                </a:solidFill>
              </a:rPr>
              <a:t>, Perth &amp; Kinross Long COVID Support.</a:t>
            </a:r>
          </a:p>
          <a:p>
            <a:r>
              <a:rPr lang="en-US" sz="1600" dirty="0">
                <a:solidFill>
                  <a:schemeClr val="accent5">
                    <a:lumMod val="75000"/>
                  </a:schemeClr>
                </a:solidFill>
                <a:hlinkClick r:id="rId7"/>
              </a:rPr>
              <a:t>gail.patel@nhs.scot</a:t>
            </a:r>
            <a:endParaRPr lang="en-US" sz="1600" dirty="0">
              <a:solidFill>
                <a:schemeClr val="bg1"/>
              </a:solidFill>
            </a:endParaRPr>
          </a:p>
        </p:txBody>
      </p:sp>
    </p:spTree>
    <p:extLst>
      <p:ext uri="{BB962C8B-B14F-4D97-AF65-F5344CB8AC3E}">
        <p14:creationId xmlns:p14="http://schemas.microsoft.com/office/powerpoint/2010/main" val="34717150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B0AC44-F30E-5A45-A4CA-950C35B894BF}"/>
              </a:ext>
            </a:extLst>
          </p:cNvPr>
          <p:cNvSpPr txBox="1"/>
          <p:nvPr/>
        </p:nvSpPr>
        <p:spPr>
          <a:xfrm>
            <a:off x="2555776" y="476672"/>
            <a:ext cx="1879041" cy="461665"/>
          </a:xfrm>
          <a:prstGeom prst="rect">
            <a:avLst/>
          </a:prstGeom>
          <a:noFill/>
        </p:spPr>
        <p:txBody>
          <a:bodyPr wrap="none" rtlCol="0">
            <a:spAutoFit/>
          </a:bodyPr>
          <a:lstStyle/>
          <a:p>
            <a:r>
              <a:rPr lang="en-US" sz="2400" b="1" dirty="0">
                <a:solidFill>
                  <a:srgbClr val="B10059"/>
                </a:solidFill>
              </a:rPr>
              <a:t>Our service</a:t>
            </a:r>
          </a:p>
        </p:txBody>
      </p:sp>
      <p:pic>
        <p:nvPicPr>
          <p:cNvPr id="4" name="Picture 3">
            <a:extLst>
              <a:ext uri="{FF2B5EF4-FFF2-40B4-BE49-F238E27FC236}">
                <a16:creationId xmlns:a16="http://schemas.microsoft.com/office/drawing/2014/main" id="{857FACA3-30B7-1C94-77AE-56DD3EFFF8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2126" y="0"/>
            <a:ext cx="1327634" cy="1200329"/>
          </a:xfrm>
          <a:prstGeom prst="rect">
            <a:avLst/>
          </a:prstGeom>
        </p:spPr>
      </p:pic>
      <p:pic>
        <p:nvPicPr>
          <p:cNvPr id="7" name="Picture 6">
            <a:extLst>
              <a:ext uri="{FF2B5EF4-FFF2-40B4-BE49-F238E27FC236}">
                <a16:creationId xmlns:a16="http://schemas.microsoft.com/office/drawing/2014/main" id="{7505D16F-2F05-87FF-6D63-41115F4D8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2953" y="5955615"/>
            <a:ext cx="1476185" cy="734308"/>
          </a:xfrm>
          <a:prstGeom prst="rect">
            <a:avLst/>
          </a:prstGeom>
        </p:spPr>
      </p:pic>
      <p:sp>
        <p:nvSpPr>
          <p:cNvPr id="6" name="TextBox 5"/>
          <p:cNvSpPr txBox="1"/>
          <p:nvPr/>
        </p:nvSpPr>
        <p:spPr>
          <a:xfrm>
            <a:off x="467544" y="1268760"/>
            <a:ext cx="8136904" cy="830997"/>
          </a:xfrm>
          <a:prstGeom prst="rect">
            <a:avLst/>
          </a:prstGeom>
          <a:noFill/>
        </p:spPr>
        <p:txBody>
          <a:bodyPr wrap="square" rtlCol="0">
            <a:spAutoFit/>
          </a:bodyPr>
          <a:lstStyle/>
          <a:p>
            <a:r>
              <a:rPr lang="en-US" sz="1600" dirty="0"/>
              <a:t>As part of our adult NHS </a:t>
            </a:r>
            <a:r>
              <a:rPr lang="en-US" sz="1600" dirty="0" err="1"/>
              <a:t>Tayside</a:t>
            </a:r>
            <a:r>
              <a:rPr lang="en-US" sz="1600" dirty="0"/>
              <a:t> post-COVID pathway we provide holistic assessment, symptom management, care co-ordination, onward referral, and rehabilitation where appropriate.</a:t>
            </a:r>
          </a:p>
        </p:txBody>
      </p:sp>
      <p:sp>
        <p:nvSpPr>
          <p:cNvPr id="8" name="TextBox 7"/>
          <p:cNvSpPr txBox="1"/>
          <p:nvPr/>
        </p:nvSpPr>
        <p:spPr>
          <a:xfrm>
            <a:off x="4644008" y="2204864"/>
            <a:ext cx="4283968" cy="3354765"/>
          </a:xfrm>
          <a:prstGeom prst="rect">
            <a:avLst/>
          </a:prstGeom>
          <a:noFill/>
        </p:spPr>
        <p:txBody>
          <a:bodyPr wrap="square" rtlCol="0">
            <a:spAutoFit/>
          </a:bodyPr>
          <a:lstStyle/>
          <a:p>
            <a:r>
              <a:rPr lang="en-US" sz="1400" dirty="0"/>
              <a:t> </a:t>
            </a:r>
          </a:p>
          <a:p>
            <a:pPr>
              <a:buFont typeface="Arial" pitchFamily="34" charset="0"/>
              <a:buChar char="•"/>
            </a:pPr>
            <a:r>
              <a:rPr lang="en-US" sz="1400" dirty="0"/>
              <a:t>  Confirmed or suspected Long COVID diagnosis.</a:t>
            </a:r>
          </a:p>
          <a:p>
            <a:pPr>
              <a:buFont typeface="Arial" pitchFamily="34" charset="0"/>
              <a:buChar char="•"/>
            </a:pPr>
            <a:r>
              <a:rPr lang="en-US" sz="1400" dirty="0"/>
              <a:t>  Physiotherapist-led: GP’s are responsible for </a:t>
            </a:r>
          </a:p>
          <a:p>
            <a:r>
              <a:rPr lang="en-US" sz="1400" dirty="0"/>
              <a:t>   appropriate medical assessment prior to referral.</a:t>
            </a:r>
          </a:p>
          <a:p>
            <a:pPr>
              <a:buFont typeface="Arial" pitchFamily="34" charset="0"/>
              <a:buChar char="•"/>
            </a:pPr>
            <a:r>
              <a:rPr lang="en-US" sz="1400" dirty="0"/>
              <a:t>  Complex, multi-system condition.</a:t>
            </a:r>
          </a:p>
          <a:p>
            <a:pPr>
              <a:buFont typeface="Arial" pitchFamily="34" charset="0"/>
              <a:buChar char="•"/>
            </a:pPr>
            <a:r>
              <a:rPr lang="en-US" sz="1400" dirty="0"/>
              <a:t>  Varying levels of debility &amp; disability.</a:t>
            </a:r>
          </a:p>
          <a:p>
            <a:pPr>
              <a:buFont typeface="Arial" pitchFamily="34" charset="0"/>
              <a:buChar char="•"/>
            </a:pPr>
            <a:r>
              <a:rPr lang="en-US" sz="1400" dirty="0"/>
              <a:t>  Relapsing &amp; remitting presentation.</a:t>
            </a:r>
          </a:p>
          <a:p>
            <a:pPr>
              <a:buFont typeface="Arial" pitchFamily="34" charset="0"/>
              <a:buChar char="•"/>
            </a:pPr>
            <a:r>
              <a:rPr lang="en-US" sz="1400" dirty="0"/>
              <a:t>  Deliver tailored symptom management &amp; rehab </a:t>
            </a:r>
          </a:p>
          <a:p>
            <a:r>
              <a:rPr lang="en-US" sz="1400" dirty="0"/>
              <a:t>   where appropriate.</a:t>
            </a:r>
          </a:p>
          <a:p>
            <a:pPr>
              <a:buFont typeface="Arial" pitchFamily="34" charset="0"/>
              <a:buChar char="•"/>
            </a:pPr>
            <a:r>
              <a:rPr lang="en-US" sz="1400" dirty="0"/>
              <a:t>  Majority of consultations are virtual </a:t>
            </a:r>
          </a:p>
          <a:p>
            <a:r>
              <a:rPr lang="en-US" sz="1400" dirty="0"/>
              <a:t>   using Near-me video platform or telephone call.</a:t>
            </a:r>
          </a:p>
          <a:p>
            <a:endParaRPr lang="en-US" dirty="0"/>
          </a:p>
          <a:p>
            <a:endParaRPr lang="en-US" dirty="0"/>
          </a:p>
          <a:p>
            <a:pPr>
              <a:buFont typeface="Arial" pitchFamily="34" charset="0"/>
              <a:buChar char="•"/>
            </a:pPr>
            <a:endParaRPr lang="en-GB" dirty="0"/>
          </a:p>
        </p:txBody>
      </p:sp>
      <p:pic>
        <p:nvPicPr>
          <p:cNvPr id="9" name="Picture 2"/>
          <p:cNvPicPr>
            <a:picLocks noChangeAspect="1" noChangeArrowheads="1"/>
          </p:cNvPicPr>
          <p:nvPr/>
        </p:nvPicPr>
        <p:blipFill>
          <a:blip r:embed="rId5" cstate="print"/>
          <a:srcRect/>
          <a:stretch>
            <a:fillRect/>
          </a:stretch>
        </p:blipFill>
        <p:spPr bwMode="auto">
          <a:xfrm>
            <a:off x="467545" y="2276872"/>
            <a:ext cx="4176464" cy="2664296"/>
          </a:xfrm>
          <a:prstGeom prst="rect">
            <a:avLst/>
          </a:prstGeom>
          <a:noFill/>
          <a:ln w="9525">
            <a:noFill/>
            <a:miter lim="800000"/>
            <a:headEnd/>
            <a:tailEnd/>
          </a:ln>
        </p:spPr>
      </p:pic>
      <p:sp>
        <p:nvSpPr>
          <p:cNvPr id="11" name="Rectangle 10"/>
          <p:cNvSpPr/>
          <p:nvPr/>
        </p:nvSpPr>
        <p:spPr>
          <a:xfrm>
            <a:off x="467544" y="5229200"/>
            <a:ext cx="2232248" cy="1224136"/>
          </a:xfrm>
          <a:prstGeom prst="rect">
            <a:avLst/>
          </a:prstGeom>
          <a:solidFill>
            <a:srgbClr val="B10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Approx. 1000 patients through NHS </a:t>
            </a:r>
            <a:r>
              <a:rPr lang="en-US" sz="1600" dirty="0" err="1"/>
              <a:t>Tayside</a:t>
            </a:r>
            <a:r>
              <a:rPr lang="en-US" sz="1600" dirty="0"/>
              <a:t> as a whole since July 2020</a:t>
            </a:r>
            <a:endParaRPr lang="en-GB" sz="1600" dirty="0"/>
          </a:p>
        </p:txBody>
      </p:sp>
      <p:sp>
        <p:nvSpPr>
          <p:cNvPr id="12" name="Rectangle 11"/>
          <p:cNvSpPr/>
          <p:nvPr/>
        </p:nvSpPr>
        <p:spPr>
          <a:xfrm>
            <a:off x="2843808" y="5229200"/>
            <a:ext cx="2232248" cy="1224136"/>
          </a:xfrm>
          <a:prstGeom prst="rect">
            <a:avLst/>
          </a:prstGeom>
          <a:solidFill>
            <a:srgbClr val="B10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Average age 52</a:t>
            </a:r>
          </a:p>
          <a:p>
            <a:r>
              <a:rPr lang="en-US" sz="1600" dirty="0"/>
              <a:t> Female &gt; Male</a:t>
            </a:r>
          </a:p>
          <a:p>
            <a:r>
              <a:rPr lang="en-US" sz="1600" dirty="0"/>
              <a:t>Majority patients </a:t>
            </a:r>
          </a:p>
          <a:p>
            <a:r>
              <a:rPr lang="en-US" sz="1600" dirty="0"/>
              <a:t>non-</a:t>
            </a:r>
            <a:r>
              <a:rPr lang="en-US" sz="1600" dirty="0" err="1"/>
              <a:t>hospitalised</a:t>
            </a:r>
            <a:endParaRPr lang="en-US" dirty="0"/>
          </a:p>
        </p:txBody>
      </p:sp>
      <p:sp>
        <p:nvSpPr>
          <p:cNvPr id="13" name="Rectangle 12"/>
          <p:cNvSpPr/>
          <p:nvPr/>
        </p:nvSpPr>
        <p:spPr>
          <a:xfrm>
            <a:off x="5292080" y="5229200"/>
            <a:ext cx="2232248" cy="1224136"/>
          </a:xfrm>
          <a:prstGeom prst="rect">
            <a:avLst/>
          </a:prstGeom>
          <a:solidFill>
            <a:srgbClr val="B10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600" dirty="0"/>
              <a:t>Average duration of illness at time of initial assessment = 14 months</a:t>
            </a:r>
          </a:p>
          <a:p>
            <a:endParaRPr lang="en-US" dirty="0"/>
          </a:p>
        </p:txBody>
      </p:sp>
    </p:spTree>
    <p:extLst>
      <p:ext uri="{BB962C8B-B14F-4D97-AF65-F5344CB8AC3E}">
        <p14:creationId xmlns:p14="http://schemas.microsoft.com/office/powerpoint/2010/main" val="1195767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 calcmode="lin" valueType="num">
                                      <p:cBhvr additive="base">
                                        <p:cTn id="4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 calcmode="lin" valueType="num">
                                      <p:cBhvr additive="base">
                                        <p:cTn id="4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bg/>
                                          </p:spTgt>
                                        </p:tgtEl>
                                        <p:attrNameLst>
                                          <p:attrName>style.visibility</p:attrName>
                                        </p:attrNameLst>
                                      </p:cBhvr>
                                      <p:to>
                                        <p:strVal val="visible"/>
                                      </p:to>
                                    </p:set>
                                    <p:anim calcmode="lin" valueType="num">
                                      <p:cBhvr additive="base">
                                        <p:cTn id="5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 calcmode="lin" valueType="num">
                                      <p:cBhvr additive="base">
                                        <p:cTn id="5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bg/>
                                          </p:spTgt>
                                        </p:tgtEl>
                                        <p:attrNameLst>
                                          <p:attrName>style.visibility</p:attrName>
                                        </p:attrNameLst>
                                      </p:cBhvr>
                                      <p:to>
                                        <p:strVal val="visible"/>
                                      </p:to>
                                    </p:set>
                                    <p:anim calcmode="lin" valueType="num">
                                      <p:cBhvr additive="base">
                                        <p:cTn id="6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12">
                                            <p:bg/>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 calcmode="lin" valueType="num">
                                      <p:cBhvr additive="base">
                                        <p:cTn id="6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anim calcmode="lin" valueType="num">
                                      <p:cBhvr additive="base">
                                        <p:cTn id="7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xEl>
                                              <p:pRg st="2" end="2"/>
                                            </p:txEl>
                                          </p:spTgt>
                                        </p:tgtEl>
                                        <p:attrNameLst>
                                          <p:attrName>style.visibility</p:attrName>
                                        </p:attrNameLst>
                                      </p:cBhvr>
                                      <p:to>
                                        <p:strVal val="visible"/>
                                      </p:to>
                                    </p:set>
                                    <p:anim calcmode="lin" valueType="num">
                                      <p:cBhvr additive="base">
                                        <p:cTn id="7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2">
                                            <p:txEl>
                                              <p:pRg st="3" end="3"/>
                                            </p:txEl>
                                          </p:spTgt>
                                        </p:tgtEl>
                                        <p:attrNameLst>
                                          <p:attrName>style.visibility</p:attrName>
                                        </p:attrNameLst>
                                      </p:cBhvr>
                                      <p:to>
                                        <p:strVal val="visible"/>
                                      </p:to>
                                    </p:set>
                                    <p:anim calcmode="lin" valueType="num">
                                      <p:cBhvr additive="base">
                                        <p:cTn id="7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bg/>
                                          </p:spTgt>
                                        </p:tgtEl>
                                        <p:attrNameLst>
                                          <p:attrName>style.visibility</p:attrName>
                                        </p:attrNameLst>
                                      </p:cBhvr>
                                      <p:to>
                                        <p:strVal val="visible"/>
                                      </p:to>
                                    </p:set>
                                    <p:anim calcmode="lin" valueType="num">
                                      <p:cBhvr additive="base">
                                        <p:cTn id="8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6" dur="500" fill="hold"/>
                                        <p:tgtEl>
                                          <p:spTgt spid="13">
                                            <p:bg/>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3">
                                            <p:txEl>
                                              <p:pRg st="1" end="1"/>
                                            </p:txEl>
                                          </p:spTgt>
                                        </p:tgtEl>
                                        <p:attrNameLst>
                                          <p:attrName>style.visibility</p:attrName>
                                        </p:attrNameLst>
                                      </p:cBhvr>
                                      <p:to>
                                        <p:strVal val="visible"/>
                                      </p:to>
                                    </p:set>
                                    <p:anim calcmode="lin" valueType="num">
                                      <p:cBhvr additive="base">
                                        <p:cTn id="8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1" grpId="0" build="allAtOnce" animBg="1"/>
      <p:bldP spid="12" grpId="0" build="allAtOnce" animBg="1"/>
      <p:bldP spid="1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1052736"/>
            <a:ext cx="4176464" cy="2031325"/>
          </a:xfrm>
          <a:prstGeom prst="rect">
            <a:avLst/>
          </a:prstGeom>
          <a:noFill/>
        </p:spPr>
        <p:txBody>
          <a:bodyPr wrap="square" rtlCol="0">
            <a:spAutoFit/>
          </a:bodyPr>
          <a:lstStyle/>
          <a:p>
            <a:r>
              <a:rPr lang="en-US" dirty="0">
                <a:solidFill>
                  <a:srgbClr val="5B1E45"/>
                </a:solidFill>
              </a:rPr>
              <a:t>Paying attention: listen with curiosity  </a:t>
            </a:r>
          </a:p>
          <a:p>
            <a:r>
              <a:rPr lang="en-US" dirty="0">
                <a:solidFill>
                  <a:srgbClr val="5B1E45"/>
                </a:solidFill>
              </a:rPr>
              <a:t>   &amp; don’t give advice too quickly.</a:t>
            </a:r>
          </a:p>
          <a:p>
            <a:pPr>
              <a:buFont typeface="Arial" pitchFamily="34" charset="0"/>
              <a:buChar char="•"/>
            </a:pPr>
            <a:r>
              <a:rPr lang="en-US" dirty="0">
                <a:solidFill>
                  <a:srgbClr val="5B1E45"/>
                </a:solidFill>
              </a:rPr>
              <a:t> With-holding </a:t>
            </a:r>
            <a:r>
              <a:rPr lang="en-US" dirty="0" err="1">
                <a:solidFill>
                  <a:srgbClr val="5B1E45"/>
                </a:solidFill>
              </a:rPr>
              <a:t>judgement</a:t>
            </a:r>
            <a:r>
              <a:rPr lang="en-US" dirty="0">
                <a:solidFill>
                  <a:srgbClr val="5B1E45"/>
                </a:solidFill>
              </a:rPr>
              <a:t>.</a:t>
            </a:r>
          </a:p>
          <a:p>
            <a:pPr>
              <a:buFont typeface="Arial" pitchFamily="34" charset="0"/>
              <a:buChar char="•"/>
            </a:pPr>
            <a:r>
              <a:rPr lang="en-US" dirty="0">
                <a:solidFill>
                  <a:srgbClr val="5B1E45"/>
                </a:solidFill>
              </a:rPr>
              <a:t> Reflecting.</a:t>
            </a:r>
          </a:p>
          <a:p>
            <a:pPr>
              <a:buFont typeface="Arial" pitchFamily="34" charset="0"/>
              <a:buChar char="•"/>
            </a:pPr>
            <a:r>
              <a:rPr lang="en-US" dirty="0">
                <a:solidFill>
                  <a:srgbClr val="5B1E45"/>
                </a:solidFill>
              </a:rPr>
              <a:t> Clarifying.</a:t>
            </a:r>
          </a:p>
          <a:p>
            <a:pPr>
              <a:buFont typeface="Arial" pitchFamily="34" charset="0"/>
              <a:buChar char="•"/>
            </a:pPr>
            <a:r>
              <a:rPr lang="en-US" dirty="0">
                <a:solidFill>
                  <a:srgbClr val="5B1E45"/>
                </a:solidFill>
              </a:rPr>
              <a:t> </a:t>
            </a:r>
            <a:r>
              <a:rPr lang="en-US" dirty="0" err="1">
                <a:solidFill>
                  <a:srgbClr val="5B1E45"/>
                </a:solidFill>
              </a:rPr>
              <a:t>Empathising</a:t>
            </a:r>
            <a:r>
              <a:rPr lang="en-US" dirty="0">
                <a:solidFill>
                  <a:srgbClr val="5B1E45"/>
                </a:solidFill>
              </a:rPr>
              <a:t>.</a:t>
            </a:r>
          </a:p>
          <a:p>
            <a:pPr>
              <a:buFont typeface="Arial" pitchFamily="34" charset="0"/>
              <a:buChar char="•"/>
            </a:pPr>
            <a:r>
              <a:rPr lang="en-US" dirty="0">
                <a:solidFill>
                  <a:srgbClr val="5B1E45"/>
                </a:solidFill>
              </a:rPr>
              <a:t> Providing feedback.</a:t>
            </a:r>
            <a:endParaRPr lang="en-GB" dirty="0">
              <a:solidFill>
                <a:srgbClr val="5B1E45"/>
              </a:solidFill>
            </a:endParaRPr>
          </a:p>
        </p:txBody>
      </p:sp>
      <p:sp>
        <p:nvSpPr>
          <p:cNvPr id="7" name="Oval Callout 6"/>
          <p:cNvSpPr/>
          <p:nvPr/>
        </p:nvSpPr>
        <p:spPr>
          <a:xfrm>
            <a:off x="4788024" y="764704"/>
            <a:ext cx="4104456" cy="2304256"/>
          </a:xfrm>
          <a:prstGeom prst="wedgeEllipseCallou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“Most people do not listen with the intent to understand; they listen with the intent to reply”</a:t>
            </a:r>
          </a:p>
          <a:p>
            <a:r>
              <a:rPr lang="en-US" sz="1200" dirty="0"/>
              <a:t>Stephen Covey, 7 habits of highly effective people.</a:t>
            </a:r>
            <a:endParaRPr lang="en-GB" sz="1200" dirty="0"/>
          </a:p>
        </p:txBody>
      </p:sp>
      <p:sp>
        <p:nvSpPr>
          <p:cNvPr id="8" name="TextBox 7"/>
          <p:cNvSpPr txBox="1"/>
          <p:nvPr/>
        </p:nvSpPr>
        <p:spPr>
          <a:xfrm>
            <a:off x="467544" y="476672"/>
            <a:ext cx="3744416" cy="400110"/>
          </a:xfrm>
          <a:prstGeom prst="rect">
            <a:avLst/>
          </a:prstGeom>
          <a:solidFill>
            <a:srgbClr val="B10059"/>
          </a:solidFill>
        </p:spPr>
        <p:txBody>
          <a:bodyPr wrap="square" rtlCol="0">
            <a:spAutoFit/>
          </a:bodyPr>
          <a:lstStyle/>
          <a:p>
            <a:r>
              <a:rPr lang="en-US" b="1" dirty="0">
                <a:solidFill>
                  <a:schemeClr val="bg1"/>
                </a:solidFill>
              </a:rPr>
              <a:t>Active listening =</a:t>
            </a:r>
            <a:r>
              <a:rPr lang="en-US" sz="2000" b="1" dirty="0">
                <a:solidFill>
                  <a:schemeClr val="bg1"/>
                </a:solidFill>
              </a:rPr>
              <a:t> </a:t>
            </a:r>
          </a:p>
        </p:txBody>
      </p:sp>
      <p:sp>
        <p:nvSpPr>
          <p:cNvPr id="9" name="Rounded Rectangular Callout 8"/>
          <p:cNvSpPr/>
          <p:nvPr/>
        </p:nvSpPr>
        <p:spPr>
          <a:xfrm>
            <a:off x="611560" y="4077072"/>
            <a:ext cx="7848872" cy="1728192"/>
          </a:xfrm>
          <a:prstGeom prst="wedgeRoundRectCallout">
            <a:avLst>
              <a:gd name="adj1" fmla="val -35794"/>
              <a:gd name="adj2" fmla="val 72386"/>
              <a:gd name="adj3" fmla="val 16667"/>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defRPr/>
            </a:pPr>
            <a:r>
              <a:rPr lang="en-US" dirty="0">
                <a:solidFill>
                  <a:schemeClr val="bg1"/>
                </a:solidFill>
              </a:rPr>
              <a:t>“When you are in psychological distress and someone really hears you without passing </a:t>
            </a:r>
            <a:r>
              <a:rPr lang="en-US" dirty="0" err="1">
                <a:solidFill>
                  <a:schemeClr val="bg1"/>
                </a:solidFill>
              </a:rPr>
              <a:t>judgement</a:t>
            </a:r>
            <a:r>
              <a:rPr lang="en-US" dirty="0">
                <a:solidFill>
                  <a:schemeClr val="bg1"/>
                </a:solidFill>
              </a:rPr>
              <a:t> on you, without trying to take responsibility for you, without trying to mould you, it feels damn good”</a:t>
            </a:r>
          </a:p>
          <a:p>
            <a:pPr lvl="0" algn="ctr">
              <a:spcBef>
                <a:spcPct val="20000"/>
              </a:spcBef>
              <a:defRPr/>
            </a:pPr>
            <a:r>
              <a:rPr lang="en-US" sz="1200" dirty="0">
                <a:solidFill>
                  <a:schemeClr val="bg1"/>
                </a:solidFill>
              </a:rPr>
              <a:t>	Carl Rogers, ”A way of being”.</a:t>
            </a:r>
            <a:endParaRPr lang="en-GB" dirty="0"/>
          </a:p>
        </p:txBody>
      </p:sp>
      <p:pic>
        <p:nvPicPr>
          <p:cNvPr id="12" name="Picture 11">
            <a:extLst>
              <a:ext uri="{FF2B5EF4-FFF2-40B4-BE49-F238E27FC236}">
                <a16:creationId xmlns:a16="http://schemas.microsoft.com/office/drawing/2014/main" id="{7505D16F-2F05-87FF-6D63-41115F4D8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2953" y="5955615"/>
            <a:ext cx="1476185" cy="7343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bg/>
                                          </p:spTgt>
                                        </p:tgtEl>
                                        <p:attrNameLst>
                                          <p:attrName>style.visibility</p:attrName>
                                        </p:attrNameLst>
                                      </p:cBhvr>
                                      <p:to>
                                        <p:strVal val="visible"/>
                                      </p:to>
                                    </p:set>
                                    <p:animEffect transition="in" filter="wipe(down)">
                                      <p:cBhvr>
                                        <p:cTn id="21" dur="500"/>
                                        <p:tgtEl>
                                          <p:spTgt spid="9">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down)">
                                      <p:cBhvr>
                                        <p:cTn id="24" dur="500"/>
                                        <p:tgtEl>
                                          <p:spTgt spid="9">
                                            <p:txEl>
                                              <p:pRg st="0" end="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down)">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9"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95DC9E-984B-D897-C4D9-FBE861D42CF9}"/>
              </a:ext>
            </a:extLst>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03CCCE8-FC17-A92A-A3CE-09DF36352E57}"/>
              </a:ext>
            </a:extLst>
          </p:cNvPr>
          <p:cNvSpPr txBox="1"/>
          <p:nvPr/>
        </p:nvSpPr>
        <p:spPr>
          <a:xfrm>
            <a:off x="611560" y="836712"/>
            <a:ext cx="2708911" cy="584775"/>
          </a:xfrm>
          <a:prstGeom prst="rect">
            <a:avLst/>
          </a:prstGeom>
          <a:noFill/>
        </p:spPr>
        <p:txBody>
          <a:bodyPr wrap="square" rtlCol="0" anchor="t">
            <a:spAutoFit/>
          </a:bodyPr>
          <a:lstStyle/>
          <a:p>
            <a:r>
              <a:rPr lang="en-US" sz="3200" b="1" dirty="0">
                <a:solidFill>
                  <a:srgbClr val="993366"/>
                </a:solidFill>
                <a:latin typeface="Source Sans Pro Light" panose="020B0403030403020204" pitchFamily="34" charset="0"/>
              </a:rPr>
              <a:t>Our aims</a:t>
            </a:r>
            <a:endParaRPr lang="en-US" sz="3200" b="1" dirty="0">
              <a:solidFill>
                <a:srgbClr val="993366"/>
              </a:solidFill>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B12B099C-9207-9410-EFEA-CEA55C31CF8F}"/>
              </a:ext>
            </a:extLst>
          </p:cNvPr>
          <p:cNvSpPr txBox="1"/>
          <p:nvPr/>
        </p:nvSpPr>
        <p:spPr>
          <a:xfrm>
            <a:off x="4211960" y="1196752"/>
            <a:ext cx="4346948" cy="3447098"/>
          </a:xfrm>
          <a:prstGeom prst="rect">
            <a:avLst/>
          </a:prstGeom>
          <a:solidFill>
            <a:srgbClr val="B10059"/>
          </a:solidFill>
        </p:spPr>
        <p:txBody>
          <a:bodyPr wrap="square" rtlCol="0">
            <a:spAutoFit/>
          </a:bodyPr>
          <a:lstStyle/>
          <a:p>
            <a:r>
              <a:rPr lang="en-GB" b="1" dirty="0">
                <a:solidFill>
                  <a:schemeClr val="bg1"/>
                </a:solidFill>
                <a:latin typeface="Source Sans Pro Light" panose="020B0403030403020204" pitchFamily="34" charset="0"/>
              </a:rPr>
              <a:t>Supporting the individual to understand, manage and adapt to their symptoms.</a:t>
            </a:r>
          </a:p>
          <a:p>
            <a:endParaRPr lang="en-US" b="1" dirty="0">
              <a:solidFill>
                <a:schemeClr val="bg1"/>
              </a:solidFill>
            </a:endParaRPr>
          </a:p>
          <a:p>
            <a:r>
              <a:rPr lang="en-US" b="1" dirty="0">
                <a:solidFill>
                  <a:schemeClr val="bg1"/>
                </a:solidFill>
              </a:rPr>
              <a:t>Looking at the impact of symptoms rather than just the symptoms themselves.</a:t>
            </a:r>
          </a:p>
          <a:p>
            <a:endParaRPr lang="en-US" b="1" dirty="0">
              <a:solidFill>
                <a:schemeClr val="bg1"/>
              </a:solidFill>
            </a:endParaRPr>
          </a:p>
          <a:p>
            <a:r>
              <a:rPr lang="en-US" b="1" dirty="0">
                <a:solidFill>
                  <a:schemeClr val="bg1"/>
                </a:solidFill>
              </a:rPr>
              <a:t>Enabling individuals to live well with what can be a long-term and fluctuating condition.</a:t>
            </a:r>
          </a:p>
          <a:p>
            <a:endParaRPr lang="en-US" sz="2000" b="1" dirty="0">
              <a:solidFill>
                <a:schemeClr val="bg1"/>
              </a:solidFill>
            </a:endParaRPr>
          </a:p>
        </p:txBody>
      </p:sp>
      <p:sp>
        <p:nvSpPr>
          <p:cNvPr id="7" name="Rectangle 6"/>
          <p:cNvSpPr/>
          <p:nvPr/>
        </p:nvSpPr>
        <p:spPr>
          <a:xfrm>
            <a:off x="4211960" y="692696"/>
            <a:ext cx="4297845" cy="400110"/>
          </a:xfrm>
          <a:prstGeom prst="rect">
            <a:avLst/>
          </a:prstGeom>
          <a:ln>
            <a:solidFill>
              <a:schemeClr val="accent1">
                <a:shade val="50000"/>
              </a:schemeClr>
            </a:solidFill>
          </a:ln>
        </p:spPr>
        <p:txBody>
          <a:bodyPr wrap="square">
            <a:spAutoFit/>
          </a:bodyPr>
          <a:lstStyle/>
          <a:p>
            <a:r>
              <a:rPr lang="en-US" sz="2000" b="1" dirty="0">
                <a:solidFill>
                  <a:srgbClr val="993366"/>
                </a:solidFill>
              </a:rPr>
              <a:t>Part of a Rehabilitation pathway: </a:t>
            </a:r>
            <a:endParaRPr lang="en-GB" sz="2000" dirty="0"/>
          </a:p>
        </p:txBody>
      </p:sp>
      <p:pic>
        <p:nvPicPr>
          <p:cNvPr id="8" name="Picture 7">
            <a:extLst>
              <a:ext uri="{FF2B5EF4-FFF2-40B4-BE49-F238E27FC236}">
                <a16:creationId xmlns:a16="http://schemas.microsoft.com/office/drawing/2014/main" id="{7505D16F-2F05-87FF-6D63-41115F4D8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2953" y="5955615"/>
            <a:ext cx="1476185" cy="734308"/>
          </a:xfrm>
          <a:prstGeom prst="rect">
            <a:avLst/>
          </a:prstGeom>
        </p:spPr>
      </p:pic>
      <p:sp>
        <p:nvSpPr>
          <p:cNvPr id="9" name="Rounded Rectangular Callout 8"/>
          <p:cNvSpPr/>
          <p:nvPr/>
        </p:nvSpPr>
        <p:spPr>
          <a:xfrm>
            <a:off x="395536" y="5301208"/>
            <a:ext cx="6768752" cy="1008112"/>
          </a:xfrm>
          <a:prstGeom prst="wedgeRoundRectCallout">
            <a:avLst>
              <a:gd name="adj1" fmla="val -35794"/>
              <a:gd name="adj2" fmla="val 72386"/>
              <a:gd name="adj3" fmla="val 16667"/>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defRPr/>
            </a:pPr>
            <a:r>
              <a:rPr lang="en-US" dirty="0">
                <a:solidFill>
                  <a:schemeClr val="bg1"/>
                </a:solidFill>
              </a:rPr>
              <a:t>“Wanting to feel heard is a natural and common desire. It stems from the need for validation, understanding &amp; connection”</a:t>
            </a:r>
          </a:p>
          <a:p>
            <a:pPr lvl="0" algn="ctr">
              <a:spcBef>
                <a:spcPct val="20000"/>
              </a:spcBef>
              <a:defRPr/>
            </a:pPr>
            <a:r>
              <a:rPr lang="en-US" sz="1200" dirty="0">
                <a:solidFill>
                  <a:schemeClr val="bg1"/>
                </a:solidFill>
              </a:rPr>
              <a:t>	Juliet </a:t>
            </a:r>
            <a:r>
              <a:rPr lang="en-US" sz="1200" dirty="0" err="1">
                <a:solidFill>
                  <a:schemeClr val="bg1"/>
                </a:solidFill>
              </a:rPr>
              <a:t>Hollingworth</a:t>
            </a:r>
            <a:r>
              <a:rPr lang="en-US" sz="1200" dirty="0">
                <a:solidFill>
                  <a:schemeClr val="bg1"/>
                </a:solidFill>
              </a:rPr>
              <a:t>, “The impact of listening in communication”.</a:t>
            </a:r>
            <a:endParaRPr lang="en-GB" dirty="0"/>
          </a:p>
        </p:txBody>
      </p:sp>
      <p:pic>
        <p:nvPicPr>
          <p:cNvPr id="1026" name="Picture 2"/>
          <p:cNvPicPr>
            <a:picLocks noChangeAspect="1" noChangeArrowheads="1"/>
          </p:cNvPicPr>
          <p:nvPr/>
        </p:nvPicPr>
        <p:blipFill>
          <a:blip r:embed="rId4" cstate="print"/>
          <a:srcRect/>
          <a:stretch>
            <a:fillRect/>
          </a:stretch>
        </p:blipFill>
        <p:spPr bwMode="auto">
          <a:xfrm>
            <a:off x="0" y="1772816"/>
            <a:ext cx="3902684" cy="2121024"/>
          </a:xfrm>
          <a:prstGeom prst="rect">
            <a:avLst/>
          </a:prstGeom>
          <a:noFill/>
          <a:ln w="9525">
            <a:noFill/>
            <a:miter lim="800000"/>
            <a:headEnd/>
            <a:tailEnd/>
          </a:ln>
        </p:spPr>
      </p:pic>
    </p:spTree>
    <p:extLst>
      <p:ext uri="{BB962C8B-B14F-4D97-AF65-F5344CB8AC3E}">
        <p14:creationId xmlns:p14="http://schemas.microsoft.com/office/powerpoint/2010/main" val="852377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7FACA3-30B7-1C94-77AE-56DD3EFFF8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2126" y="0"/>
            <a:ext cx="1327634" cy="1200329"/>
          </a:xfrm>
          <a:prstGeom prst="rect">
            <a:avLst/>
          </a:prstGeom>
        </p:spPr>
      </p:pic>
      <p:pic>
        <p:nvPicPr>
          <p:cNvPr id="7" name="Picture 6">
            <a:extLst>
              <a:ext uri="{FF2B5EF4-FFF2-40B4-BE49-F238E27FC236}">
                <a16:creationId xmlns:a16="http://schemas.microsoft.com/office/drawing/2014/main" id="{7505D16F-2F05-87FF-6D63-41115F4D8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2953" y="5955615"/>
            <a:ext cx="1476185" cy="734308"/>
          </a:xfrm>
          <a:prstGeom prst="rect">
            <a:avLst/>
          </a:prstGeom>
        </p:spPr>
      </p:pic>
      <p:graphicFrame>
        <p:nvGraphicFramePr>
          <p:cNvPr id="9" name="Diagram 8"/>
          <p:cNvGraphicFramePr/>
          <p:nvPr/>
        </p:nvGraphicFramePr>
        <p:xfrm>
          <a:off x="1115616" y="1412776"/>
          <a:ext cx="6456040" cy="4248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2A3263BE-362E-42C3-BE54-484BFAA26F39}"/>
              </a:ext>
            </a:extLst>
          </p:cNvPr>
          <p:cNvSpPr txBox="1"/>
          <p:nvPr/>
        </p:nvSpPr>
        <p:spPr>
          <a:xfrm>
            <a:off x="1475656" y="404664"/>
            <a:ext cx="7272808" cy="1323439"/>
          </a:xfrm>
          <a:prstGeom prst="rect">
            <a:avLst/>
          </a:prstGeom>
          <a:noFill/>
        </p:spPr>
        <p:txBody>
          <a:bodyPr wrap="square" rtlCol="0">
            <a:spAutoFit/>
          </a:bodyPr>
          <a:lstStyle/>
          <a:p>
            <a:r>
              <a:rPr lang="en-GB" sz="2800" b="1" dirty="0">
                <a:solidFill>
                  <a:srgbClr val="993366"/>
                </a:solidFill>
                <a:latin typeface="Calibri" panose="020F0502020204030204" pitchFamily="34" charset="0"/>
                <a:cs typeface="Calibri" panose="020F0502020204030204" pitchFamily="34" charset="0"/>
              </a:rPr>
              <a:t>Perth &amp; Kinross Long COVID Support on Care Opinion</a:t>
            </a:r>
            <a:endParaRPr lang="en-GB" sz="2800" dirty="0">
              <a:solidFill>
                <a:srgbClr val="993366"/>
              </a:solidFill>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
        <p:nvSpPr>
          <p:cNvPr id="11" name="Oval 10"/>
          <p:cNvSpPr/>
          <p:nvPr/>
        </p:nvSpPr>
        <p:spPr>
          <a:xfrm>
            <a:off x="6156176" y="4005064"/>
            <a:ext cx="2376264" cy="1584176"/>
          </a:xfrm>
          <a:prstGeom prst="ellipse">
            <a:avLst/>
          </a:prstGeom>
          <a:solidFill>
            <a:srgbClr val="FF75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Quality not quantity!</a:t>
            </a:r>
          </a:p>
          <a:p>
            <a:pPr algn="ctr"/>
            <a:r>
              <a:rPr lang="en-US" dirty="0">
                <a:latin typeface="MS Gothic"/>
                <a:ea typeface="MS Gothic"/>
              </a:rPr>
              <a:t>✓</a:t>
            </a:r>
          </a:p>
          <a:p>
            <a:pPr algn="ctr"/>
            <a:endParaRPr lang="en-US" dirty="0"/>
          </a:p>
          <a:p>
            <a:pPr algn="ctr"/>
            <a:endParaRPr lang="en-GB" dirty="0"/>
          </a:p>
        </p:txBody>
      </p:sp>
    </p:spTree>
    <p:extLst>
      <p:ext uri="{BB962C8B-B14F-4D97-AF65-F5344CB8AC3E}">
        <p14:creationId xmlns:p14="http://schemas.microsoft.com/office/powerpoint/2010/main" val="1195767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6D7363C5-AFAC-4E67-9383-47DDE667F2F8}"/>
                                            </p:graphicEl>
                                          </p:spTgt>
                                        </p:tgtEl>
                                        <p:attrNameLst>
                                          <p:attrName>style.visibility</p:attrName>
                                        </p:attrNameLst>
                                      </p:cBhvr>
                                      <p:to>
                                        <p:strVal val="visible"/>
                                      </p:to>
                                    </p:set>
                                    <p:anim calcmode="lin" valueType="num">
                                      <p:cBhvr additive="base">
                                        <p:cTn id="7" dur="500" fill="hold"/>
                                        <p:tgtEl>
                                          <p:spTgt spid="9">
                                            <p:graphicEl>
                                              <a:dgm id="{6D7363C5-AFAC-4E67-9383-47DDE667F2F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6D7363C5-AFAC-4E67-9383-47DDE667F2F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graphicEl>
                                              <a:dgm id="{710BDE6C-A7CE-4F77-8C2B-B70818500B7B}"/>
                                            </p:graphicEl>
                                          </p:spTgt>
                                        </p:tgtEl>
                                        <p:attrNameLst>
                                          <p:attrName>style.visibility</p:attrName>
                                        </p:attrNameLst>
                                      </p:cBhvr>
                                      <p:to>
                                        <p:strVal val="visible"/>
                                      </p:to>
                                    </p:set>
                                    <p:anim calcmode="lin" valueType="num">
                                      <p:cBhvr additive="base">
                                        <p:cTn id="11" dur="500" fill="hold"/>
                                        <p:tgtEl>
                                          <p:spTgt spid="9">
                                            <p:graphicEl>
                                              <a:dgm id="{710BDE6C-A7CE-4F77-8C2B-B70818500B7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graphicEl>
                                              <a:dgm id="{710BDE6C-A7CE-4F77-8C2B-B70818500B7B}"/>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graphicEl>
                                              <a:dgm id="{CF57C958-B476-4BAB-8012-0EEA62F430CA}"/>
                                            </p:graphicEl>
                                          </p:spTgt>
                                        </p:tgtEl>
                                        <p:attrNameLst>
                                          <p:attrName>style.visibility</p:attrName>
                                        </p:attrNameLst>
                                      </p:cBhvr>
                                      <p:to>
                                        <p:strVal val="visible"/>
                                      </p:to>
                                    </p:set>
                                    <p:anim calcmode="lin" valueType="num">
                                      <p:cBhvr additive="base">
                                        <p:cTn id="15" dur="500" fill="hold"/>
                                        <p:tgtEl>
                                          <p:spTgt spid="9">
                                            <p:graphicEl>
                                              <a:dgm id="{CF57C958-B476-4BAB-8012-0EEA62F430CA}"/>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graphicEl>
                                              <a:dgm id="{CF57C958-B476-4BAB-8012-0EEA62F430CA}"/>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graphicEl>
                                              <a:dgm id="{1751FF00-6571-4B26-9C6E-5B4C3661D752}"/>
                                            </p:graphicEl>
                                          </p:spTgt>
                                        </p:tgtEl>
                                        <p:attrNameLst>
                                          <p:attrName>style.visibility</p:attrName>
                                        </p:attrNameLst>
                                      </p:cBhvr>
                                      <p:to>
                                        <p:strVal val="visible"/>
                                      </p:to>
                                    </p:set>
                                    <p:anim calcmode="lin" valueType="num">
                                      <p:cBhvr additive="base">
                                        <p:cTn id="19" dur="500" fill="hold"/>
                                        <p:tgtEl>
                                          <p:spTgt spid="9">
                                            <p:graphicEl>
                                              <a:dgm id="{1751FF00-6571-4B26-9C6E-5B4C3661D75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graphicEl>
                                              <a:dgm id="{1751FF00-6571-4B26-9C6E-5B4C3661D752}"/>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graphicEl>
                                              <a:dgm id="{05C22F16-2E68-4A41-BC07-AAC3D99C0630}"/>
                                            </p:graphicEl>
                                          </p:spTgt>
                                        </p:tgtEl>
                                        <p:attrNameLst>
                                          <p:attrName>style.visibility</p:attrName>
                                        </p:attrNameLst>
                                      </p:cBhvr>
                                      <p:to>
                                        <p:strVal val="visible"/>
                                      </p:to>
                                    </p:set>
                                    <p:anim calcmode="lin" valueType="num">
                                      <p:cBhvr additive="base">
                                        <p:cTn id="23" dur="500" fill="hold"/>
                                        <p:tgtEl>
                                          <p:spTgt spid="9">
                                            <p:graphicEl>
                                              <a:dgm id="{05C22F16-2E68-4A41-BC07-AAC3D99C0630}"/>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graphicEl>
                                              <a:dgm id="{05C22F16-2E68-4A41-BC07-AAC3D99C0630}"/>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graphicEl>
                                              <a:dgm id="{C2D3B36F-68A7-4B64-8EF3-F740DEEEF611}"/>
                                            </p:graphicEl>
                                          </p:spTgt>
                                        </p:tgtEl>
                                        <p:attrNameLst>
                                          <p:attrName>style.visibility</p:attrName>
                                        </p:attrNameLst>
                                      </p:cBhvr>
                                      <p:to>
                                        <p:strVal val="visible"/>
                                      </p:to>
                                    </p:set>
                                    <p:anim calcmode="lin" valueType="num">
                                      <p:cBhvr additive="base">
                                        <p:cTn id="27" dur="500" fill="hold"/>
                                        <p:tgtEl>
                                          <p:spTgt spid="9">
                                            <p:graphicEl>
                                              <a:dgm id="{C2D3B36F-68A7-4B64-8EF3-F740DEEEF61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C2D3B36F-68A7-4B64-8EF3-F740DEEEF611}"/>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Effect transition="in" filter="fade">
                                      <p:cBhvr>
                                        <p:cTn id="33" dur="2000"/>
                                        <p:tgtEl>
                                          <p:spTgt spid="11">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2000"/>
                                        <p:tgtEl>
                                          <p:spTgt spid="11">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fade">
                                      <p:cBhvr>
                                        <p:cTn id="39"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p:bldSub>
      </p:bldGraphic>
      <p:bldP spid="11"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B0AC44-F30E-5A45-A4CA-950C35B894BF}"/>
              </a:ext>
            </a:extLst>
          </p:cNvPr>
          <p:cNvSpPr txBox="1"/>
          <p:nvPr/>
        </p:nvSpPr>
        <p:spPr>
          <a:xfrm>
            <a:off x="1475656" y="548680"/>
            <a:ext cx="7380312" cy="461665"/>
          </a:xfrm>
          <a:prstGeom prst="rect">
            <a:avLst/>
          </a:prstGeom>
          <a:noFill/>
        </p:spPr>
        <p:txBody>
          <a:bodyPr wrap="square" rtlCol="0">
            <a:spAutoFit/>
          </a:bodyPr>
          <a:lstStyle/>
          <a:p>
            <a:r>
              <a:rPr lang="en-US" sz="2400" b="1" dirty="0">
                <a:solidFill>
                  <a:srgbClr val="B10059"/>
                </a:solidFill>
              </a:rPr>
              <a:t>My personal journey being part of Care Opinion</a:t>
            </a:r>
          </a:p>
        </p:txBody>
      </p:sp>
      <p:pic>
        <p:nvPicPr>
          <p:cNvPr id="4" name="Picture 3">
            <a:extLst>
              <a:ext uri="{FF2B5EF4-FFF2-40B4-BE49-F238E27FC236}">
                <a16:creationId xmlns:a16="http://schemas.microsoft.com/office/drawing/2014/main" id="{857FACA3-30B7-1C94-77AE-56DD3EFFF8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2126" y="0"/>
            <a:ext cx="1327634" cy="1200329"/>
          </a:xfrm>
          <a:prstGeom prst="rect">
            <a:avLst/>
          </a:prstGeom>
        </p:spPr>
      </p:pic>
      <p:pic>
        <p:nvPicPr>
          <p:cNvPr id="7" name="Picture 6">
            <a:extLst>
              <a:ext uri="{FF2B5EF4-FFF2-40B4-BE49-F238E27FC236}">
                <a16:creationId xmlns:a16="http://schemas.microsoft.com/office/drawing/2014/main" id="{7505D16F-2F05-87FF-6D63-41115F4D8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2953" y="5955615"/>
            <a:ext cx="1476185" cy="734308"/>
          </a:xfrm>
          <a:prstGeom prst="rect">
            <a:avLst/>
          </a:prstGeom>
        </p:spPr>
      </p:pic>
      <p:sp>
        <p:nvSpPr>
          <p:cNvPr id="6" name="TextBox 5"/>
          <p:cNvSpPr txBox="1"/>
          <p:nvPr/>
        </p:nvSpPr>
        <p:spPr>
          <a:xfrm>
            <a:off x="611560" y="1628800"/>
            <a:ext cx="8064896" cy="1846659"/>
          </a:xfrm>
          <a:prstGeom prst="rect">
            <a:avLst/>
          </a:prstGeom>
          <a:noFill/>
        </p:spPr>
        <p:txBody>
          <a:bodyPr wrap="square" rtlCol="0">
            <a:spAutoFit/>
          </a:bodyPr>
          <a:lstStyle/>
          <a:p>
            <a:r>
              <a:rPr lang="en-US" dirty="0">
                <a:solidFill>
                  <a:srgbClr val="5B1E45"/>
                </a:solidFill>
              </a:rPr>
              <a:t>Anticipated service benefits:</a:t>
            </a:r>
          </a:p>
          <a:p>
            <a:pPr>
              <a:buFont typeface="Arial" pitchFamily="34" charset="0"/>
              <a:buChar char="•"/>
            </a:pPr>
            <a:r>
              <a:rPr lang="en-US" sz="1600" dirty="0">
                <a:solidFill>
                  <a:srgbClr val="5B1E45"/>
                </a:solidFill>
              </a:rPr>
              <a:t>  We were already gathering feedback from our patients prior to Care Opinion: </a:t>
            </a:r>
          </a:p>
          <a:p>
            <a:r>
              <a:rPr lang="en-US" sz="1600" dirty="0">
                <a:solidFill>
                  <a:srgbClr val="5B1E45"/>
                </a:solidFill>
              </a:rPr>
              <a:t>   traditional format using </a:t>
            </a:r>
            <a:r>
              <a:rPr lang="en-US" sz="1600" dirty="0" err="1">
                <a:solidFill>
                  <a:srgbClr val="5B1E45"/>
                </a:solidFill>
              </a:rPr>
              <a:t>Likert</a:t>
            </a:r>
            <a:r>
              <a:rPr lang="en-US" sz="1600" dirty="0">
                <a:solidFill>
                  <a:srgbClr val="5B1E45"/>
                </a:solidFill>
              </a:rPr>
              <a:t> scales - postal or email questionnaire.</a:t>
            </a:r>
          </a:p>
          <a:p>
            <a:pPr>
              <a:buFont typeface="Arial" pitchFamily="34" charset="0"/>
              <a:buChar char="•"/>
            </a:pPr>
            <a:r>
              <a:rPr lang="en-US" sz="1600" dirty="0">
                <a:solidFill>
                  <a:srgbClr val="5B1E45"/>
                </a:solidFill>
              </a:rPr>
              <a:t>  Care Opinion felt like a great way to gather feedback in one place and gather more </a:t>
            </a:r>
          </a:p>
          <a:p>
            <a:r>
              <a:rPr lang="en-US" sz="1600" dirty="0">
                <a:solidFill>
                  <a:srgbClr val="5B1E45"/>
                </a:solidFill>
              </a:rPr>
              <a:t>   comprehensive qualitative feedback.</a:t>
            </a:r>
          </a:p>
          <a:p>
            <a:pPr>
              <a:buFont typeface="Arial" pitchFamily="34" charset="0"/>
              <a:buChar char="•"/>
            </a:pPr>
            <a:r>
              <a:rPr lang="en-US" sz="1600" dirty="0">
                <a:solidFill>
                  <a:srgbClr val="5B1E45"/>
                </a:solidFill>
              </a:rPr>
              <a:t>  Offering an opportunity to start to see feedback themes using the </a:t>
            </a:r>
            <a:r>
              <a:rPr lang="en-US" sz="1600" dirty="0" err="1">
                <a:solidFill>
                  <a:srgbClr val="5B1E45"/>
                </a:solidFill>
              </a:rPr>
              <a:t>visualisation</a:t>
            </a:r>
            <a:r>
              <a:rPr lang="en-US" sz="1600" dirty="0">
                <a:solidFill>
                  <a:srgbClr val="5B1E45"/>
                </a:solidFill>
              </a:rPr>
              <a:t> tools.</a:t>
            </a:r>
          </a:p>
          <a:p>
            <a:pPr>
              <a:buFont typeface="Arial" pitchFamily="34" charset="0"/>
              <a:buChar char="•"/>
            </a:pPr>
            <a:r>
              <a:rPr lang="en-US" sz="1600" dirty="0">
                <a:solidFill>
                  <a:srgbClr val="5B1E45"/>
                </a:solidFill>
              </a:rPr>
              <a:t>  Use feedback obtained as an opportunity to guide service improvement &amp; learning.</a:t>
            </a:r>
          </a:p>
        </p:txBody>
      </p:sp>
      <p:sp>
        <p:nvSpPr>
          <p:cNvPr id="8" name="TextBox 7"/>
          <p:cNvSpPr txBox="1"/>
          <p:nvPr/>
        </p:nvSpPr>
        <p:spPr>
          <a:xfrm>
            <a:off x="611560" y="3861048"/>
            <a:ext cx="7992888" cy="2092881"/>
          </a:xfrm>
          <a:prstGeom prst="rect">
            <a:avLst/>
          </a:prstGeom>
          <a:noFill/>
        </p:spPr>
        <p:txBody>
          <a:bodyPr wrap="square" rtlCol="0">
            <a:spAutoFit/>
          </a:bodyPr>
          <a:lstStyle/>
          <a:p>
            <a:r>
              <a:rPr lang="en-US" dirty="0">
                <a:solidFill>
                  <a:srgbClr val="5B1E45"/>
                </a:solidFill>
              </a:rPr>
              <a:t>Concerns &amp; curiosities:</a:t>
            </a:r>
          </a:p>
          <a:p>
            <a:pPr>
              <a:buFont typeface="Arial" pitchFamily="34" charset="0"/>
              <a:buChar char="•"/>
            </a:pPr>
            <a:r>
              <a:rPr lang="en-US" sz="1600" dirty="0">
                <a:solidFill>
                  <a:srgbClr val="5B1E45"/>
                </a:solidFill>
              </a:rPr>
              <a:t>  Anxieties around Care Opinion use in a single-person service; would feedback  </a:t>
            </a:r>
          </a:p>
          <a:p>
            <a:r>
              <a:rPr lang="en-US" sz="1600" dirty="0">
                <a:solidFill>
                  <a:srgbClr val="5B1E45"/>
                </a:solidFill>
              </a:rPr>
              <a:t>   replicate what patients told me in-person?</a:t>
            </a:r>
            <a:r>
              <a:rPr lang="en-GB" sz="1600" dirty="0">
                <a:solidFill>
                  <a:srgbClr val="5B1E45"/>
                </a:solidFill>
              </a:rPr>
              <a:t>; would this differ with the ability for people </a:t>
            </a:r>
          </a:p>
          <a:p>
            <a:r>
              <a:rPr lang="en-GB" sz="1600" dirty="0">
                <a:solidFill>
                  <a:srgbClr val="5B1E45"/>
                </a:solidFill>
              </a:rPr>
              <a:t>   to provide anonymous feedback?</a:t>
            </a:r>
          </a:p>
          <a:p>
            <a:endParaRPr lang="en-US" sz="1600" dirty="0">
              <a:solidFill>
                <a:srgbClr val="5B1E45"/>
              </a:solidFill>
            </a:endParaRPr>
          </a:p>
          <a:p>
            <a:pPr>
              <a:buFont typeface="Arial" pitchFamily="34" charset="0"/>
              <a:buChar char="•"/>
            </a:pPr>
            <a:r>
              <a:rPr lang="en-US" sz="1600" dirty="0">
                <a:solidFill>
                  <a:srgbClr val="5B1E45"/>
                </a:solidFill>
              </a:rPr>
              <a:t>  Asking patients with significant energy limitations to give feedback in a more </a:t>
            </a:r>
          </a:p>
          <a:p>
            <a:r>
              <a:rPr lang="en-US" sz="1600" dirty="0">
                <a:solidFill>
                  <a:srgbClr val="5B1E45"/>
                </a:solidFill>
              </a:rPr>
              <a:t>   free-hand format: people often describe cognitive difficulties &amp; difficulty in    </a:t>
            </a:r>
          </a:p>
          <a:p>
            <a:r>
              <a:rPr lang="en-US" sz="1600" dirty="0">
                <a:solidFill>
                  <a:srgbClr val="5B1E45"/>
                </a:solidFill>
              </a:rPr>
              <a:t>   planning or processing information.</a:t>
            </a:r>
          </a:p>
        </p:txBody>
      </p:sp>
    </p:spTree>
    <p:extLst>
      <p:ext uri="{BB962C8B-B14F-4D97-AF65-F5344CB8AC3E}">
        <p14:creationId xmlns:p14="http://schemas.microsoft.com/office/powerpoint/2010/main" val="1195767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additive="base">
                                        <p:cTn id="4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 calcmode="lin" valueType="num">
                                      <p:cBhvr additive="base">
                                        <p:cTn id="4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 calcmode="lin" valueType="num">
                                      <p:cBhvr additive="base">
                                        <p:cTn id="5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anim calcmode="lin" valueType="num">
                                      <p:cBhvr additive="base">
                                        <p:cTn id="5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anim calcmode="lin" valueType="num">
                                      <p:cBhvr additive="base">
                                        <p:cTn id="6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05D16F-2F05-87FF-6D63-41115F4D8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2953" y="5955615"/>
            <a:ext cx="1476185" cy="734308"/>
          </a:xfrm>
          <a:prstGeom prst="rect">
            <a:avLst/>
          </a:prstGeom>
        </p:spPr>
      </p:pic>
      <p:pic>
        <p:nvPicPr>
          <p:cNvPr id="5" name="Picture 4">
            <a:extLst>
              <a:ext uri="{FF2B5EF4-FFF2-40B4-BE49-F238E27FC236}">
                <a16:creationId xmlns:a16="http://schemas.microsoft.com/office/drawing/2014/main" id="{857FACA3-30B7-1C94-77AE-56DD3EFFF89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2126" y="0"/>
            <a:ext cx="1327634" cy="1200329"/>
          </a:xfrm>
          <a:prstGeom prst="rect">
            <a:avLst/>
          </a:prstGeom>
        </p:spPr>
      </p:pic>
      <p:sp>
        <p:nvSpPr>
          <p:cNvPr id="6" name="TextBox 5">
            <a:extLst>
              <a:ext uri="{FF2B5EF4-FFF2-40B4-BE49-F238E27FC236}">
                <a16:creationId xmlns:a16="http://schemas.microsoft.com/office/drawing/2014/main" id="{A0B0AC44-F30E-5A45-A4CA-950C35B894BF}"/>
              </a:ext>
            </a:extLst>
          </p:cNvPr>
          <p:cNvSpPr txBox="1"/>
          <p:nvPr/>
        </p:nvSpPr>
        <p:spPr>
          <a:xfrm>
            <a:off x="1475656" y="404664"/>
            <a:ext cx="7344816" cy="461665"/>
          </a:xfrm>
          <a:prstGeom prst="rect">
            <a:avLst/>
          </a:prstGeom>
          <a:noFill/>
        </p:spPr>
        <p:txBody>
          <a:bodyPr wrap="square" rtlCol="0">
            <a:spAutoFit/>
          </a:bodyPr>
          <a:lstStyle/>
          <a:p>
            <a:r>
              <a:rPr lang="en-US" sz="2400" b="1" dirty="0">
                <a:solidFill>
                  <a:srgbClr val="993366"/>
                </a:solidFill>
              </a:rPr>
              <a:t>Our stories:</a:t>
            </a:r>
          </a:p>
        </p:txBody>
      </p:sp>
      <p:pic>
        <p:nvPicPr>
          <p:cNvPr id="2050" name="Picture 2"/>
          <p:cNvPicPr>
            <a:picLocks noChangeAspect="1" noChangeArrowheads="1"/>
          </p:cNvPicPr>
          <p:nvPr/>
        </p:nvPicPr>
        <p:blipFill>
          <a:blip r:embed="rId5" cstate="print"/>
          <a:srcRect/>
          <a:stretch>
            <a:fillRect/>
          </a:stretch>
        </p:blipFill>
        <p:spPr bwMode="auto">
          <a:xfrm>
            <a:off x="323528" y="1124744"/>
            <a:ext cx="8280920" cy="1333500"/>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323528" y="2564904"/>
            <a:ext cx="8280920" cy="1368152"/>
          </a:xfrm>
          <a:prstGeom prst="rect">
            <a:avLst/>
          </a:prstGeom>
          <a:noFill/>
          <a:ln w="9525">
            <a:noFill/>
            <a:miter lim="800000"/>
            <a:headEnd/>
            <a:tailEnd/>
          </a:ln>
        </p:spPr>
      </p:pic>
      <p:sp>
        <p:nvSpPr>
          <p:cNvPr id="10" name="Rectangle 9"/>
          <p:cNvSpPr/>
          <p:nvPr/>
        </p:nvSpPr>
        <p:spPr>
          <a:xfrm>
            <a:off x="323528" y="4077072"/>
            <a:ext cx="8244408" cy="830997"/>
          </a:xfrm>
          <a:prstGeom prst="rect">
            <a:avLst/>
          </a:prstGeom>
          <a:solidFill>
            <a:srgbClr val="B10059"/>
          </a:solidFill>
        </p:spPr>
        <p:txBody>
          <a:bodyPr wrap="square">
            <a:spAutoFit/>
          </a:bodyPr>
          <a:lstStyle/>
          <a:p>
            <a:r>
              <a:rPr lang="en-GB" sz="1600" dirty="0">
                <a:solidFill>
                  <a:schemeClr val="bg1"/>
                </a:solidFill>
              </a:rPr>
              <a:t>“I have had 3 consultations and she has made such a positive difference to my life. She has so much knowledge and understanding of the numerous effects of long </a:t>
            </a:r>
            <a:r>
              <a:rPr lang="en-GB" sz="1600" dirty="0" err="1">
                <a:solidFill>
                  <a:schemeClr val="bg1"/>
                </a:solidFill>
              </a:rPr>
              <a:t>covid</a:t>
            </a:r>
            <a:r>
              <a:rPr lang="en-GB" sz="1600" dirty="0">
                <a:solidFill>
                  <a:schemeClr val="bg1"/>
                </a:solidFill>
              </a:rPr>
              <a:t> on the body and targets me individually with person centred tips and advice”. </a:t>
            </a:r>
          </a:p>
        </p:txBody>
      </p:sp>
      <p:sp>
        <p:nvSpPr>
          <p:cNvPr id="11" name="Rectangle 10"/>
          <p:cNvSpPr/>
          <p:nvPr/>
        </p:nvSpPr>
        <p:spPr>
          <a:xfrm>
            <a:off x="323528" y="5085184"/>
            <a:ext cx="8280920" cy="646331"/>
          </a:xfrm>
          <a:prstGeom prst="rect">
            <a:avLst/>
          </a:prstGeom>
          <a:solidFill>
            <a:srgbClr val="B10059"/>
          </a:solidFill>
        </p:spPr>
        <p:txBody>
          <a:bodyPr wrap="square">
            <a:spAutoFit/>
          </a:bodyPr>
          <a:lstStyle/>
          <a:p>
            <a:r>
              <a:rPr lang="en-GB" dirty="0">
                <a:solidFill>
                  <a:schemeClr val="bg1"/>
                </a:solidFill>
              </a:rPr>
              <a:t>“advice has been valuable in my recovery and mental well being.   I feel hope for the future”.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B0AC44-F30E-5A45-A4CA-950C35B894BF}"/>
              </a:ext>
            </a:extLst>
          </p:cNvPr>
          <p:cNvSpPr txBox="1"/>
          <p:nvPr/>
        </p:nvSpPr>
        <p:spPr>
          <a:xfrm>
            <a:off x="1475656" y="404664"/>
            <a:ext cx="7344816" cy="830997"/>
          </a:xfrm>
          <a:prstGeom prst="rect">
            <a:avLst/>
          </a:prstGeom>
          <a:noFill/>
        </p:spPr>
        <p:txBody>
          <a:bodyPr wrap="square" rtlCol="0">
            <a:spAutoFit/>
          </a:bodyPr>
          <a:lstStyle/>
          <a:p>
            <a:r>
              <a:rPr lang="en-US" sz="2400" b="1" dirty="0">
                <a:solidFill>
                  <a:srgbClr val="993366"/>
                </a:solidFill>
              </a:rPr>
              <a:t>Prior to accessing our service our patients often report they have experienced:</a:t>
            </a:r>
          </a:p>
        </p:txBody>
      </p:sp>
      <p:pic>
        <p:nvPicPr>
          <p:cNvPr id="4" name="Picture 3">
            <a:extLst>
              <a:ext uri="{FF2B5EF4-FFF2-40B4-BE49-F238E27FC236}">
                <a16:creationId xmlns:a16="http://schemas.microsoft.com/office/drawing/2014/main" id="{857FACA3-30B7-1C94-77AE-56DD3EFFF8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2126" y="0"/>
            <a:ext cx="1327634" cy="1200329"/>
          </a:xfrm>
          <a:prstGeom prst="rect">
            <a:avLst/>
          </a:prstGeom>
        </p:spPr>
      </p:pic>
      <p:pic>
        <p:nvPicPr>
          <p:cNvPr id="7" name="Picture 6">
            <a:extLst>
              <a:ext uri="{FF2B5EF4-FFF2-40B4-BE49-F238E27FC236}">
                <a16:creationId xmlns:a16="http://schemas.microsoft.com/office/drawing/2014/main" id="{7505D16F-2F05-87FF-6D63-41115F4D8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2953" y="5955615"/>
            <a:ext cx="1476185" cy="734308"/>
          </a:xfrm>
          <a:prstGeom prst="rect">
            <a:avLst/>
          </a:prstGeom>
        </p:spPr>
      </p:pic>
      <p:sp>
        <p:nvSpPr>
          <p:cNvPr id="6" name="TextBox 5"/>
          <p:cNvSpPr txBox="1"/>
          <p:nvPr/>
        </p:nvSpPr>
        <p:spPr>
          <a:xfrm>
            <a:off x="395536" y="1484784"/>
            <a:ext cx="8352928" cy="2123658"/>
          </a:xfrm>
          <a:prstGeom prst="rect">
            <a:avLst/>
          </a:prstGeom>
          <a:noFill/>
        </p:spPr>
        <p:txBody>
          <a:bodyPr wrap="square" rtlCol="0">
            <a:spAutoFit/>
          </a:bodyPr>
          <a:lstStyle/>
          <a:p>
            <a:pPr>
              <a:buFont typeface="Arial" pitchFamily="34" charset="0"/>
              <a:buChar char="•"/>
            </a:pPr>
            <a:r>
              <a:rPr lang="en-US" dirty="0"/>
              <a:t> </a:t>
            </a:r>
            <a:r>
              <a:rPr lang="en-US" sz="1600" dirty="0"/>
              <a:t>A lack of understanding about their symptoms.</a:t>
            </a:r>
          </a:p>
          <a:p>
            <a:pPr>
              <a:buFont typeface="Arial" pitchFamily="34" charset="0"/>
              <a:buChar char="•"/>
            </a:pPr>
            <a:r>
              <a:rPr lang="en-US" sz="1600" dirty="0"/>
              <a:t> Not being believed about their symptoms by medical professionals, friends or </a:t>
            </a:r>
          </a:p>
          <a:p>
            <a:r>
              <a:rPr lang="en-US" sz="1600" dirty="0"/>
              <a:t>  colleagues.</a:t>
            </a:r>
          </a:p>
          <a:p>
            <a:pPr>
              <a:buFont typeface="Arial" pitchFamily="34" charset="0"/>
              <a:buChar char="•"/>
            </a:pPr>
            <a:r>
              <a:rPr lang="en-US" sz="1600" dirty="0"/>
              <a:t> Feeling isolated.</a:t>
            </a:r>
          </a:p>
          <a:p>
            <a:pPr>
              <a:buFont typeface="Arial" pitchFamily="34" charset="0"/>
              <a:buChar char="•"/>
            </a:pPr>
            <a:r>
              <a:rPr lang="en-US" sz="1600" dirty="0"/>
              <a:t> Difficulty accessing appropriate care in a timely manner: often people have </a:t>
            </a:r>
          </a:p>
          <a:p>
            <a:r>
              <a:rPr lang="en-US" sz="1600" dirty="0"/>
              <a:t>  been living with debilitating symptoms for many months before accessing our </a:t>
            </a:r>
          </a:p>
          <a:p>
            <a:r>
              <a:rPr lang="en-US" sz="1600" dirty="0"/>
              <a:t>  service.</a:t>
            </a:r>
          </a:p>
          <a:p>
            <a:pPr>
              <a:buFont typeface="Arial" pitchFamily="34" charset="0"/>
              <a:buChar char="•"/>
            </a:pPr>
            <a:endParaRPr lang="en-GB" dirty="0"/>
          </a:p>
        </p:txBody>
      </p:sp>
      <p:pic>
        <p:nvPicPr>
          <p:cNvPr id="8" name="Picture 7" descr="What could be improved word cloud April 2024 Capture.PNG"/>
          <p:cNvPicPr>
            <a:picLocks noChangeAspect="1"/>
          </p:cNvPicPr>
          <p:nvPr/>
        </p:nvPicPr>
        <p:blipFill>
          <a:blip r:embed="rId5" cstate="print"/>
          <a:stretch>
            <a:fillRect/>
          </a:stretch>
        </p:blipFill>
        <p:spPr>
          <a:xfrm>
            <a:off x="2699792" y="3573016"/>
            <a:ext cx="4774156" cy="3115284"/>
          </a:xfrm>
          <a:prstGeom prst="rect">
            <a:avLst/>
          </a:prstGeom>
          <a:ln>
            <a:solidFill>
              <a:schemeClr val="accent1"/>
            </a:solidFill>
          </a:ln>
        </p:spPr>
      </p:pic>
      <p:sp>
        <p:nvSpPr>
          <p:cNvPr id="9" name="Oval Callout 8"/>
          <p:cNvSpPr/>
          <p:nvPr/>
        </p:nvSpPr>
        <p:spPr>
          <a:xfrm>
            <a:off x="251520" y="3501008"/>
            <a:ext cx="2304256" cy="1836784"/>
          </a:xfrm>
          <a:prstGeom prst="wedgeEllipseCallout">
            <a:avLst>
              <a:gd name="adj1" fmla="val 71252"/>
              <a:gd name="adj2" fmla="val -26853"/>
            </a:avLst>
          </a:prstGeom>
          <a:solidFill>
            <a:srgbClr val="B10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How did you feel?</a:t>
            </a:r>
            <a:endParaRPr lang="en-GB" sz="1600" dirty="0"/>
          </a:p>
        </p:txBody>
      </p:sp>
      <p:sp>
        <p:nvSpPr>
          <p:cNvPr id="11" name="TextBox 10"/>
          <p:cNvSpPr txBox="1"/>
          <p:nvPr/>
        </p:nvSpPr>
        <p:spPr>
          <a:xfrm>
            <a:off x="4427984" y="3212976"/>
            <a:ext cx="3024336" cy="369332"/>
          </a:xfrm>
          <a:prstGeom prst="rect">
            <a:avLst/>
          </a:prstGeom>
          <a:solidFill>
            <a:srgbClr val="5B1E45"/>
          </a:solidFill>
        </p:spPr>
        <p:txBody>
          <a:bodyPr wrap="square" rtlCol="0">
            <a:spAutoFit/>
          </a:bodyPr>
          <a:lstStyle/>
          <a:p>
            <a:r>
              <a:rPr lang="en-US" dirty="0">
                <a:solidFill>
                  <a:schemeClr val="bg1"/>
                </a:solidFill>
              </a:rPr>
              <a:t>After accessing our support</a:t>
            </a:r>
            <a:endParaRPr lang="en-GB" dirty="0">
              <a:solidFill>
                <a:schemeClr val="bg1"/>
              </a:solidFill>
            </a:endParaRPr>
          </a:p>
        </p:txBody>
      </p:sp>
    </p:spTree>
    <p:extLst>
      <p:ext uri="{BB962C8B-B14F-4D97-AF65-F5344CB8AC3E}">
        <p14:creationId xmlns:p14="http://schemas.microsoft.com/office/powerpoint/2010/main" val="1195767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 calcmode="lin" valueType="num">
                                      <p:cBhvr additive="base">
                                        <p:cTn id="1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1"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B0AC44-F30E-5A45-A4CA-950C35B894BF}"/>
              </a:ext>
            </a:extLst>
          </p:cNvPr>
          <p:cNvSpPr txBox="1"/>
          <p:nvPr/>
        </p:nvSpPr>
        <p:spPr>
          <a:xfrm>
            <a:off x="1619672" y="620688"/>
            <a:ext cx="3225563" cy="461665"/>
          </a:xfrm>
          <a:prstGeom prst="rect">
            <a:avLst/>
          </a:prstGeom>
          <a:noFill/>
        </p:spPr>
        <p:txBody>
          <a:bodyPr wrap="none" rtlCol="0">
            <a:spAutoFit/>
          </a:bodyPr>
          <a:lstStyle/>
          <a:p>
            <a:r>
              <a:rPr lang="en-US" sz="2400" b="1" dirty="0">
                <a:solidFill>
                  <a:srgbClr val="B10059"/>
                </a:solidFill>
              </a:rPr>
              <a:t>One of our stories….</a:t>
            </a:r>
          </a:p>
        </p:txBody>
      </p:sp>
      <p:pic>
        <p:nvPicPr>
          <p:cNvPr id="4" name="Picture 3">
            <a:extLst>
              <a:ext uri="{FF2B5EF4-FFF2-40B4-BE49-F238E27FC236}">
                <a16:creationId xmlns:a16="http://schemas.microsoft.com/office/drawing/2014/main" id="{857FACA3-30B7-1C94-77AE-56DD3EFFF8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2126" y="0"/>
            <a:ext cx="1327634" cy="1200329"/>
          </a:xfrm>
          <a:prstGeom prst="rect">
            <a:avLst/>
          </a:prstGeom>
        </p:spPr>
      </p:pic>
      <p:pic>
        <p:nvPicPr>
          <p:cNvPr id="7" name="Picture 6">
            <a:extLst>
              <a:ext uri="{FF2B5EF4-FFF2-40B4-BE49-F238E27FC236}">
                <a16:creationId xmlns:a16="http://schemas.microsoft.com/office/drawing/2014/main" id="{7505D16F-2F05-87FF-6D63-41115F4D8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2953" y="5955615"/>
            <a:ext cx="1476185" cy="734308"/>
          </a:xfrm>
          <a:prstGeom prst="rect">
            <a:avLst/>
          </a:prstGeom>
        </p:spPr>
      </p:pic>
      <p:pic>
        <p:nvPicPr>
          <p:cNvPr id="8" name="Picture 7" descr="A light at the end of the tunnel title snip Capture.PNG"/>
          <p:cNvPicPr>
            <a:picLocks noChangeAspect="1"/>
          </p:cNvPicPr>
          <p:nvPr/>
        </p:nvPicPr>
        <p:blipFill>
          <a:blip r:embed="rId5" cstate="print"/>
          <a:stretch>
            <a:fillRect/>
          </a:stretch>
        </p:blipFill>
        <p:spPr>
          <a:xfrm>
            <a:off x="251520" y="1213457"/>
            <a:ext cx="5400600" cy="1923502"/>
          </a:xfrm>
          <a:prstGeom prst="rect">
            <a:avLst/>
          </a:prstGeom>
        </p:spPr>
      </p:pic>
      <p:pic>
        <p:nvPicPr>
          <p:cNvPr id="17" name="Picture 16">
            <a:extLst>
              <a:ext uri="{FF2B5EF4-FFF2-40B4-BE49-F238E27FC236}">
                <a16:creationId xmlns:a16="http://schemas.microsoft.com/office/drawing/2014/main" id="{28423693-B84A-86C4-D7EF-BEF691C3CC11}"/>
              </a:ext>
            </a:extLst>
          </p:cNvPr>
          <p:cNvPicPr>
            <a:picLocks noChangeAspect="1"/>
          </p:cNvPicPr>
          <p:nvPr/>
        </p:nvPicPr>
        <p:blipFill>
          <a:blip r:embed="rId6" cstate="print"/>
          <a:stretch>
            <a:fillRect/>
          </a:stretch>
        </p:blipFill>
        <p:spPr>
          <a:xfrm>
            <a:off x="4283968" y="2060848"/>
            <a:ext cx="4302640" cy="3930806"/>
          </a:xfrm>
          <a:prstGeom prst="rect">
            <a:avLst/>
          </a:prstGeom>
        </p:spPr>
      </p:pic>
    </p:spTree>
    <p:extLst>
      <p:ext uri="{BB962C8B-B14F-4D97-AF65-F5344CB8AC3E}">
        <p14:creationId xmlns:p14="http://schemas.microsoft.com/office/powerpoint/2010/main" val="1195767717"/>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9" ma:contentTypeDescription="Create a new document." ma:contentTypeScope="" ma:versionID="58a71a3a1e732bfcba6cdfd699e0d2a0">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7ced588b67813c0831b083fc936ddf33"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b480776-5128-43a3-b677-12ebb2d77427">
      <UserInfo>
        <DisplayName>Lisa Dendy</DisplayName>
        <AccountId>193</AccountId>
        <AccountType/>
      </UserInfo>
    </SharedWithUsers>
    <TaxCatchAll xmlns="db480776-5128-43a3-b677-12ebb2d77427" xsi:nil="true"/>
    <lcf76f155ced4ddcb4097134ff3c332f xmlns="f47fa861-369f-4035-a868-dd727a8f1ebe">
      <Terms xmlns="http://schemas.microsoft.com/office/infopath/2007/PartnerControls"/>
    </lcf76f155ced4ddcb4097134ff3c332f>
    <Item xmlns="f47fa861-369f-4035-a868-dd727a8f1ebe" xsi:nil="true"/>
  </documentManagement>
</p:properties>
</file>

<file path=customXml/itemProps1.xml><?xml version="1.0" encoding="utf-8"?>
<ds:datastoreItem xmlns:ds="http://schemas.openxmlformats.org/officeDocument/2006/customXml" ds:itemID="{B57D4C12-CF3F-4854-81BB-CAABC16A8FE6}">
  <ds:schemaRefs>
    <ds:schemaRef ds:uri="http://schemas.microsoft.com/sharepoint/v3/contenttype/forms"/>
  </ds:schemaRefs>
</ds:datastoreItem>
</file>

<file path=customXml/itemProps2.xml><?xml version="1.0" encoding="utf-8"?>
<ds:datastoreItem xmlns:ds="http://schemas.openxmlformats.org/officeDocument/2006/customXml" ds:itemID="{B3DA1981-9BBB-406C-A599-F80E5E187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EBDED5-C7FD-45BD-AE3D-569D42226F2B}">
  <ds:schemaRefs>
    <ds:schemaRef ds:uri="http://schemas.microsoft.com/office/2006/metadata/properties"/>
    <ds:schemaRef ds:uri="http://purl.org/dc/terms/"/>
    <ds:schemaRef ds:uri="db480776-5128-43a3-b677-12ebb2d77427"/>
    <ds:schemaRef ds:uri="http://schemas.microsoft.com/office/2006/documentManagement/types"/>
    <ds:schemaRef ds:uri="f47fa861-369f-4035-a868-dd727a8f1ebe"/>
    <ds:schemaRef ds:uri="http://purl.org/dc/elements/1.1/"/>
    <ds:schemaRef ds:uri="http://www.w3.org/XML/1998/namespace"/>
    <ds:schemaRef ds:uri="http://schemas.openxmlformats.org/package/2006/metadata/core-properties"/>
    <ds:schemaRef ds:uri="http://schemas.microsoft.com/office/infopath/2007/PartnerControls"/>
    <ds:schemaRef ds:uri="http://purl.org/dc/dcmitype/"/>
    <ds:schemaRef ds:uri="afdac509-d0e4-4143-96cf-af96ace390a7"/>
    <ds:schemaRef ds:uri="f503c96f-b156-4c23-a623-23e395bc907e"/>
  </ds:schemaRefs>
</ds:datastoreItem>
</file>

<file path=docProps/app.xml><?xml version="1.0" encoding="utf-8"?>
<Properties xmlns="http://schemas.openxmlformats.org/officeDocument/2006/extended-properties" xmlns:vt="http://schemas.openxmlformats.org/officeDocument/2006/docPropsVTypes">
  <TotalTime>31267</TotalTime>
  <Words>2203</Words>
  <Application>Microsoft Office PowerPoint</Application>
  <PresentationFormat>On-screen Show (4:3)</PresentationFormat>
  <Paragraphs>186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MS Gothic</vt:lpstr>
      <vt:lpstr>Arial</vt:lpstr>
      <vt:lpstr>Calibri</vt:lpstr>
      <vt:lpstr>Source Sans Pro</vt:lpstr>
      <vt:lpstr>Source Sans Pro Light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Lisa Dendy</cp:lastModifiedBy>
  <cp:revision>108</cp:revision>
  <dcterms:created xsi:type="dcterms:W3CDTF">2020-10-26T17:24:20Z</dcterms:created>
  <dcterms:modified xsi:type="dcterms:W3CDTF">2024-04-29T15:31:11Z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Fileplanmarker">
    <vt:lpwstr/>
  </property>
  <property fmtid="{D5CDD505-2E9C-101B-9397-08002B2CF9AE}" pid="4" name="ContentTypeId">
    <vt:lpwstr>0x01010070F03EE9F9D4584D9F8D952715690C56</vt:lpwstr>
  </property>
</Properties>
</file>