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95" r:id="rId2"/>
    <p:sldId id="297" r:id="rId3"/>
    <p:sldId id="298" r:id="rId4"/>
    <p:sldId id="299" r:id="rId5"/>
    <p:sldId id="303" r:id="rId6"/>
    <p:sldId id="304" r:id="rId7"/>
    <p:sldId id="300" r:id="rId8"/>
    <p:sldId id="301" r:id="rId9"/>
    <p:sldId id="302" r:id="rId10"/>
    <p:sldId id="305" r:id="rId11"/>
    <p:sldId id="28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8034" autoAdjust="0"/>
  </p:normalViewPr>
  <p:slideViewPr>
    <p:cSldViewPr snapToGrid="0">
      <p:cViewPr varScale="1">
        <p:scale>
          <a:sx n="65" d="100"/>
          <a:sy n="65" d="100"/>
        </p:scale>
        <p:origin x="231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3F90F2-F25A-41AF-8DA2-8401E646C9DD}" type="datetimeFigureOut">
              <a:rPr lang="en-GB" smtClean="0"/>
              <a:t>31/10/2024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D272B0-A661-4568-A6CF-5AAF1BF89F1F}" type="slidenum">
              <a:rPr lang="en-GB" smtClean="0"/>
              <a:t>‹#›</a:t>
            </a:fld>
            <a:endParaRPr lang="en-GB"/>
          </a:p>
        </p:txBody>
      </p:sp>
    </p:spTree>
    <p:extLst>
      <p:ext uri="{BB962C8B-B14F-4D97-AF65-F5344CB8AC3E}">
        <p14:creationId xmlns:p14="http://schemas.microsoft.com/office/powerpoint/2010/main" val="17817451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Hello everyone…</a:t>
            </a:r>
            <a:endParaRPr lang="en-GB" dirty="0"/>
          </a:p>
        </p:txBody>
      </p:sp>
      <p:sp>
        <p:nvSpPr>
          <p:cNvPr id="4" name="Slide Number Placeholder 3"/>
          <p:cNvSpPr>
            <a:spLocks noGrp="1"/>
          </p:cNvSpPr>
          <p:nvPr>
            <p:ph type="sldNum" sz="quarter" idx="5"/>
          </p:nvPr>
        </p:nvSpPr>
        <p:spPr/>
        <p:txBody>
          <a:bodyPr/>
          <a:lstStyle/>
          <a:p>
            <a:fld id="{8CD272B0-A661-4568-A6CF-5AAF1BF89F1F}" type="slidenum">
              <a:rPr lang="en-GB" smtClean="0"/>
              <a:t>1</a:t>
            </a:fld>
            <a:endParaRPr lang="en-GB"/>
          </a:p>
        </p:txBody>
      </p:sp>
    </p:spTree>
    <p:extLst>
      <p:ext uri="{BB962C8B-B14F-4D97-AF65-F5344CB8AC3E}">
        <p14:creationId xmlns:p14="http://schemas.microsoft.com/office/powerpoint/2010/main" val="27592259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Thanks again and I look forward to your questions later in the session.</a:t>
            </a:r>
          </a:p>
        </p:txBody>
      </p:sp>
    </p:spTree>
    <p:extLst>
      <p:ext uri="{BB962C8B-B14F-4D97-AF65-F5344CB8AC3E}">
        <p14:creationId xmlns:p14="http://schemas.microsoft.com/office/powerpoint/2010/main" val="17310607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research formed part of my PhD at the University of Aberdeen. </a:t>
            </a:r>
          </a:p>
          <a:p>
            <a:r>
              <a:rPr lang="en-GB" dirty="0"/>
              <a:t>It looked to explore the process of moderation in Care Opinion Scotland. This research took an ethnographic approach which is a qualitative data collection method involving observations and interviews with the team.</a:t>
            </a:r>
          </a:p>
          <a:p>
            <a:r>
              <a:rPr lang="en-GB" dirty="0"/>
              <a:t>Initially I started the research in person in March 2020, but due to the pandemic we moved into an online, remote approach to data collection.</a:t>
            </a:r>
          </a:p>
          <a:p>
            <a:r>
              <a:rPr lang="en-GB" dirty="0"/>
              <a:t>This research has since been published in an academic journal, and I am going to present the key findings for you today. The paper presents three key themes, one on the process work, one on emotional labour and one on the brokerage/mediation role.</a:t>
            </a:r>
          </a:p>
        </p:txBody>
      </p:sp>
      <p:sp>
        <p:nvSpPr>
          <p:cNvPr id="4" name="Slide Number Placeholder 3"/>
          <p:cNvSpPr>
            <a:spLocks noGrp="1"/>
          </p:cNvSpPr>
          <p:nvPr>
            <p:ph type="sldNum" sz="quarter" idx="5"/>
          </p:nvPr>
        </p:nvSpPr>
        <p:spPr/>
        <p:txBody>
          <a:bodyPr/>
          <a:lstStyle/>
          <a:p>
            <a:fld id="{8CD272B0-A661-4568-A6CF-5AAF1BF89F1F}" type="slidenum">
              <a:rPr lang="en-GB" smtClean="0"/>
              <a:t>2</a:t>
            </a:fld>
            <a:endParaRPr lang="en-GB"/>
          </a:p>
        </p:txBody>
      </p:sp>
    </p:spTree>
    <p:extLst>
      <p:ext uri="{BB962C8B-B14F-4D97-AF65-F5344CB8AC3E}">
        <p14:creationId xmlns:p14="http://schemas.microsoft.com/office/powerpoint/2010/main" val="26134373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first theme from our research is on process work.</a:t>
            </a:r>
          </a:p>
          <a:p>
            <a:r>
              <a:rPr lang="en-GB" dirty="0"/>
              <a:t>This captured the process undertaken by moderators in their role. You can see a diagram of this process on this slide.</a:t>
            </a:r>
          </a:p>
          <a:p>
            <a:r>
              <a:rPr lang="en-GB" dirty="0"/>
              <a:t>Initially, they check the queue of unpublished stories for any trigger words (this might be words like die) to see if any urgent action is needed</a:t>
            </a:r>
          </a:p>
          <a:p>
            <a:r>
              <a:rPr lang="en-GB" dirty="0"/>
              <a:t>They will then select a story and read through the story text. The editing stages in the green box might occur in different orders but generally they will check the wording of the story and edit if needed. They might edit it for clarity, to protect patient/staff identity or to ensure it reflects the author’s experience and not speculate on staff motives. </a:t>
            </a:r>
          </a:p>
          <a:p>
            <a:endParaRPr lang="en-GB" dirty="0"/>
          </a:p>
          <a:p>
            <a:r>
              <a:rPr lang="en-GB" dirty="0"/>
              <a:t> They will check the author information, check the service is tagged correctly and as close as possible to the service delivering care. They will check the story tags and may edit or add these if needed. They will decide on the title and give it a criticality rating. They will also generally add notes on the decision making. At the side there are the available support options for moderators, including taking safeguarding actions, discussing with colleagues and checking the moderation policy. These options may support the moderator in making their editing decisions. Once they are happy, they will then publish the story and it will go live on the website where it triggers emails to the subscribers for reply. This may also vary though depending on the criticality and approach taken regarding this.</a:t>
            </a:r>
          </a:p>
        </p:txBody>
      </p:sp>
      <p:sp>
        <p:nvSpPr>
          <p:cNvPr id="4" name="Slide Number Placeholder 3"/>
          <p:cNvSpPr>
            <a:spLocks noGrp="1"/>
          </p:cNvSpPr>
          <p:nvPr>
            <p:ph type="sldNum" sz="quarter" idx="5"/>
          </p:nvPr>
        </p:nvSpPr>
        <p:spPr/>
        <p:txBody>
          <a:bodyPr/>
          <a:lstStyle/>
          <a:p>
            <a:fld id="{8CD272B0-A661-4568-A6CF-5AAF1BF89F1F}" type="slidenum">
              <a:rPr lang="en-GB" smtClean="0"/>
              <a:t>3</a:t>
            </a:fld>
            <a:endParaRPr lang="en-GB"/>
          </a:p>
        </p:txBody>
      </p:sp>
    </p:spTree>
    <p:extLst>
      <p:ext uri="{BB962C8B-B14F-4D97-AF65-F5344CB8AC3E}">
        <p14:creationId xmlns:p14="http://schemas.microsoft.com/office/powerpoint/2010/main" val="17492414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next theme was emotional labour.</a:t>
            </a:r>
          </a:p>
          <a:p>
            <a:r>
              <a:rPr lang="en-GB" dirty="0"/>
              <a:t>We found there was considerable emotional investment for moderators reading and writing the stories. Working on these could bring up emotions and participants were aware of managing these as the quote here highlights. Although critical stories could be draining, participants also found that the positive ones could be uplifting, and they would share these within the team. </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0" dirty="0">
                <a:solidFill>
                  <a:srgbClr val="333333"/>
                </a:solidFill>
                <a:effectLst/>
                <a:latin typeface="Open Sans" panose="020B0606030504020204" pitchFamily="34" charset="0"/>
                <a:ea typeface="Times New Roman" panose="02020603050405020304" pitchFamily="18" charset="0"/>
                <a:cs typeface="Times New Roman" panose="02020603050405020304" pitchFamily="18" charset="0"/>
              </a:rPr>
              <a:t>Another aspect of the emotional labour is how moderators spent time thinking about stories, the experiences of the author and how to best reflect the author's wishes. Participants discussed the importance of making sure that patients were heard, and several reasons why individuals might choose to share their story. For example, positive stories may be a way of saying thank you to staff, which they suggested can be difficult to do through other methods of feedback. And sharing negative experiences might be motivated by anger or wanting to make sure this does not happen to others. </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8CD272B0-A661-4568-A6CF-5AAF1BF89F1F}" type="slidenum">
              <a:rPr lang="en-GB" smtClean="0"/>
              <a:t>4</a:t>
            </a:fld>
            <a:endParaRPr lang="en-GB"/>
          </a:p>
        </p:txBody>
      </p:sp>
    </p:spTree>
    <p:extLst>
      <p:ext uri="{BB962C8B-B14F-4D97-AF65-F5344CB8AC3E}">
        <p14:creationId xmlns:p14="http://schemas.microsoft.com/office/powerpoint/2010/main" val="15641493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Participants were aware that their experiences could potentially bias story moderation as this quote highlights. These experiences might be from previous jobs or from being a patient or carer. They were able to identify if they felt they needed support on moderating related stories – they could ask someone else to check their work or might choose not to moderate on one story topic at all. Participants felt the organisation aimed to foster a supportive atmosphere and they reported feeling well supported at Care Opinion.</a:t>
            </a:r>
          </a:p>
        </p:txBody>
      </p:sp>
      <p:sp>
        <p:nvSpPr>
          <p:cNvPr id="4" name="Slide Number Placeholder 3"/>
          <p:cNvSpPr>
            <a:spLocks noGrp="1"/>
          </p:cNvSpPr>
          <p:nvPr>
            <p:ph type="sldNum" sz="quarter" idx="5"/>
          </p:nvPr>
        </p:nvSpPr>
        <p:spPr/>
        <p:txBody>
          <a:bodyPr/>
          <a:lstStyle/>
          <a:p>
            <a:fld id="{8CD272B0-A661-4568-A6CF-5AAF1BF89F1F}" type="slidenum">
              <a:rPr lang="en-GB" smtClean="0"/>
              <a:t>5</a:t>
            </a:fld>
            <a:endParaRPr lang="en-GB"/>
          </a:p>
        </p:txBody>
      </p:sp>
    </p:spTree>
    <p:extLst>
      <p:ext uri="{BB962C8B-B14F-4D97-AF65-F5344CB8AC3E}">
        <p14:creationId xmlns:p14="http://schemas.microsoft.com/office/powerpoint/2010/main" val="31670238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Participants also expressed care for the authors and subscribers they worked with. </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0" dirty="0">
                <a:solidFill>
                  <a:srgbClr val="333333"/>
                </a:solidFill>
                <a:effectLst/>
                <a:latin typeface="Open Sans" panose="020B0606030504020204" pitchFamily="34" charset="0"/>
                <a:ea typeface="Times New Roman" panose="02020603050405020304" pitchFamily="18" charset="0"/>
                <a:cs typeface="Times New Roman" panose="02020603050405020304" pitchFamily="18" charset="0"/>
              </a:rPr>
              <a:t>They demonstrated a sense of a duty of care for authors.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0" dirty="0">
                <a:solidFill>
                  <a:srgbClr val="333333"/>
                </a:solidFill>
                <a:effectLst/>
                <a:latin typeface="Open Sans" panose="020B0606030504020204" pitchFamily="34" charset="0"/>
                <a:ea typeface="Times New Roman" panose="02020603050405020304" pitchFamily="18" charset="0"/>
                <a:cs typeface="Times New Roman" panose="02020603050405020304" pitchFamily="18" charset="0"/>
              </a:rPr>
              <a:t>From our research, it was clear that some authors use CO as a way to seek help. These were individuals who may not know where to turn for health problems or to have their experience heard. CO aimed to support them as best as they can with their safeguarding policy.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0" dirty="0">
                <a:solidFill>
                  <a:srgbClr val="333333"/>
                </a:solidFill>
                <a:effectLst/>
                <a:latin typeface="Open Sans" panose="020B0606030504020204" pitchFamily="34" charset="0"/>
                <a:ea typeface="Times New Roman" panose="02020603050405020304" pitchFamily="18" charset="0"/>
                <a:cs typeface="Times New Roman" panose="02020603050405020304" pitchFamily="18" charset="0"/>
              </a:rPr>
              <a:t>And we observed that if safeguarding action was required for a story, the approach depended on the individual stories – some authors could be signposted to relevant resources whereas others were thought to need much more support. During the research, it was discussed that there is a need to carefully balance the response to ensure that trust and the complex relationships between CO, authors and subscriber organisations were not damaged, while ensuring that authors were cared for.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kern="0" dirty="0">
              <a:solidFill>
                <a:srgbClr val="333333"/>
              </a:solidFill>
              <a:effectLst/>
              <a:latin typeface="Open Sans" panose="020B0606030504020204" pitchFamily="34"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0" dirty="0">
                <a:solidFill>
                  <a:srgbClr val="333333"/>
                </a:solidFill>
                <a:effectLst/>
                <a:latin typeface="Open Sans" panose="020B0606030504020204" pitchFamily="34" charset="0"/>
                <a:ea typeface="Times New Roman" panose="02020603050405020304" pitchFamily="18" charset="0"/>
              </a:rPr>
              <a:t>Aside from the care for authors, participants also demonstrated that they felt emotionally invested in the journey of stories. They wanted authors to get a response to their story from a subscriber and feel heard. Participants expressed a sense of satisfaction when authors received what they believed to be a ‘good’ response from subscribers, as they felt authors would be disappointed from receiving a poor one or none at all. </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0" dirty="0">
                <a:solidFill>
                  <a:srgbClr val="333333"/>
                </a:solidFill>
                <a:effectLst/>
                <a:latin typeface="Open Sans" panose="020B0606030504020204" pitchFamily="34" charset="0"/>
                <a:ea typeface="Times New Roman" panose="02020603050405020304" pitchFamily="18" charset="0"/>
                <a:cs typeface="Times New Roman" panose="02020603050405020304" pitchFamily="18" charset="0"/>
              </a:rPr>
              <a:t>CO staff also demonstrated care through the relationships they built with subscriber staff. They expressed that they wanted subscriber staff to do well, and at some points felt protective of them. These relationships meant that staff knew areas of concern for boards and were mindful of this when working with them. They understood how positive feedback could make a difference to staff, especially during the challenging times such as the Covid-19 pandemic.</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8CD272B0-A661-4568-A6CF-5AAF1BF89F1F}" type="slidenum">
              <a:rPr lang="en-GB" smtClean="0"/>
              <a:t>6</a:t>
            </a:fld>
            <a:endParaRPr lang="en-GB"/>
          </a:p>
        </p:txBody>
      </p:sp>
    </p:spTree>
    <p:extLst>
      <p:ext uri="{BB962C8B-B14F-4D97-AF65-F5344CB8AC3E}">
        <p14:creationId xmlns:p14="http://schemas.microsoft.com/office/powerpoint/2010/main" val="37125539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final theme is Care Opinion’s role in brokering or mediation.</a:t>
            </a:r>
          </a:p>
          <a:p>
            <a:r>
              <a:rPr lang="en-GB" dirty="0"/>
              <a:t>We used this idea to understand Care Opinion’s process in negotiating and balancing between the different perspectives they work with. In particular, the Scottish Government, subscribers and authors.</a:t>
            </a:r>
          </a:p>
          <a:p>
            <a:endParaRPr lang="en-GB" dirty="0"/>
          </a:p>
          <a:p>
            <a:r>
              <a:rPr lang="en-GB" dirty="0"/>
              <a:t>As some of you likely already know, </a:t>
            </a:r>
            <a:r>
              <a:rPr lang="en-GB" sz="1800" kern="0" dirty="0">
                <a:solidFill>
                  <a:srgbClr val="333333"/>
                </a:solidFill>
                <a:effectLst/>
                <a:latin typeface="Open Sans" panose="020B0606030504020204" pitchFamily="34" charset="0"/>
                <a:ea typeface="Times New Roman" panose="02020603050405020304" pitchFamily="18" charset="0"/>
              </a:rPr>
              <a:t>CO won the Scottish Government contract for online patient feedback for NHS Scotland.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0" dirty="0">
                <a:solidFill>
                  <a:srgbClr val="333333"/>
                </a:solidFill>
                <a:effectLst/>
                <a:latin typeface="Open Sans" panose="020B0606030504020204" pitchFamily="34" charset="0"/>
                <a:ea typeface="Times New Roman" panose="02020603050405020304" pitchFamily="18" charset="0"/>
                <a:cs typeface="Times New Roman" panose="02020603050405020304" pitchFamily="18" charset="0"/>
              </a:rPr>
              <a:t>Participants discussed how this was an important moment which was believed to validate the CO platform and reduce some of the barriers seen for subscribers, such as finance.</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GB" dirty="0"/>
          </a:p>
          <a:p>
            <a:r>
              <a:rPr lang="en-GB" sz="1800" kern="0" dirty="0">
                <a:solidFill>
                  <a:srgbClr val="333333"/>
                </a:solidFill>
                <a:effectLst/>
                <a:latin typeface="Open Sans" panose="020B0606030504020204" pitchFamily="34" charset="0"/>
                <a:ea typeface="Times New Roman" panose="02020603050405020304" pitchFamily="18" charset="0"/>
              </a:rPr>
              <a:t>Once CO had the support of the Scottish Government, they needed to carefully balance potentially differing viewpoints and their relationships with the Scottish Government, their subscribers and the authors that want to share their story, which may pull them in different directions. In balancing potentially competing viewpoints, CO are able to exercise a degree of power in shaping how stories are received. The research showed that they have a role in amplifying voices, so that they can be heard. Our participants noted that some stories may struggle to find their way through other feedback systems, and CO offered them a voice and a chance to be heard. Their position as a boundary spanner and having a relationship with their subscribers may help this. </a:t>
            </a:r>
          </a:p>
          <a:p>
            <a:endParaRPr lang="en-GB" sz="1800" kern="0" dirty="0">
              <a:solidFill>
                <a:srgbClr val="333333"/>
              </a:solidFill>
              <a:effectLst/>
              <a:latin typeface="Open Sans" panose="020B0606030504020204" pitchFamily="34" charset="0"/>
            </a:endParaRPr>
          </a:p>
          <a:p>
            <a:r>
              <a:rPr lang="en-GB" sz="1800" kern="0" dirty="0">
                <a:solidFill>
                  <a:srgbClr val="333333"/>
                </a:solidFill>
                <a:effectLst/>
                <a:latin typeface="Open Sans" panose="020B0606030504020204" pitchFamily="34" charset="0"/>
                <a:ea typeface="Times New Roman" panose="02020603050405020304" pitchFamily="18" charset="0"/>
              </a:rPr>
              <a:t>Ultimately, CO wants feedback to help the NHS improve care. However, identifying a change is still challenging for subscribers and not always added back onto the CO platform. </a:t>
            </a:r>
            <a:r>
              <a:rPr lang="en-GB" b="0" i="0" dirty="0">
                <a:solidFill>
                  <a:srgbClr val="333333"/>
                </a:solidFill>
                <a:effectLst/>
                <a:latin typeface="Open Sans" panose="020B0606030504020204" pitchFamily="34" charset="0"/>
              </a:rPr>
              <a:t>Some also explained that even though some services do not use the website mechanisms for noting changes, they could see service improvements through changes in stories, or through discussion in meetings with staff. </a:t>
            </a:r>
          </a:p>
          <a:p>
            <a:endParaRPr lang="en-GB" b="0" i="0" dirty="0">
              <a:solidFill>
                <a:srgbClr val="333333"/>
              </a:solidFill>
              <a:effectLst/>
              <a:latin typeface="Open Sans" panose="020B0606030504020204" pitchFamily="34" charset="0"/>
            </a:endParaRPr>
          </a:p>
          <a:p>
            <a:r>
              <a:rPr lang="en-GB" b="0" i="0" dirty="0">
                <a:solidFill>
                  <a:srgbClr val="333333"/>
                </a:solidFill>
                <a:effectLst/>
                <a:latin typeface="Open Sans" panose="020B0606030504020204" pitchFamily="34" charset="0"/>
              </a:rPr>
              <a:t>Although CO can use its position to support the subscribers to make changes from feedback, it appears that the decision of making changes is down to the subscribers’ decision, rather than the service users. Our participants felt that it was important for subscribers to be ready for CO, and not forced into using it. If subscribers were ‘organisationally ready’ then it may help to build trust and improve engagement with feedback. </a:t>
            </a:r>
            <a:endParaRPr lang="en-GB" dirty="0"/>
          </a:p>
        </p:txBody>
      </p:sp>
      <p:sp>
        <p:nvSpPr>
          <p:cNvPr id="4" name="Slide Number Placeholder 3"/>
          <p:cNvSpPr>
            <a:spLocks noGrp="1"/>
          </p:cNvSpPr>
          <p:nvPr>
            <p:ph type="sldNum" sz="quarter" idx="5"/>
          </p:nvPr>
        </p:nvSpPr>
        <p:spPr/>
        <p:txBody>
          <a:bodyPr/>
          <a:lstStyle/>
          <a:p>
            <a:fld id="{8CD272B0-A661-4568-A6CF-5AAF1BF89F1F}" type="slidenum">
              <a:rPr lang="en-GB" smtClean="0"/>
              <a:t>7</a:t>
            </a:fld>
            <a:endParaRPr lang="en-GB"/>
          </a:p>
        </p:txBody>
      </p:sp>
    </p:spTree>
    <p:extLst>
      <p:ext uri="{BB962C8B-B14F-4D97-AF65-F5344CB8AC3E}">
        <p14:creationId xmlns:p14="http://schemas.microsoft.com/office/powerpoint/2010/main" val="30139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CD272B0-A661-4568-A6CF-5AAF1BF89F1F}" type="slidenum">
              <a:rPr lang="en-GB" smtClean="0"/>
              <a:t>8</a:t>
            </a:fld>
            <a:endParaRPr lang="en-GB"/>
          </a:p>
        </p:txBody>
      </p:sp>
    </p:spTree>
    <p:extLst>
      <p:ext uri="{BB962C8B-B14F-4D97-AF65-F5344CB8AC3E}">
        <p14:creationId xmlns:p14="http://schemas.microsoft.com/office/powerpoint/2010/main" val="8087198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Thanks for listening to me today. I just wanted to highlight some upcoming work for those who may be interested.</a:t>
            </a:r>
          </a:p>
          <a:p>
            <a:endParaRPr lang="en-GB" dirty="0"/>
          </a:p>
          <a:p>
            <a:r>
              <a:rPr lang="en-GB" dirty="0"/>
              <a:t>We have 2 publications we are drafting based on some of my other PhD work – one is on the SLPM perspectives on using online patient feedback and Care Opinion in NHS Scotland. The other is exploring the unseen impact and changes of online feedback and care opinion stories, as well as the emotional labour for those who write and respond to the stories.</a:t>
            </a:r>
          </a:p>
          <a:p>
            <a:endParaRPr lang="en-GB" dirty="0"/>
          </a:p>
          <a:p>
            <a:r>
              <a:rPr lang="en-GB" dirty="0"/>
              <a:t>We are currently developing a fellowship proposal for exploring how feedback is used in HSCPs and if it can be used to support service integration</a:t>
            </a:r>
          </a:p>
          <a:p>
            <a:endParaRPr lang="en-GB" dirty="0"/>
          </a:p>
          <a:p>
            <a:r>
              <a:rPr lang="en-GB" dirty="0"/>
              <a:t>So if anyone would like to get in touch to discuss these or any other ideas, please pop me an email </a:t>
            </a:r>
          </a:p>
        </p:txBody>
      </p:sp>
      <p:sp>
        <p:nvSpPr>
          <p:cNvPr id="4" name="Slide Number Placeholder 3"/>
          <p:cNvSpPr>
            <a:spLocks noGrp="1"/>
          </p:cNvSpPr>
          <p:nvPr>
            <p:ph type="sldNum" sz="quarter" idx="5"/>
          </p:nvPr>
        </p:nvSpPr>
        <p:spPr/>
        <p:txBody>
          <a:bodyPr/>
          <a:lstStyle/>
          <a:p>
            <a:fld id="{8CD272B0-A661-4568-A6CF-5AAF1BF89F1F}" type="slidenum">
              <a:rPr lang="en-GB" smtClean="0"/>
              <a:t>9</a:t>
            </a:fld>
            <a:endParaRPr lang="en-GB"/>
          </a:p>
        </p:txBody>
      </p:sp>
    </p:spTree>
    <p:extLst>
      <p:ext uri="{BB962C8B-B14F-4D97-AF65-F5344CB8AC3E}">
        <p14:creationId xmlns:p14="http://schemas.microsoft.com/office/powerpoint/2010/main" val="29055534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jpe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5.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EE953-35A9-E209-D87B-4A901F538E8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836A4AD-2E42-0DD8-F858-6FAE5E5736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5F11EF2-6E04-65B4-9B12-74F3403D515A}"/>
              </a:ext>
            </a:extLst>
          </p:cNvPr>
          <p:cNvSpPr>
            <a:spLocks noGrp="1"/>
          </p:cNvSpPr>
          <p:nvPr>
            <p:ph type="dt" sz="half" idx="10"/>
          </p:nvPr>
        </p:nvSpPr>
        <p:spPr/>
        <p:txBody>
          <a:bodyPr/>
          <a:lstStyle/>
          <a:p>
            <a:fld id="{67D75175-3B91-4BB5-BBFF-2F15D6A39422}" type="datetimeFigureOut">
              <a:rPr lang="en-GB" smtClean="0"/>
              <a:t>31/10/2024</a:t>
            </a:fld>
            <a:endParaRPr lang="en-GB"/>
          </a:p>
        </p:txBody>
      </p:sp>
      <p:sp>
        <p:nvSpPr>
          <p:cNvPr id="5" name="Footer Placeholder 4">
            <a:extLst>
              <a:ext uri="{FF2B5EF4-FFF2-40B4-BE49-F238E27FC236}">
                <a16:creationId xmlns:a16="http://schemas.microsoft.com/office/drawing/2014/main" id="{AB7C2BB4-4F53-4420-2FAF-B3D1D3BE00A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C6DB7B-3E9A-3E4B-272E-2BB3AA7A4087}"/>
              </a:ext>
            </a:extLst>
          </p:cNvPr>
          <p:cNvSpPr>
            <a:spLocks noGrp="1"/>
          </p:cNvSpPr>
          <p:nvPr>
            <p:ph type="sldNum" sz="quarter" idx="12"/>
          </p:nvPr>
        </p:nvSpPr>
        <p:spPr/>
        <p:txBody>
          <a:bodyPr/>
          <a:lstStyle/>
          <a:p>
            <a:fld id="{3F07FD38-01B0-4848-83B4-A76646D63CA3}" type="slidenum">
              <a:rPr lang="en-GB" smtClean="0"/>
              <a:t>‹#›</a:t>
            </a:fld>
            <a:endParaRPr lang="en-GB"/>
          </a:p>
        </p:txBody>
      </p:sp>
    </p:spTree>
    <p:extLst>
      <p:ext uri="{BB962C8B-B14F-4D97-AF65-F5344CB8AC3E}">
        <p14:creationId xmlns:p14="http://schemas.microsoft.com/office/powerpoint/2010/main" val="2513347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5E4AF-157E-2DFD-A549-D5F39B81C9C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FCBF9AE-B1CA-84DD-C23D-FF7C11B0D1A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BACED89-1A0E-94B9-208E-C0FE4F56FBE7}"/>
              </a:ext>
            </a:extLst>
          </p:cNvPr>
          <p:cNvSpPr>
            <a:spLocks noGrp="1"/>
          </p:cNvSpPr>
          <p:nvPr>
            <p:ph type="dt" sz="half" idx="10"/>
          </p:nvPr>
        </p:nvSpPr>
        <p:spPr/>
        <p:txBody>
          <a:bodyPr/>
          <a:lstStyle/>
          <a:p>
            <a:fld id="{67D75175-3B91-4BB5-BBFF-2F15D6A39422}" type="datetimeFigureOut">
              <a:rPr lang="en-GB" smtClean="0"/>
              <a:t>31/10/2024</a:t>
            </a:fld>
            <a:endParaRPr lang="en-GB"/>
          </a:p>
        </p:txBody>
      </p:sp>
      <p:sp>
        <p:nvSpPr>
          <p:cNvPr id="5" name="Footer Placeholder 4">
            <a:extLst>
              <a:ext uri="{FF2B5EF4-FFF2-40B4-BE49-F238E27FC236}">
                <a16:creationId xmlns:a16="http://schemas.microsoft.com/office/drawing/2014/main" id="{53D5FF31-16D1-C171-21C2-7927A5FF732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9C9B4A1-7278-4180-BE72-3F414A4A6B09}"/>
              </a:ext>
            </a:extLst>
          </p:cNvPr>
          <p:cNvSpPr>
            <a:spLocks noGrp="1"/>
          </p:cNvSpPr>
          <p:nvPr>
            <p:ph type="sldNum" sz="quarter" idx="12"/>
          </p:nvPr>
        </p:nvSpPr>
        <p:spPr/>
        <p:txBody>
          <a:bodyPr/>
          <a:lstStyle/>
          <a:p>
            <a:fld id="{3F07FD38-01B0-4848-83B4-A76646D63CA3}" type="slidenum">
              <a:rPr lang="en-GB" smtClean="0"/>
              <a:t>‹#›</a:t>
            </a:fld>
            <a:endParaRPr lang="en-GB"/>
          </a:p>
        </p:txBody>
      </p:sp>
    </p:spTree>
    <p:extLst>
      <p:ext uri="{BB962C8B-B14F-4D97-AF65-F5344CB8AC3E}">
        <p14:creationId xmlns:p14="http://schemas.microsoft.com/office/powerpoint/2010/main" val="4154599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6D806C2-5206-3ED4-1FE1-40A1D30409E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ED1ACFE-838A-2AA2-CCB3-7A8165D53BE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EE2D482-3FD4-52AF-0232-9A6E0052FB7E}"/>
              </a:ext>
            </a:extLst>
          </p:cNvPr>
          <p:cNvSpPr>
            <a:spLocks noGrp="1"/>
          </p:cNvSpPr>
          <p:nvPr>
            <p:ph type="dt" sz="half" idx="10"/>
          </p:nvPr>
        </p:nvSpPr>
        <p:spPr/>
        <p:txBody>
          <a:bodyPr/>
          <a:lstStyle/>
          <a:p>
            <a:fld id="{67D75175-3B91-4BB5-BBFF-2F15D6A39422}" type="datetimeFigureOut">
              <a:rPr lang="en-GB" smtClean="0"/>
              <a:t>31/10/2024</a:t>
            </a:fld>
            <a:endParaRPr lang="en-GB"/>
          </a:p>
        </p:txBody>
      </p:sp>
      <p:sp>
        <p:nvSpPr>
          <p:cNvPr id="5" name="Footer Placeholder 4">
            <a:extLst>
              <a:ext uri="{FF2B5EF4-FFF2-40B4-BE49-F238E27FC236}">
                <a16:creationId xmlns:a16="http://schemas.microsoft.com/office/drawing/2014/main" id="{8C3A2843-F3CA-F17E-3B1C-FD7808D09C2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1EE303D-C616-B856-4984-675657431D7C}"/>
              </a:ext>
            </a:extLst>
          </p:cNvPr>
          <p:cNvSpPr>
            <a:spLocks noGrp="1"/>
          </p:cNvSpPr>
          <p:nvPr>
            <p:ph type="sldNum" sz="quarter" idx="12"/>
          </p:nvPr>
        </p:nvSpPr>
        <p:spPr/>
        <p:txBody>
          <a:bodyPr/>
          <a:lstStyle/>
          <a:p>
            <a:fld id="{3F07FD38-01B0-4848-83B4-A76646D63CA3}" type="slidenum">
              <a:rPr lang="en-GB" smtClean="0"/>
              <a:t>‹#›</a:t>
            </a:fld>
            <a:endParaRPr lang="en-GB"/>
          </a:p>
        </p:txBody>
      </p:sp>
    </p:spTree>
    <p:extLst>
      <p:ext uri="{BB962C8B-B14F-4D97-AF65-F5344CB8AC3E}">
        <p14:creationId xmlns:p14="http://schemas.microsoft.com/office/powerpoint/2010/main" val="16988724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ver Alt">
    <p:bg>
      <p:bgPr>
        <a:solidFill>
          <a:srgbClr val="0E434B"/>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97F1A11A-DAF2-7F78-B58D-EB5D4BB5A0DC}"/>
              </a:ext>
            </a:extLst>
          </p:cNvPr>
          <p:cNvSpPr/>
          <p:nvPr userDrawn="1"/>
        </p:nvSpPr>
        <p:spPr>
          <a:xfrm>
            <a:off x="0" y="0"/>
            <a:ext cx="12192000" cy="6858000"/>
          </a:xfrm>
          <a:prstGeom prst="rect">
            <a:avLst/>
          </a:prstGeom>
          <a:solidFill>
            <a:srgbClr val="00374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 name="TextBox 6">
            <a:extLst>
              <a:ext uri="{FF2B5EF4-FFF2-40B4-BE49-F238E27FC236}">
                <a16:creationId xmlns:a16="http://schemas.microsoft.com/office/drawing/2014/main" id="{99CC8188-7179-9FEC-DB31-058016294230}"/>
              </a:ext>
            </a:extLst>
          </p:cNvPr>
          <p:cNvSpPr txBox="1"/>
          <p:nvPr userDrawn="1"/>
        </p:nvSpPr>
        <p:spPr>
          <a:xfrm>
            <a:off x="431801" y="477287"/>
            <a:ext cx="1570943" cy="153888"/>
          </a:xfrm>
          <a:prstGeom prst="rect">
            <a:avLst/>
          </a:prstGeom>
          <a:noFill/>
        </p:spPr>
        <p:txBody>
          <a:bodyPr wrap="none" lIns="0" tIns="0" rIns="0" bIns="0" rtlCol="0">
            <a:spAutoFit/>
          </a:bodyPr>
          <a:lstStyle/>
          <a:p>
            <a:r>
              <a:rPr lang="en-US" sz="1000" b="1" dirty="0">
                <a:solidFill>
                  <a:schemeClr val="bg1"/>
                </a:solidFill>
              </a:rPr>
              <a:t>GO BEYOND BOUNDARIES</a:t>
            </a:r>
            <a:r>
              <a:rPr lang="en-US" sz="1000" dirty="0"/>
              <a:t> </a:t>
            </a:r>
          </a:p>
        </p:txBody>
      </p:sp>
      <p:pic>
        <p:nvPicPr>
          <p:cNvPr id="10" name="Picture 9" descr="University of Aberdeen Logo">
            <a:extLst>
              <a:ext uri="{FF2B5EF4-FFF2-40B4-BE49-F238E27FC236}">
                <a16:creationId xmlns:a16="http://schemas.microsoft.com/office/drawing/2014/main" id="{EF5663C9-59AA-7C8D-B9EA-FD404B0590F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31800" y="5879311"/>
            <a:ext cx="1924485" cy="528000"/>
          </a:xfrm>
          <a:prstGeom prst="rect">
            <a:avLst/>
          </a:prstGeom>
        </p:spPr>
      </p:pic>
      <p:pic>
        <p:nvPicPr>
          <p:cNvPr id="26" name="Picture 25" descr="A white arrow pointing to the right&#10;&#10;Description automatically generated with low confidence">
            <a:extLst>
              <a:ext uri="{FF2B5EF4-FFF2-40B4-BE49-F238E27FC236}">
                <a16:creationId xmlns:a16="http://schemas.microsoft.com/office/drawing/2014/main" id="{3C45CEAE-0A54-B7A9-5CDF-21FFFAA8C431}"/>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0901849" y="6248097"/>
            <a:ext cx="811784" cy="224536"/>
          </a:xfrm>
          <a:prstGeom prst="rect">
            <a:avLst/>
          </a:prstGeom>
        </p:spPr>
      </p:pic>
      <p:pic>
        <p:nvPicPr>
          <p:cNvPr id="2" name="Picture 1">
            <a:extLst>
              <a:ext uri="{FF2B5EF4-FFF2-40B4-BE49-F238E27FC236}">
                <a16:creationId xmlns:a16="http://schemas.microsoft.com/office/drawing/2014/main" id="{9992EFCC-CF2E-A2D2-D7D9-B0A94342839D}"/>
              </a:ext>
            </a:extLst>
          </p:cNvPr>
          <p:cNvPicPr>
            <a:picLocks noChangeAspect="1"/>
          </p:cNvPicPr>
          <p:nvPr userDrawn="1"/>
        </p:nvPicPr>
        <p:blipFill>
          <a:blip r:embed="rId4" cstate="screen">
            <a:extLst>
              <a:ext uri="{28A0092B-C50C-407E-A947-70E740481C1C}">
                <a14:useLocalDpi xmlns:a14="http://schemas.microsoft.com/office/drawing/2010/main"/>
              </a:ext>
            </a:extLst>
          </a:blip>
          <a:srcRect/>
          <a:stretch/>
        </p:blipFill>
        <p:spPr>
          <a:xfrm>
            <a:off x="1968501" y="1108462"/>
            <a:ext cx="3840047" cy="4576905"/>
          </a:xfrm>
          <a:prstGeom prst="rect">
            <a:avLst/>
          </a:prstGeom>
        </p:spPr>
      </p:pic>
      <p:grpSp>
        <p:nvGrpSpPr>
          <p:cNvPr id="19" name="Group 18">
            <a:extLst>
              <a:ext uri="{FF2B5EF4-FFF2-40B4-BE49-F238E27FC236}">
                <a16:creationId xmlns:a16="http://schemas.microsoft.com/office/drawing/2014/main" id="{3F1E9037-0277-8BB8-0559-4F6A93CEAA11}"/>
              </a:ext>
            </a:extLst>
          </p:cNvPr>
          <p:cNvGrpSpPr/>
          <p:nvPr userDrawn="1"/>
        </p:nvGrpSpPr>
        <p:grpSpPr>
          <a:xfrm>
            <a:off x="1966641" y="4392777"/>
            <a:ext cx="2163099" cy="1391948"/>
            <a:chOff x="1436881" y="3294582"/>
            <a:chExt cx="1622324" cy="1043961"/>
          </a:xfrm>
        </p:grpSpPr>
        <p:sp>
          <p:nvSpPr>
            <p:cNvPr id="20" name="Rectangle 19">
              <a:extLst>
                <a:ext uri="{FF2B5EF4-FFF2-40B4-BE49-F238E27FC236}">
                  <a16:creationId xmlns:a16="http://schemas.microsoft.com/office/drawing/2014/main" id="{3582AD1E-9523-8A00-454A-D37460CAA25A}"/>
                </a:ext>
              </a:extLst>
            </p:cNvPr>
            <p:cNvSpPr/>
            <p:nvPr/>
          </p:nvSpPr>
          <p:spPr>
            <a:xfrm rot="10800000">
              <a:off x="1436881" y="4128369"/>
              <a:ext cx="1622322" cy="210174"/>
            </a:xfrm>
            <a:prstGeom prst="rect">
              <a:avLst/>
            </a:prstGeom>
            <a:solidFill>
              <a:srgbClr val="00374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1" name="Rectangle 20">
              <a:extLst>
                <a:ext uri="{FF2B5EF4-FFF2-40B4-BE49-F238E27FC236}">
                  <a16:creationId xmlns:a16="http://schemas.microsoft.com/office/drawing/2014/main" id="{F2D7DC96-58CC-5BD3-05F0-5478CA0A5755}"/>
                </a:ext>
              </a:extLst>
            </p:cNvPr>
            <p:cNvSpPr/>
            <p:nvPr/>
          </p:nvSpPr>
          <p:spPr>
            <a:xfrm rot="10800000">
              <a:off x="1436881" y="3920137"/>
              <a:ext cx="1622322" cy="210174"/>
            </a:xfrm>
            <a:prstGeom prst="rect">
              <a:avLst/>
            </a:prstGeom>
            <a:solidFill>
              <a:srgbClr val="00374E">
                <a:alpha val="8549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2" name="Rectangle 21">
              <a:extLst>
                <a:ext uri="{FF2B5EF4-FFF2-40B4-BE49-F238E27FC236}">
                  <a16:creationId xmlns:a16="http://schemas.microsoft.com/office/drawing/2014/main" id="{D251240F-F6F1-56AB-5D89-29E458E1CEC5}"/>
                </a:ext>
              </a:extLst>
            </p:cNvPr>
            <p:cNvSpPr/>
            <p:nvPr/>
          </p:nvSpPr>
          <p:spPr>
            <a:xfrm rot="10800000">
              <a:off x="1436881" y="3709963"/>
              <a:ext cx="1622322" cy="210174"/>
            </a:xfrm>
            <a:prstGeom prst="rect">
              <a:avLst/>
            </a:prstGeom>
            <a:solidFill>
              <a:srgbClr val="0E1D2D">
                <a:alpha val="65098"/>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3" name="Rectangle 22">
              <a:extLst>
                <a:ext uri="{FF2B5EF4-FFF2-40B4-BE49-F238E27FC236}">
                  <a16:creationId xmlns:a16="http://schemas.microsoft.com/office/drawing/2014/main" id="{2BDEA3F7-CA25-7CFD-3C37-80B58D40BEDC}"/>
                </a:ext>
              </a:extLst>
            </p:cNvPr>
            <p:cNvSpPr/>
            <p:nvPr/>
          </p:nvSpPr>
          <p:spPr>
            <a:xfrm rot="10800000">
              <a:off x="1436882" y="3501731"/>
              <a:ext cx="1622322" cy="210174"/>
            </a:xfrm>
            <a:prstGeom prst="rect">
              <a:avLst/>
            </a:prstGeom>
            <a:solidFill>
              <a:srgbClr val="0E1D2D">
                <a:alpha val="39608"/>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Rectangle 23">
              <a:extLst>
                <a:ext uri="{FF2B5EF4-FFF2-40B4-BE49-F238E27FC236}">
                  <a16:creationId xmlns:a16="http://schemas.microsoft.com/office/drawing/2014/main" id="{4D95E4FA-4ED6-E0C0-455F-8469081F97E3}"/>
                </a:ext>
              </a:extLst>
            </p:cNvPr>
            <p:cNvSpPr/>
            <p:nvPr/>
          </p:nvSpPr>
          <p:spPr>
            <a:xfrm rot="10800000">
              <a:off x="1436883" y="3294582"/>
              <a:ext cx="1622322" cy="210174"/>
            </a:xfrm>
            <a:prstGeom prst="rect">
              <a:avLst/>
            </a:prstGeom>
            <a:solidFill>
              <a:srgbClr val="0E1D2D">
                <a:alpha val="20392"/>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3" name="Group 2">
            <a:extLst>
              <a:ext uri="{FF2B5EF4-FFF2-40B4-BE49-F238E27FC236}">
                <a16:creationId xmlns:a16="http://schemas.microsoft.com/office/drawing/2014/main" id="{5C3AFABA-E698-4B9B-A9EC-8723A7B36512}"/>
              </a:ext>
            </a:extLst>
          </p:cNvPr>
          <p:cNvGrpSpPr/>
          <p:nvPr userDrawn="1"/>
        </p:nvGrpSpPr>
        <p:grpSpPr>
          <a:xfrm>
            <a:off x="2701156" y="944034"/>
            <a:ext cx="1105160" cy="833684"/>
            <a:chOff x="2025867" y="708025"/>
            <a:chExt cx="828870" cy="625263"/>
          </a:xfrm>
        </p:grpSpPr>
        <p:sp>
          <p:nvSpPr>
            <p:cNvPr id="4" name="Rectangle 3">
              <a:extLst>
                <a:ext uri="{FF2B5EF4-FFF2-40B4-BE49-F238E27FC236}">
                  <a16:creationId xmlns:a16="http://schemas.microsoft.com/office/drawing/2014/main" id="{D9ECA0B9-238C-04C8-EDFA-960F09DF893F}"/>
                </a:ext>
              </a:extLst>
            </p:cNvPr>
            <p:cNvSpPr/>
            <p:nvPr/>
          </p:nvSpPr>
          <p:spPr>
            <a:xfrm>
              <a:off x="2025869" y="708025"/>
              <a:ext cx="828868" cy="125256"/>
            </a:xfrm>
            <a:prstGeom prst="rect">
              <a:avLst/>
            </a:prstGeom>
            <a:solidFill>
              <a:srgbClr val="75E0A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 name="Rectangle 12">
              <a:extLst>
                <a:ext uri="{FF2B5EF4-FFF2-40B4-BE49-F238E27FC236}">
                  <a16:creationId xmlns:a16="http://schemas.microsoft.com/office/drawing/2014/main" id="{27B178CA-9696-ABC0-6DAD-E3FBAB29BCC1}"/>
                </a:ext>
              </a:extLst>
            </p:cNvPr>
            <p:cNvSpPr/>
            <p:nvPr/>
          </p:nvSpPr>
          <p:spPr>
            <a:xfrm>
              <a:off x="2025869" y="834514"/>
              <a:ext cx="828868" cy="125256"/>
            </a:xfrm>
            <a:prstGeom prst="rect">
              <a:avLst/>
            </a:prstGeom>
            <a:solidFill>
              <a:srgbClr val="75E0AA">
                <a:alpha val="8549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5" name="Rectangle 24">
              <a:extLst>
                <a:ext uri="{FF2B5EF4-FFF2-40B4-BE49-F238E27FC236}">
                  <a16:creationId xmlns:a16="http://schemas.microsoft.com/office/drawing/2014/main" id="{1FB5ED50-5EAC-62B4-CABE-1A61A43E9935}"/>
                </a:ext>
              </a:extLst>
            </p:cNvPr>
            <p:cNvSpPr/>
            <p:nvPr/>
          </p:nvSpPr>
          <p:spPr>
            <a:xfrm>
              <a:off x="2025869" y="959770"/>
              <a:ext cx="828868" cy="125256"/>
            </a:xfrm>
            <a:prstGeom prst="rect">
              <a:avLst/>
            </a:prstGeom>
            <a:solidFill>
              <a:srgbClr val="75E0AA">
                <a:alpha val="65098"/>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 name="Rectangle 26">
              <a:extLst>
                <a:ext uri="{FF2B5EF4-FFF2-40B4-BE49-F238E27FC236}">
                  <a16:creationId xmlns:a16="http://schemas.microsoft.com/office/drawing/2014/main" id="{91E8A247-022B-658F-53B6-8CC78E446DCF}"/>
                </a:ext>
              </a:extLst>
            </p:cNvPr>
            <p:cNvSpPr/>
            <p:nvPr/>
          </p:nvSpPr>
          <p:spPr>
            <a:xfrm>
              <a:off x="2025868" y="1082776"/>
              <a:ext cx="828868" cy="125256"/>
            </a:xfrm>
            <a:prstGeom prst="rect">
              <a:avLst/>
            </a:prstGeom>
            <a:solidFill>
              <a:srgbClr val="75E0AA">
                <a:alpha val="39608"/>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8" name="Rectangle 27">
              <a:extLst>
                <a:ext uri="{FF2B5EF4-FFF2-40B4-BE49-F238E27FC236}">
                  <a16:creationId xmlns:a16="http://schemas.microsoft.com/office/drawing/2014/main" id="{7F06AB6F-1DD2-6181-8CAE-84FFD108F77D}"/>
                </a:ext>
              </a:extLst>
            </p:cNvPr>
            <p:cNvSpPr/>
            <p:nvPr/>
          </p:nvSpPr>
          <p:spPr>
            <a:xfrm>
              <a:off x="2025867" y="1208032"/>
              <a:ext cx="828868" cy="125256"/>
            </a:xfrm>
            <a:prstGeom prst="rect">
              <a:avLst/>
            </a:prstGeom>
            <a:solidFill>
              <a:srgbClr val="75E0AA">
                <a:alpha val="20392"/>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29" name="Group 28">
            <a:extLst>
              <a:ext uri="{FF2B5EF4-FFF2-40B4-BE49-F238E27FC236}">
                <a16:creationId xmlns:a16="http://schemas.microsoft.com/office/drawing/2014/main" id="{6E05BB8B-7746-A43D-7CF8-0870642CF769}"/>
              </a:ext>
            </a:extLst>
          </p:cNvPr>
          <p:cNvGrpSpPr/>
          <p:nvPr userDrawn="1"/>
        </p:nvGrpSpPr>
        <p:grpSpPr>
          <a:xfrm>
            <a:off x="3806314" y="1108857"/>
            <a:ext cx="2564527" cy="1396181"/>
            <a:chOff x="2854735" y="831643"/>
            <a:chExt cx="1923395" cy="1047136"/>
          </a:xfrm>
        </p:grpSpPr>
        <p:sp>
          <p:nvSpPr>
            <p:cNvPr id="30" name="Rectangle 29">
              <a:extLst>
                <a:ext uri="{FF2B5EF4-FFF2-40B4-BE49-F238E27FC236}">
                  <a16:creationId xmlns:a16="http://schemas.microsoft.com/office/drawing/2014/main" id="{133A465D-1C17-F283-4C32-9FC1E001825C}"/>
                </a:ext>
              </a:extLst>
            </p:cNvPr>
            <p:cNvSpPr/>
            <p:nvPr/>
          </p:nvSpPr>
          <p:spPr>
            <a:xfrm>
              <a:off x="2854737" y="831643"/>
              <a:ext cx="1923393" cy="210174"/>
            </a:xfrm>
            <a:prstGeom prst="rect">
              <a:avLst/>
            </a:prstGeom>
            <a:solidFill>
              <a:srgbClr val="75E0A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1" name="Rectangle 30">
              <a:extLst>
                <a:ext uri="{FF2B5EF4-FFF2-40B4-BE49-F238E27FC236}">
                  <a16:creationId xmlns:a16="http://schemas.microsoft.com/office/drawing/2014/main" id="{A229A1E9-F797-E3C4-0024-D160941F050A}"/>
                </a:ext>
              </a:extLst>
            </p:cNvPr>
            <p:cNvSpPr/>
            <p:nvPr/>
          </p:nvSpPr>
          <p:spPr>
            <a:xfrm>
              <a:off x="2854737" y="1039875"/>
              <a:ext cx="1923393" cy="210174"/>
            </a:xfrm>
            <a:prstGeom prst="rect">
              <a:avLst/>
            </a:prstGeom>
            <a:solidFill>
              <a:srgbClr val="75E0AA">
                <a:alpha val="8549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4" name="Rectangle 33">
              <a:extLst>
                <a:ext uri="{FF2B5EF4-FFF2-40B4-BE49-F238E27FC236}">
                  <a16:creationId xmlns:a16="http://schemas.microsoft.com/office/drawing/2014/main" id="{3EF8510B-6617-669D-EFF9-E4C1783058B0}"/>
                </a:ext>
              </a:extLst>
            </p:cNvPr>
            <p:cNvSpPr/>
            <p:nvPr/>
          </p:nvSpPr>
          <p:spPr>
            <a:xfrm>
              <a:off x="2854737" y="1250049"/>
              <a:ext cx="1923393" cy="210174"/>
            </a:xfrm>
            <a:prstGeom prst="rect">
              <a:avLst/>
            </a:prstGeom>
            <a:solidFill>
              <a:srgbClr val="75E0AA">
                <a:alpha val="65098"/>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Rectangle 34">
              <a:extLst>
                <a:ext uri="{FF2B5EF4-FFF2-40B4-BE49-F238E27FC236}">
                  <a16:creationId xmlns:a16="http://schemas.microsoft.com/office/drawing/2014/main" id="{A78A14C6-6BCA-A0C6-E856-55F2AAC91558}"/>
                </a:ext>
              </a:extLst>
            </p:cNvPr>
            <p:cNvSpPr/>
            <p:nvPr/>
          </p:nvSpPr>
          <p:spPr>
            <a:xfrm>
              <a:off x="2854736" y="1458281"/>
              <a:ext cx="1923393" cy="210174"/>
            </a:xfrm>
            <a:prstGeom prst="rect">
              <a:avLst/>
            </a:prstGeom>
            <a:solidFill>
              <a:srgbClr val="75E0AA">
                <a:alpha val="39608"/>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6" name="Rectangle 35">
              <a:extLst>
                <a:ext uri="{FF2B5EF4-FFF2-40B4-BE49-F238E27FC236}">
                  <a16:creationId xmlns:a16="http://schemas.microsoft.com/office/drawing/2014/main" id="{651345F7-2FEC-2032-E446-BD6366870D20}"/>
                </a:ext>
              </a:extLst>
            </p:cNvPr>
            <p:cNvSpPr/>
            <p:nvPr/>
          </p:nvSpPr>
          <p:spPr>
            <a:xfrm>
              <a:off x="2854735" y="1668605"/>
              <a:ext cx="1923393" cy="210174"/>
            </a:xfrm>
            <a:prstGeom prst="rect">
              <a:avLst/>
            </a:prstGeom>
            <a:solidFill>
              <a:srgbClr val="75E0AA">
                <a:alpha val="20392"/>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a:p>
          </p:txBody>
        </p:sp>
      </p:grpSp>
      <p:pic>
        <p:nvPicPr>
          <p:cNvPr id="9" name="Picture 8" descr="A black and white logo&#10;&#10;Description automatically generated">
            <a:extLst>
              <a:ext uri="{FF2B5EF4-FFF2-40B4-BE49-F238E27FC236}">
                <a16:creationId xmlns:a16="http://schemas.microsoft.com/office/drawing/2014/main" id="{776EAA01-50F8-EB5B-71EE-D02A7BA30399}"/>
              </a:ext>
            </a:extLst>
          </p:cNvPr>
          <p:cNvPicPr>
            <a:picLocks noChangeAspect="1"/>
          </p:cNvPicPr>
          <p:nvPr userDrawn="1"/>
        </p:nvPicPr>
        <p:blipFill>
          <a:blip r:embed="rId5"/>
          <a:stretch>
            <a:fillRect/>
          </a:stretch>
        </p:blipFill>
        <p:spPr>
          <a:xfrm>
            <a:off x="2673428" y="5892899"/>
            <a:ext cx="1723625" cy="689451"/>
          </a:xfrm>
          <a:prstGeom prst="rect">
            <a:avLst/>
          </a:prstGeom>
        </p:spPr>
      </p:pic>
    </p:spTree>
    <p:extLst>
      <p:ext uri="{BB962C8B-B14F-4D97-AF65-F5344CB8AC3E}">
        <p14:creationId xmlns:p14="http://schemas.microsoft.com/office/powerpoint/2010/main" val="2242812094"/>
      </p:ext>
    </p:extLst>
  </p:cSld>
  <p:clrMapOvr>
    <a:masterClrMapping/>
  </p:clrMapOvr>
  <p:extLst>
    <p:ext uri="{DCECCB84-F9BA-43D5-87BE-67443E8EF086}">
      <p15:sldGuideLst xmlns:p15="http://schemas.microsoft.com/office/powerpoint/2012/main">
        <p15:guide id="1" orient="horz" pos="282">
          <p15:clr>
            <a:srgbClr val="FBAE40"/>
          </p15:clr>
        </p15:guide>
        <p15:guide id="2" pos="204">
          <p15:clr>
            <a:srgbClr val="FBAE40"/>
          </p15:clr>
        </p15:guide>
        <p15:guide id="3" orient="horz" pos="3026">
          <p15:clr>
            <a:srgbClr val="FBAE40"/>
          </p15:clr>
        </p15:guide>
        <p15:guide id="4" pos="5534">
          <p15:clr>
            <a:srgbClr val="FBAE40"/>
          </p15:clr>
        </p15:guide>
        <p15:guide id="5" pos="930">
          <p15:clr>
            <a:srgbClr val="FBAE40"/>
          </p15:clr>
        </p15:guide>
        <p15:guide id="6" pos="3016">
          <p15:clr>
            <a:srgbClr val="FBAE40"/>
          </p15:clr>
        </p15:guide>
        <p15:guide id="7" orient="horz" pos="44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Questions">
    <p:spTree>
      <p:nvGrpSpPr>
        <p:cNvPr id="1" name=""/>
        <p:cNvGrpSpPr/>
        <p:nvPr/>
      </p:nvGrpSpPr>
      <p:grpSpPr>
        <a:xfrm>
          <a:off x="0" y="0"/>
          <a:ext cx="0" cy="0"/>
          <a:chOff x="0" y="0"/>
          <a:chExt cx="0" cy="0"/>
        </a:xfrm>
      </p:grpSpPr>
      <p:sp>
        <p:nvSpPr>
          <p:cNvPr id="47" name="Rectangle 46">
            <a:extLst>
              <a:ext uri="{FF2B5EF4-FFF2-40B4-BE49-F238E27FC236}">
                <a16:creationId xmlns:a16="http://schemas.microsoft.com/office/drawing/2014/main" id="{ADD47940-9C71-4E34-0673-47A4692B8CAD}"/>
              </a:ext>
            </a:extLst>
          </p:cNvPr>
          <p:cNvSpPr/>
          <p:nvPr userDrawn="1"/>
        </p:nvSpPr>
        <p:spPr>
          <a:xfrm>
            <a:off x="0" y="0"/>
            <a:ext cx="12192000" cy="6858000"/>
          </a:xfrm>
          <a:prstGeom prst="rect">
            <a:avLst/>
          </a:prstGeom>
          <a:solidFill>
            <a:srgbClr val="14273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8" name="TextBox 47">
            <a:extLst>
              <a:ext uri="{FF2B5EF4-FFF2-40B4-BE49-F238E27FC236}">
                <a16:creationId xmlns:a16="http://schemas.microsoft.com/office/drawing/2014/main" id="{634E8BEA-C335-69C6-38F0-2C58EA6834CE}"/>
              </a:ext>
            </a:extLst>
          </p:cNvPr>
          <p:cNvSpPr txBox="1"/>
          <p:nvPr userDrawn="1"/>
        </p:nvSpPr>
        <p:spPr>
          <a:xfrm>
            <a:off x="431801" y="477287"/>
            <a:ext cx="1570943" cy="153888"/>
          </a:xfrm>
          <a:prstGeom prst="rect">
            <a:avLst/>
          </a:prstGeom>
          <a:noFill/>
        </p:spPr>
        <p:txBody>
          <a:bodyPr wrap="none" lIns="0" tIns="0" rIns="0" bIns="0" rtlCol="0">
            <a:spAutoFit/>
          </a:bodyPr>
          <a:lstStyle/>
          <a:p>
            <a:r>
              <a:rPr lang="en-US" sz="1000" b="1" dirty="0">
                <a:solidFill>
                  <a:schemeClr val="bg1"/>
                </a:solidFill>
              </a:rPr>
              <a:t>GO BEYOND BOUNDARIES</a:t>
            </a:r>
            <a:r>
              <a:rPr lang="en-US" sz="1000" dirty="0"/>
              <a:t> </a:t>
            </a:r>
          </a:p>
        </p:txBody>
      </p:sp>
      <p:pic>
        <p:nvPicPr>
          <p:cNvPr id="49" name="Picture 48" descr="University of Aberdeen Logo">
            <a:extLst>
              <a:ext uri="{FF2B5EF4-FFF2-40B4-BE49-F238E27FC236}">
                <a16:creationId xmlns:a16="http://schemas.microsoft.com/office/drawing/2014/main" id="{8788D448-90AE-367D-8157-E455BA5A0C3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31800" y="5879311"/>
            <a:ext cx="1924485" cy="528000"/>
          </a:xfrm>
          <a:prstGeom prst="rect">
            <a:avLst/>
          </a:prstGeom>
        </p:spPr>
      </p:pic>
      <p:pic>
        <p:nvPicPr>
          <p:cNvPr id="50" name="Picture 49" descr="A white arrow pointing to the right&#10;&#10;Description automatically generated with low confidence">
            <a:extLst>
              <a:ext uri="{FF2B5EF4-FFF2-40B4-BE49-F238E27FC236}">
                <a16:creationId xmlns:a16="http://schemas.microsoft.com/office/drawing/2014/main" id="{BB045225-84D9-CFAA-AC3D-0E364EECB4D2}"/>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0901849" y="6248097"/>
            <a:ext cx="811784" cy="224536"/>
          </a:xfrm>
          <a:prstGeom prst="rect">
            <a:avLst/>
          </a:prstGeom>
        </p:spPr>
      </p:pic>
      <p:pic>
        <p:nvPicPr>
          <p:cNvPr id="46" name="Picture 45" descr="Green lights in the sky&#10;&#10;Description automatically generated">
            <a:extLst>
              <a:ext uri="{FF2B5EF4-FFF2-40B4-BE49-F238E27FC236}">
                <a16:creationId xmlns:a16="http://schemas.microsoft.com/office/drawing/2014/main" id="{0593E3A0-8B56-75EA-0977-489E6C6493ED}"/>
              </a:ext>
            </a:extLst>
          </p:cNvPr>
          <p:cNvPicPr>
            <a:picLocks noChangeAspect="1"/>
          </p:cNvPicPr>
          <p:nvPr userDrawn="1"/>
        </p:nvPicPr>
        <p:blipFill rotWithShape="1">
          <a:blip r:embed="rId4" cstate="screen">
            <a:extLst>
              <a:ext uri="{28A0092B-C50C-407E-A947-70E740481C1C}">
                <a14:useLocalDpi xmlns:a14="http://schemas.microsoft.com/office/drawing/2010/main"/>
              </a:ext>
            </a:extLst>
          </a:blip>
          <a:srcRect/>
          <a:stretch/>
        </p:blipFill>
        <p:spPr>
          <a:xfrm>
            <a:off x="738042" y="735381"/>
            <a:ext cx="8055761" cy="5384939"/>
          </a:xfrm>
          <a:prstGeom prst="rect">
            <a:avLst/>
          </a:prstGeom>
        </p:spPr>
      </p:pic>
      <p:sp>
        <p:nvSpPr>
          <p:cNvPr id="7" name="TextBox 6">
            <a:extLst>
              <a:ext uri="{FF2B5EF4-FFF2-40B4-BE49-F238E27FC236}">
                <a16:creationId xmlns:a16="http://schemas.microsoft.com/office/drawing/2014/main" id="{99CC8188-7179-9FEC-DB31-058016294230}"/>
              </a:ext>
            </a:extLst>
          </p:cNvPr>
          <p:cNvSpPr txBox="1"/>
          <p:nvPr userDrawn="1"/>
        </p:nvSpPr>
        <p:spPr>
          <a:xfrm>
            <a:off x="431801" y="477287"/>
            <a:ext cx="1570943" cy="153888"/>
          </a:xfrm>
          <a:prstGeom prst="rect">
            <a:avLst/>
          </a:prstGeom>
          <a:noFill/>
        </p:spPr>
        <p:txBody>
          <a:bodyPr wrap="none" lIns="0" tIns="0" rIns="0" bIns="0" rtlCol="0">
            <a:spAutoFit/>
          </a:bodyPr>
          <a:lstStyle/>
          <a:p>
            <a:r>
              <a:rPr lang="en-US" sz="1000" b="1" dirty="0">
                <a:solidFill>
                  <a:schemeClr val="bg1"/>
                </a:solidFill>
              </a:rPr>
              <a:t>GO BEYOND BOUNDARIES</a:t>
            </a:r>
            <a:r>
              <a:rPr lang="en-US" sz="1000" dirty="0"/>
              <a:t> </a:t>
            </a:r>
          </a:p>
        </p:txBody>
      </p:sp>
      <p:pic>
        <p:nvPicPr>
          <p:cNvPr id="26" name="Picture 25" descr="A white arrow pointing to the right&#10;&#10;Description automatically generated with low confidence">
            <a:extLst>
              <a:ext uri="{FF2B5EF4-FFF2-40B4-BE49-F238E27FC236}">
                <a16:creationId xmlns:a16="http://schemas.microsoft.com/office/drawing/2014/main" id="{3C45CEAE-0A54-B7A9-5CDF-21FFFAA8C431}"/>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0901849" y="6248097"/>
            <a:ext cx="811784" cy="224536"/>
          </a:xfrm>
          <a:prstGeom prst="rect">
            <a:avLst/>
          </a:prstGeom>
        </p:spPr>
      </p:pic>
      <p:sp>
        <p:nvSpPr>
          <p:cNvPr id="4" name="Rectangle 3">
            <a:extLst>
              <a:ext uri="{FF2B5EF4-FFF2-40B4-BE49-F238E27FC236}">
                <a16:creationId xmlns:a16="http://schemas.microsoft.com/office/drawing/2014/main" id="{77ACCF8A-ECFE-B2C7-0A4D-3D95067EE32D}"/>
              </a:ext>
            </a:extLst>
          </p:cNvPr>
          <p:cNvSpPr/>
          <p:nvPr/>
        </p:nvSpPr>
        <p:spPr>
          <a:xfrm>
            <a:off x="6175231" y="735381"/>
            <a:ext cx="2618755" cy="300115"/>
          </a:xfrm>
          <a:prstGeom prst="rect">
            <a:avLst/>
          </a:prstGeom>
          <a:solidFill>
            <a:srgbClr val="00A18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 name="Rectangle 5">
            <a:extLst>
              <a:ext uri="{FF2B5EF4-FFF2-40B4-BE49-F238E27FC236}">
                <a16:creationId xmlns:a16="http://schemas.microsoft.com/office/drawing/2014/main" id="{A84067AF-2D18-8513-71EE-53994F7B9B4D}"/>
              </a:ext>
            </a:extLst>
          </p:cNvPr>
          <p:cNvSpPr/>
          <p:nvPr/>
        </p:nvSpPr>
        <p:spPr>
          <a:xfrm>
            <a:off x="6175235" y="1032723"/>
            <a:ext cx="2618755" cy="300115"/>
          </a:xfrm>
          <a:prstGeom prst="rect">
            <a:avLst/>
          </a:prstGeom>
          <a:solidFill>
            <a:srgbClr val="00A18C">
              <a:alpha val="85098"/>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 name="Rectangle 10">
            <a:extLst>
              <a:ext uri="{FF2B5EF4-FFF2-40B4-BE49-F238E27FC236}">
                <a16:creationId xmlns:a16="http://schemas.microsoft.com/office/drawing/2014/main" id="{BF5392FF-C132-F5EA-155E-E00C3196C451}"/>
              </a:ext>
            </a:extLst>
          </p:cNvPr>
          <p:cNvSpPr/>
          <p:nvPr/>
        </p:nvSpPr>
        <p:spPr>
          <a:xfrm>
            <a:off x="6175233" y="1332837"/>
            <a:ext cx="2618755" cy="300115"/>
          </a:xfrm>
          <a:prstGeom prst="rect">
            <a:avLst/>
          </a:prstGeom>
          <a:solidFill>
            <a:srgbClr val="00A18C">
              <a:alpha val="65098"/>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 name="Rectangle 14">
            <a:extLst>
              <a:ext uri="{FF2B5EF4-FFF2-40B4-BE49-F238E27FC236}">
                <a16:creationId xmlns:a16="http://schemas.microsoft.com/office/drawing/2014/main" id="{F73641C3-12DA-DC45-25A9-4429FD9A7EA1}"/>
              </a:ext>
            </a:extLst>
          </p:cNvPr>
          <p:cNvSpPr/>
          <p:nvPr/>
        </p:nvSpPr>
        <p:spPr>
          <a:xfrm>
            <a:off x="6175229" y="1630179"/>
            <a:ext cx="2618755" cy="300115"/>
          </a:xfrm>
          <a:prstGeom prst="rect">
            <a:avLst/>
          </a:prstGeom>
          <a:solidFill>
            <a:srgbClr val="00A18C">
              <a:alpha val="39608"/>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6" name="Rectangle 15">
            <a:extLst>
              <a:ext uri="{FF2B5EF4-FFF2-40B4-BE49-F238E27FC236}">
                <a16:creationId xmlns:a16="http://schemas.microsoft.com/office/drawing/2014/main" id="{D7813C0A-A98A-E9D2-398E-28367C9C61AF}"/>
              </a:ext>
            </a:extLst>
          </p:cNvPr>
          <p:cNvSpPr/>
          <p:nvPr/>
        </p:nvSpPr>
        <p:spPr>
          <a:xfrm>
            <a:off x="6175229" y="1930507"/>
            <a:ext cx="2618755" cy="300115"/>
          </a:xfrm>
          <a:prstGeom prst="rect">
            <a:avLst/>
          </a:prstGeom>
          <a:solidFill>
            <a:srgbClr val="00A18C">
              <a:alpha val="20392"/>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55" name="Group 54">
            <a:extLst>
              <a:ext uri="{FF2B5EF4-FFF2-40B4-BE49-F238E27FC236}">
                <a16:creationId xmlns:a16="http://schemas.microsoft.com/office/drawing/2014/main" id="{972F5CB5-DE41-826D-3EC7-8248E970611B}"/>
              </a:ext>
            </a:extLst>
          </p:cNvPr>
          <p:cNvGrpSpPr/>
          <p:nvPr userDrawn="1"/>
        </p:nvGrpSpPr>
        <p:grpSpPr>
          <a:xfrm>
            <a:off x="8792784" y="735382"/>
            <a:ext cx="2660155" cy="2275700"/>
            <a:chOff x="6599452" y="551536"/>
            <a:chExt cx="1995116" cy="1706775"/>
          </a:xfrm>
        </p:grpSpPr>
        <p:sp>
          <p:nvSpPr>
            <p:cNvPr id="18" name="Rectangle 17">
              <a:extLst>
                <a:ext uri="{FF2B5EF4-FFF2-40B4-BE49-F238E27FC236}">
                  <a16:creationId xmlns:a16="http://schemas.microsoft.com/office/drawing/2014/main" id="{6DF56D52-48E1-9A59-5ACB-642D771EE065}"/>
                </a:ext>
              </a:extLst>
            </p:cNvPr>
            <p:cNvSpPr/>
            <p:nvPr/>
          </p:nvSpPr>
          <p:spPr>
            <a:xfrm>
              <a:off x="6599457" y="551536"/>
              <a:ext cx="1995111" cy="341274"/>
            </a:xfrm>
            <a:prstGeom prst="rect">
              <a:avLst/>
            </a:prstGeom>
            <a:solidFill>
              <a:srgbClr val="00A18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9" name="Rectangle 18">
              <a:extLst>
                <a:ext uri="{FF2B5EF4-FFF2-40B4-BE49-F238E27FC236}">
                  <a16:creationId xmlns:a16="http://schemas.microsoft.com/office/drawing/2014/main" id="{58ECCCA0-07C4-403F-F36D-C66C8984F514}"/>
                </a:ext>
              </a:extLst>
            </p:cNvPr>
            <p:cNvSpPr/>
            <p:nvPr/>
          </p:nvSpPr>
          <p:spPr>
            <a:xfrm>
              <a:off x="6599457" y="892995"/>
              <a:ext cx="1995111" cy="341274"/>
            </a:xfrm>
            <a:prstGeom prst="rect">
              <a:avLst/>
            </a:prstGeom>
            <a:solidFill>
              <a:srgbClr val="00A18C">
                <a:alpha val="85098"/>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0" name="Rectangle 19">
              <a:extLst>
                <a:ext uri="{FF2B5EF4-FFF2-40B4-BE49-F238E27FC236}">
                  <a16:creationId xmlns:a16="http://schemas.microsoft.com/office/drawing/2014/main" id="{B442D6A1-0F76-2128-1CE3-E3094BB6E9D6}"/>
                </a:ext>
              </a:extLst>
            </p:cNvPr>
            <p:cNvSpPr/>
            <p:nvPr/>
          </p:nvSpPr>
          <p:spPr>
            <a:xfrm>
              <a:off x="6599457" y="1233344"/>
              <a:ext cx="1995111" cy="341274"/>
            </a:xfrm>
            <a:prstGeom prst="rect">
              <a:avLst/>
            </a:prstGeom>
            <a:solidFill>
              <a:srgbClr val="00A18C">
                <a:alpha val="65098"/>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1" name="Rectangle 20">
              <a:extLst>
                <a:ext uri="{FF2B5EF4-FFF2-40B4-BE49-F238E27FC236}">
                  <a16:creationId xmlns:a16="http://schemas.microsoft.com/office/drawing/2014/main" id="{08EC9345-70C5-B3BD-C941-EA066E190A30}"/>
                </a:ext>
              </a:extLst>
            </p:cNvPr>
            <p:cNvSpPr/>
            <p:nvPr/>
          </p:nvSpPr>
          <p:spPr>
            <a:xfrm>
              <a:off x="6599455" y="1575763"/>
              <a:ext cx="1995111" cy="341274"/>
            </a:xfrm>
            <a:prstGeom prst="rect">
              <a:avLst/>
            </a:prstGeom>
            <a:solidFill>
              <a:srgbClr val="00A18C">
                <a:alpha val="4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2" name="Rectangle 21">
              <a:extLst>
                <a:ext uri="{FF2B5EF4-FFF2-40B4-BE49-F238E27FC236}">
                  <a16:creationId xmlns:a16="http://schemas.microsoft.com/office/drawing/2014/main" id="{7B537455-7B84-7431-758D-2EDE1598EA8B}"/>
                </a:ext>
              </a:extLst>
            </p:cNvPr>
            <p:cNvSpPr/>
            <p:nvPr/>
          </p:nvSpPr>
          <p:spPr>
            <a:xfrm>
              <a:off x="6599452" y="1917037"/>
              <a:ext cx="1995111" cy="341274"/>
            </a:xfrm>
            <a:prstGeom prst="rect">
              <a:avLst/>
            </a:prstGeom>
            <a:solidFill>
              <a:srgbClr val="00A18C">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23" name="Group 22">
            <a:extLst>
              <a:ext uri="{FF2B5EF4-FFF2-40B4-BE49-F238E27FC236}">
                <a16:creationId xmlns:a16="http://schemas.microsoft.com/office/drawing/2014/main" id="{4D38C0B0-1145-4A58-EE13-7A236D15449C}"/>
              </a:ext>
            </a:extLst>
          </p:cNvPr>
          <p:cNvGrpSpPr/>
          <p:nvPr userDrawn="1"/>
        </p:nvGrpSpPr>
        <p:grpSpPr>
          <a:xfrm>
            <a:off x="729387" y="3748755"/>
            <a:ext cx="2668812" cy="2371565"/>
            <a:chOff x="1436881" y="3294582"/>
            <a:chExt cx="1622324" cy="1043961"/>
          </a:xfrm>
        </p:grpSpPr>
        <p:sp>
          <p:nvSpPr>
            <p:cNvPr id="24" name="Rectangle 23">
              <a:extLst>
                <a:ext uri="{FF2B5EF4-FFF2-40B4-BE49-F238E27FC236}">
                  <a16:creationId xmlns:a16="http://schemas.microsoft.com/office/drawing/2014/main" id="{4A7D3523-541F-3365-D794-2ED810BED96A}"/>
                </a:ext>
              </a:extLst>
            </p:cNvPr>
            <p:cNvSpPr/>
            <p:nvPr/>
          </p:nvSpPr>
          <p:spPr>
            <a:xfrm rot="10800000">
              <a:off x="1436881" y="4128369"/>
              <a:ext cx="1622322" cy="210174"/>
            </a:xfrm>
            <a:prstGeom prst="rect">
              <a:avLst/>
            </a:prstGeom>
            <a:solidFill>
              <a:srgbClr val="14273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5" name="Rectangle 24">
              <a:extLst>
                <a:ext uri="{FF2B5EF4-FFF2-40B4-BE49-F238E27FC236}">
                  <a16:creationId xmlns:a16="http://schemas.microsoft.com/office/drawing/2014/main" id="{C2F00AFC-306C-46E6-18C8-4763F3B4E521}"/>
                </a:ext>
              </a:extLst>
            </p:cNvPr>
            <p:cNvSpPr/>
            <p:nvPr/>
          </p:nvSpPr>
          <p:spPr>
            <a:xfrm rot="10800000">
              <a:off x="1436881" y="3920137"/>
              <a:ext cx="1622322" cy="210174"/>
            </a:xfrm>
            <a:prstGeom prst="rect">
              <a:avLst/>
            </a:prstGeom>
            <a:solidFill>
              <a:srgbClr val="14273D">
                <a:alpha val="8549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 name="Rectangle 26">
              <a:extLst>
                <a:ext uri="{FF2B5EF4-FFF2-40B4-BE49-F238E27FC236}">
                  <a16:creationId xmlns:a16="http://schemas.microsoft.com/office/drawing/2014/main" id="{037F71C2-197A-B4BE-C1F1-1DB3FEBCAE3E}"/>
                </a:ext>
              </a:extLst>
            </p:cNvPr>
            <p:cNvSpPr/>
            <p:nvPr/>
          </p:nvSpPr>
          <p:spPr>
            <a:xfrm rot="10800000">
              <a:off x="1436881" y="3709963"/>
              <a:ext cx="1622322" cy="210174"/>
            </a:xfrm>
            <a:prstGeom prst="rect">
              <a:avLst/>
            </a:prstGeom>
            <a:solidFill>
              <a:srgbClr val="14273D">
                <a:alpha val="65098"/>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8" name="Rectangle 27">
              <a:extLst>
                <a:ext uri="{FF2B5EF4-FFF2-40B4-BE49-F238E27FC236}">
                  <a16:creationId xmlns:a16="http://schemas.microsoft.com/office/drawing/2014/main" id="{D456DF7B-C689-A66D-48A8-94B67BF4FFEF}"/>
                </a:ext>
              </a:extLst>
            </p:cNvPr>
            <p:cNvSpPr/>
            <p:nvPr/>
          </p:nvSpPr>
          <p:spPr>
            <a:xfrm rot="10800000">
              <a:off x="1436882" y="3501731"/>
              <a:ext cx="1622322" cy="210174"/>
            </a:xfrm>
            <a:prstGeom prst="rect">
              <a:avLst/>
            </a:prstGeom>
            <a:solidFill>
              <a:srgbClr val="14273D">
                <a:alpha val="39608"/>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Rectangle 28">
              <a:extLst>
                <a:ext uri="{FF2B5EF4-FFF2-40B4-BE49-F238E27FC236}">
                  <a16:creationId xmlns:a16="http://schemas.microsoft.com/office/drawing/2014/main" id="{93D028F9-3CC9-27C2-F0D7-7847603D878E}"/>
                </a:ext>
              </a:extLst>
            </p:cNvPr>
            <p:cNvSpPr/>
            <p:nvPr/>
          </p:nvSpPr>
          <p:spPr>
            <a:xfrm rot="10800000">
              <a:off x="1436883" y="3294582"/>
              <a:ext cx="1622322" cy="210174"/>
            </a:xfrm>
            <a:prstGeom prst="rect">
              <a:avLst/>
            </a:prstGeom>
            <a:solidFill>
              <a:srgbClr val="14273D">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30" name="Group 29">
            <a:extLst>
              <a:ext uri="{FF2B5EF4-FFF2-40B4-BE49-F238E27FC236}">
                <a16:creationId xmlns:a16="http://schemas.microsoft.com/office/drawing/2014/main" id="{48AAF58B-C320-999A-374C-1E570E0FB41A}"/>
              </a:ext>
            </a:extLst>
          </p:cNvPr>
          <p:cNvGrpSpPr/>
          <p:nvPr userDrawn="1"/>
        </p:nvGrpSpPr>
        <p:grpSpPr>
          <a:xfrm>
            <a:off x="3398377" y="4948069"/>
            <a:ext cx="2693391" cy="1172251"/>
            <a:chOff x="1436881" y="3294582"/>
            <a:chExt cx="1622324" cy="1043961"/>
          </a:xfrm>
        </p:grpSpPr>
        <p:sp>
          <p:nvSpPr>
            <p:cNvPr id="31" name="Rectangle 30">
              <a:extLst>
                <a:ext uri="{FF2B5EF4-FFF2-40B4-BE49-F238E27FC236}">
                  <a16:creationId xmlns:a16="http://schemas.microsoft.com/office/drawing/2014/main" id="{9DA8EC87-E805-DDF6-FE3A-F3C45069CD86}"/>
                </a:ext>
              </a:extLst>
            </p:cNvPr>
            <p:cNvSpPr/>
            <p:nvPr/>
          </p:nvSpPr>
          <p:spPr>
            <a:xfrm rot="10800000">
              <a:off x="1436881" y="4128369"/>
              <a:ext cx="1622322" cy="210174"/>
            </a:xfrm>
            <a:prstGeom prst="rect">
              <a:avLst/>
            </a:prstGeom>
            <a:solidFill>
              <a:srgbClr val="14273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2" name="Rectangle 31">
              <a:extLst>
                <a:ext uri="{FF2B5EF4-FFF2-40B4-BE49-F238E27FC236}">
                  <a16:creationId xmlns:a16="http://schemas.microsoft.com/office/drawing/2014/main" id="{E56C5F8F-6DBF-F3F5-3220-6B8B7AAD903D}"/>
                </a:ext>
              </a:extLst>
            </p:cNvPr>
            <p:cNvSpPr/>
            <p:nvPr/>
          </p:nvSpPr>
          <p:spPr>
            <a:xfrm rot="10800000">
              <a:off x="1436881" y="3920137"/>
              <a:ext cx="1622322" cy="210174"/>
            </a:xfrm>
            <a:prstGeom prst="rect">
              <a:avLst/>
            </a:prstGeom>
            <a:solidFill>
              <a:srgbClr val="14273D">
                <a:alpha val="8549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ectangle 32">
              <a:extLst>
                <a:ext uri="{FF2B5EF4-FFF2-40B4-BE49-F238E27FC236}">
                  <a16:creationId xmlns:a16="http://schemas.microsoft.com/office/drawing/2014/main" id="{A2BF0502-B606-1063-2FB9-36CAFE1FCE06}"/>
                </a:ext>
              </a:extLst>
            </p:cNvPr>
            <p:cNvSpPr/>
            <p:nvPr/>
          </p:nvSpPr>
          <p:spPr>
            <a:xfrm rot="10800000">
              <a:off x="1436881" y="3709963"/>
              <a:ext cx="1622322" cy="210174"/>
            </a:xfrm>
            <a:prstGeom prst="rect">
              <a:avLst/>
            </a:prstGeom>
            <a:solidFill>
              <a:srgbClr val="14273D">
                <a:alpha val="65098"/>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4" name="Rectangle 33">
              <a:extLst>
                <a:ext uri="{FF2B5EF4-FFF2-40B4-BE49-F238E27FC236}">
                  <a16:creationId xmlns:a16="http://schemas.microsoft.com/office/drawing/2014/main" id="{D059B8ED-214B-91D0-602C-EC29659F3DE3}"/>
                </a:ext>
              </a:extLst>
            </p:cNvPr>
            <p:cNvSpPr/>
            <p:nvPr/>
          </p:nvSpPr>
          <p:spPr>
            <a:xfrm rot="10800000">
              <a:off x="1436882" y="3501731"/>
              <a:ext cx="1622322" cy="210174"/>
            </a:xfrm>
            <a:prstGeom prst="rect">
              <a:avLst/>
            </a:prstGeom>
            <a:solidFill>
              <a:srgbClr val="14273D">
                <a:alpha val="39608"/>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5" name="Rectangle 34">
              <a:extLst>
                <a:ext uri="{FF2B5EF4-FFF2-40B4-BE49-F238E27FC236}">
                  <a16:creationId xmlns:a16="http://schemas.microsoft.com/office/drawing/2014/main" id="{84F7E03A-51BC-D4A2-51DE-F86CA8BD249B}"/>
                </a:ext>
              </a:extLst>
            </p:cNvPr>
            <p:cNvSpPr/>
            <p:nvPr/>
          </p:nvSpPr>
          <p:spPr>
            <a:xfrm rot="10800000">
              <a:off x="1436883" y="3294582"/>
              <a:ext cx="1622322" cy="210174"/>
            </a:xfrm>
            <a:prstGeom prst="rect">
              <a:avLst/>
            </a:prstGeom>
            <a:solidFill>
              <a:srgbClr val="14273D">
                <a:alpha val="20392"/>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37" name="Rectangle 36">
            <a:extLst>
              <a:ext uri="{FF2B5EF4-FFF2-40B4-BE49-F238E27FC236}">
                <a16:creationId xmlns:a16="http://schemas.microsoft.com/office/drawing/2014/main" id="{3CF6AF55-0A72-82E0-3D92-8697C77C2731}"/>
              </a:ext>
            </a:extLst>
          </p:cNvPr>
          <p:cNvSpPr/>
          <p:nvPr/>
        </p:nvSpPr>
        <p:spPr>
          <a:xfrm>
            <a:off x="3449815" y="735699"/>
            <a:ext cx="2725732" cy="142608"/>
          </a:xfrm>
          <a:prstGeom prst="rect">
            <a:avLst/>
          </a:prstGeom>
          <a:solidFill>
            <a:srgbClr val="00A18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8" name="Rectangle 37">
            <a:extLst>
              <a:ext uri="{FF2B5EF4-FFF2-40B4-BE49-F238E27FC236}">
                <a16:creationId xmlns:a16="http://schemas.microsoft.com/office/drawing/2014/main" id="{4ACE5915-CD0C-4416-32B3-59031C890729}"/>
              </a:ext>
            </a:extLst>
          </p:cNvPr>
          <p:cNvSpPr/>
          <p:nvPr/>
        </p:nvSpPr>
        <p:spPr>
          <a:xfrm>
            <a:off x="3449815" y="876989"/>
            <a:ext cx="2725732" cy="142608"/>
          </a:xfrm>
          <a:prstGeom prst="rect">
            <a:avLst/>
          </a:prstGeom>
          <a:solidFill>
            <a:srgbClr val="00A18C">
              <a:alpha val="8549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9" name="Rectangle 38">
            <a:extLst>
              <a:ext uri="{FF2B5EF4-FFF2-40B4-BE49-F238E27FC236}">
                <a16:creationId xmlns:a16="http://schemas.microsoft.com/office/drawing/2014/main" id="{BB61A6EC-CA1E-D068-3B76-A28854F3E7BC}"/>
              </a:ext>
            </a:extLst>
          </p:cNvPr>
          <p:cNvSpPr/>
          <p:nvPr/>
        </p:nvSpPr>
        <p:spPr>
          <a:xfrm>
            <a:off x="3449815" y="1019597"/>
            <a:ext cx="2725732" cy="142608"/>
          </a:xfrm>
          <a:prstGeom prst="rect">
            <a:avLst/>
          </a:prstGeom>
          <a:solidFill>
            <a:srgbClr val="00A18C">
              <a:alpha val="65098"/>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0" name="Rectangle 39">
            <a:extLst>
              <a:ext uri="{FF2B5EF4-FFF2-40B4-BE49-F238E27FC236}">
                <a16:creationId xmlns:a16="http://schemas.microsoft.com/office/drawing/2014/main" id="{6A027E81-796B-4C92-5908-DFAA1EEB101D}"/>
              </a:ext>
            </a:extLst>
          </p:cNvPr>
          <p:cNvSpPr/>
          <p:nvPr/>
        </p:nvSpPr>
        <p:spPr>
          <a:xfrm>
            <a:off x="3449813" y="1160887"/>
            <a:ext cx="2725732" cy="142608"/>
          </a:xfrm>
          <a:prstGeom prst="rect">
            <a:avLst/>
          </a:prstGeom>
          <a:solidFill>
            <a:srgbClr val="00A18C">
              <a:alpha val="39608"/>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1" name="Rectangle 40">
            <a:extLst>
              <a:ext uri="{FF2B5EF4-FFF2-40B4-BE49-F238E27FC236}">
                <a16:creationId xmlns:a16="http://schemas.microsoft.com/office/drawing/2014/main" id="{397794C8-FB78-7F55-59EC-B4A97B9B9778}"/>
              </a:ext>
            </a:extLst>
          </p:cNvPr>
          <p:cNvSpPr/>
          <p:nvPr/>
        </p:nvSpPr>
        <p:spPr>
          <a:xfrm>
            <a:off x="3449811" y="1303596"/>
            <a:ext cx="2725732" cy="142608"/>
          </a:xfrm>
          <a:prstGeom prst="rect">
            <a:avLst/>
          </a:prstGeom>
          <a:solidFill>
            <a:srgbClr val="00A18C">
              <a:alpha val="20392"/>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p>
        </p:txBody>
      </p:sp>
      <p:pic>
        <p:nvPicPr>
          <p:cNvPr id="10" name="Picture 9" descr="University of Aberdeen Logo">
            <a:extLst>
              <a:ext uri="{FF2B5EF4-FFF2-40B4-BE49-F238E27FC236}">
                <a16:creationId xmlns:a16="http://schemas.microsoft.com/office/drawing/2014/main" id="{EF5663C9-59AA-7C8D-B9EA-FD404B0590F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31800" y="5879311"/>
            <a:ext cx="1924485" cy="528000"/>
          </a:xfrm>
          <a:prstGeom prst="rect">
            <a:avLst/>
          </a:prstGeom>
        </p:spPr>
      </p:pic>
      <p:sp>
        <p:nvSpPr>
          <p:cNvPr id="53" name="TextBox 52">
            <a:extLst>
              <a:ext uri="{FF2B5EF4-FFF2-40B4-BE49-F238E27FC236}">
                <a16:creationId xmlns:a16="http://schemas.microsoft.com/office/drawing/2014/main" id="{33F05CA4-8EAE-D283-CAEA-706C862A1E42}"/>
              </a:ext>
            </a:extLst>
          </p:cNvPr>
          <p:cNvSpPr txBox="1"/>
          <p:nvPr userDrawn="1"/>
        </p:nvSpPr>
        <p:spPr>
          <a:xfrm>
            <a:off x="5417436" y="1848983"/>
            <a:ext cx="6386285" cy="1823256"/>
          </a:xfrm>
          <a:prstGeom prst="rect">
            <a:avLst/>
          </a:prstGeom>
          <a:noFill/>
        </p:spPr>
        <p:txBody>
          <a:bodyPr wrap="square" rtlCol="0">
            <a:spAutoFit/>
          </a:bodyPr>
          <a:lstStyle/>
          <a:p>
            <a:pPr algn="r">
              <a:lnSpc>
                <a:spcPts val="6667"/>
              </a:lnSpc>
            </a:pPr>
            <a:endParaRPr lang="en-US" sz="6400" b="1" dirty="0">
              <a:solidFill>
                <a:schemeClr val="bg1"/>
              </a:solidFill>
            </a:endParaRPr>
          </a:p>
          <a:p>
            <a:pPr algn="r">
              <a:lnSpc>
                <a:spcPts val="6667"/>
              </a:lnSpc>
            </a:pPr>
            <a:r>
              <a:rPr lang="en-US" sz="6400" b="1" dirty="0">
                <a:solidFill>
                  <a:schemeClr val="bg1"/>
                </a:solidFill>
              </a:rPr>
              <a:t>Any questions?</a:t>
            </a:r>
          </a:p>
        </p:txBody>
      </p:sp>
      <p:pic>
        <p:nvPicPr>
          <p:cNvPr id="2" name="Picture 1" descr="A black and white logo&#10;&#10;Description automatically generated">
            <a:extLst>
              <a:ext uri="{FF2B5EF4-FFF2-40B4-BE49-F238E27FC236}">
                <a16:creationId xmlns:a16="http://schemas.microsoft.com/office/drawing/2014/main" id="{10888AA9-C7F0-A6EB-443F-B0C49639B8EC}"/>
              </a:ext>
            </a:extLst>
          </p:cNvPr>
          <p:cNvPicPr>
            <a:picLocks noChangeAspect="1"/>
          </p:cNvPicPr>
          <p:nvPr userDrawn="1"/>
        </p:nvPicPr>
        <p:blipFill>
          <a:blip r:embed="rId5"/>
          <a:stretch>
            <a:fillRect/>
          </a:stretch>
        </p:blipFill>
        <p:spPr>
          <a:xfrm>
            <a:off x="2673428" y="5892899"/>
            <a:ext cx="1723625" cy="689451"/>
          </a:xfrm>
          <a:prstGeom prst="rect">
            <a:avLst/>
          </a:prstGeom>
        </p:spPr>
      </p:pic>
    </p:spTree>
    <p:extLst>
      <p:ext uri="{BB962C8B-B14F-4D97-AF65-F5344CB8AC3E}">
        <p14:creationId xmlns:p14="http://schemas.microsoft.com/office/powerpoint/2010/main" val="176490049"/>
      </p:ext>
    </p:extLst>
  </p:cSld>
  <p:clrMapOvr>
    <a:masterClrMapping/>
  </p:clrMapOvr>
  <p:extLst>
    <p:ext uri="{DCECCB84-F9BA-43D5-87BE-67443E8EF086}">
      <p15:sldGuideLst xmlns:p15="http://schemas.microsoft.com/office/powerpoint/2012/main">
        <p15:guide id="1" orient="horz" pos="282">
          <p15:clr>
            <a:srgbClr val="FBAE40"/>
          </p15:clr>
        </p15:guide>
        <p15:guide id="2" pos="204">
          <p15:clr>
            <a:srgbClr val="FBAE40"/>
          </p15:clr>
        </p15:guide>
        <p15:guide id="3" orient="horz" pos="3026">
          <p15:clr>
            <a:srgbClr val="FBAE40"/>
          </p15:clr>
        </p15:guide>
        <p15:guide id="4" pos="553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CFF28-9917-4B74-8000-96C3324A237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1FFE938-0AAF-3A1B-C983-FBC05F1E431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37C2198-C91D-6738-DA4C-92C15AAE8477}"/>
              </a:ext>
            </a:extLst>
          </p:cNvPr>
          <p:cNvSpPr>
            <a:spLocks noGrp="1"/>
          </p:cNvSpPr>
          <p:nvPr>
            <p:ph type="dt" sz="half" idx="10"/>
          </p:nvPr>
        </p:nvSpPr>
        <p:spPr/>
        <p:txBody>
          <a:bodyPr/>
          <a:lstStyle/>
          <a:p>
            <a:fld id="{67D75175-3B91-4BB5-BBFF-2F15D6A39422}" type="datetimeFigureOut">
              <a:rPr lang="en-GB" smtClean="0"/>
              <a:t>31/10/2024</a:t>
            </a:fld>
            <a:endParaRPr lang="en-GB"/>
          </a:p>
        </p:txBody>
      </p:sp>
      <p:sp>
        <p:nvSpPr>
          <p:cNvPr id="5" name="Footer Placeholder 4">
            <a:extLst>
              <a:ext uri="{FF2B5EF4-FFF2-40B4-BE49-F238E27FC236}">
                <a16:creationId xmlns:a16="http://schemas.microsoft.com/office/drawing/2014/main" id="{F4300E33-E81A-F67F-EFB0-8C438692091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0F65615-CEAB-BF32-D7B0-81BAACE7701D}"/>
              </a:ext>
            </a:extLst>
          </p:cNvPr>
          <p:cNvSpPr>
            <a:spLocks noGrp="1"/>
          </p:cNvSpPr>
          <p:nvPr>
            <p:ph type="sldNum" sz="quarter" idx="12"/>
          </p:nvPr>
        </p:nvSpPr>
        <p:spPr/>
        <p:txBody>
          <a:bodyPr/>
          <a:lstStyle/>
          <a:p>
            <a:fld id="{3F07FD38-01B0-4848-83B4-A76646D63CA3}" type="slidenum">
              <a:rPr lang="en-GB" smtClean="0"/>
              <a:t>‹#›</a:t>
            </a:fld>
            <a:endParaRPr lang="en-GB"/>
          </a:p>
        </p:txBody>
      </p:sp>
    </p:spTree>
    <p:extLst>
      <p:ext uri="{BB962C8B-B14F-4D97-AF65-F5344CB8AC3E}">
        <p14:creationId xmlns:p14="http://schemas.microsoft.com/office/powerpoint/2010/main" val="1309810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EFC74-9421-AFEF-E507-EF65FA24BA9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12DDC43-7024-D2C2-3A60-D4EFD55E220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611FDED-3B6F-2188-9CD2-C7DE7172A965}"/>
              </a:ext>
            </a:extLst>
          </p:cNvPr>
          <p:cNvSpPr>
            <a:spLocks noGrp="1"/>
          </p:cNvSpPr>
          <p:nvPr>
            <p:ph type="dt" sz="half" idx="10"/>
          </p:nvPr>
        </p:nvSpPr>
        <p:spPr/>
        <p:txBody>
          <a:bodyPr/>
          <a:lstStyle/>
          <a:p>
            <a:fld id="{67D75175-3B91-4BB5-BBFF-2F15D6A39422}" type="datetimeFigureOut">
              <a:rPr lang="en-GB" smtClean="0"/>
              <a:t>31/10/2024</a:t>
            </a:fld>
            <a:endParaRPr lang="en-GB"/>
          </a:p>
        </p:txBody>
      </p:sp>
      <p:sp>
        <p:nvSpPr>
          <p:cNvPr id="5" name="Footer Placeholder 4">
            <a:extLst>
              <a:ext uri="{FF2B5EF4-FFF2-40B4-BE49-F238E27FC236}">
                <a16:creationId xmlns:a16="http://schemas.microsoft.com/office/drawing/2014/main" id="{CA7244C7-5F4D-4FF5-93F4-F3C39705F12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3AA61AA-D569-1582-F8E9-257986E2FB1A}"/>
              </a:ext>
            </a:extLst>
          </p:cNvPr>
          <p:cNvSpPr>
            <a:spLocks noGrp="1"/>
          </p:cNvSpPr>
          <p:nvPr>
            <p:ph type="sldNum" sz="quarter" idx="12"/>
          </p:nvPr>
        </p:nvSpPr>
        <p:spPr/>
        <p:txBody>
          <a:bodyPr/>
          <a:lstStyle/>
          <a:p>
            <a:fld id="{3F07FD38-01B0-4848-83B4-A76646D63CA3}" type="slidenum">
              <a:rPr lang="en-GB" smtClean="0"/>
              <a:t>‹#›</a:t>
            </a:fld>
            <a:endParaRPr lang="en-GB"/>
          </a:p>
        </p:txBody>
      </p:sp>
    </p:spTree>
    <p:extLst>
      <p:ext uri="{BB962C8B-B14F-4D97-AF65-F5344CB8AC3E}">
        <p14:creationId xmlns:p14="http://schemas.microsoft.com/office/powerpoint/2010/main" val="1670169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38BB6-CCC1-ADF0-B26F-757E878557A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10FC304-A12E-70E1-764B-C1F44D8D006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227BB9E-38F6-B23D-AD50-9D57F8A123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D5A8A9C-8C2D-A34C-EC2C-195EBB5335EA}"/>
              </a:ext>
            </a:extLst>
          </p:cNvPr>
          <p:cNvSpPr>
            <a:spLocks noGrp="1"/>
          </p:cNvSpPr>
          <p:nvPr>
            <p:ph type="dt" sz="half" idx="10"/>
          </p:nvPr>
        </p:nvSpPr>
        <p:spPr/>
        <p:txBody>
          <a:bodyPr/>
          <a:lstStyle/>
          <a:p>
            <a:fld id="{67D75175-3B91-4BB5-BBFF-2F15D6A39422}" type="datetimeFigureOut">
              <a:rPr lang="en-GB" smtClean="0"/>
              <a:t>31/10/2024</a:t>
            </a:fld>
            <a:endParaRPr lang="en-GB"/>
          </a:p>
        </p:txBody>
      </p:sp>
      <p:sp>
        <p:nvSpPr>
          <p:cNvPr id="6" name="Footer Placeholder 5">
            <a:extLst>
              <a:ext uri="{FF2B5EF4-FFF2-40B4-BE49-F238E27FC236}">
                <a16:creationId xmlns:a16="http://schemas.microsoft.com/office/drawing/2014/main" id="{0A9F1F13-C297-C8A1-AF05-AAED02686E8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02D688C-A974-3927-5AA6-08D96936AAF9}"/>
              </a:ext>
            </a:extLst>
          </p:cNvPr>
          <p:cNvSpPr>
            <a:spLocks noGrp="1"/>
          </p:cNvSpPr>
          <p:nvPr>
            <p:ph type="sldNum" sz="quarter" idx="12"/>
          </p:nvPr>
        </p:nvSpPr>
        <p:spPr/>
        <p:txBody>
          <a:bodyPr/>
          <a:lstStyle/>
          <a:p>
            <a:fld id="{3F07FD38-01B0-4848-83B4-A76646D63CA3}" type="slidenum">
              <a:rPr lang="en-GB" smtClean="0"/>
              <a:t>‹#›</a:t>
            </a:fld>
            <a:endParaRPr lang="en-GB"/>
          </a:p>
        </p:txBody>
      </p:sp>
    </p:spTree>
    <p:extLst>
      <p:ext uri="{BB962C8B-B14F-4D97-AF65-F5344CB8AC3E}">
        <p14:creationId xmlns:p14="http://schemas.microsoft.com/office/powerpoint/2010/main" val="955355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C61F4-A75C-634F-DD26-A301274A4B6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1FE8EF7-0968-DDE6-5AFD-90106C6020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1D3689B-AB46-53A9-F166-035E66D4898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EEF4AD2-871E-51E4-A8D6-09C367EEA1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5575A94-32A7-DAF8-ABBC-D789DC327B0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3158E62-6CDC-A364-EA86-EE9288DE7C4B}"/>
              </a:ext>
            </a:extLst>
          </p:cNvPr>
          <p:cNvSpPr>
            <a:spLocks noGrp="1"/>
          </p:cNvSpPr>
          <p:nvPr>
            <p:ph type="dt" sz="half" idx="10"/>
          </p:nvPr>
        </p:nvSpPr>
        <p:spPr/>
        <p:txBody>
          <a:bodyPr/>
          <a:lstStyle/>
          <a:p>
            <a:fld id="{67D75175-3B91-4BB5-BBFF-2F15D6A39422}" type="datetimeFigureOut">
              <a:rPr lang="en-GB" smtClean="0"/>
              <a:t>31/10/2024</a:t>
            </a:fld>
            <a:endParaRPr lang="en-GB"/>
          </a:p>
        </p:txBody>
      </p:sp>
      <p:sp>
        <p:nvSpPr>
          <p:cNvPr id="8" name="Footer Placeholder 7">
            <a:extLst>
              <a:ext uri="{FF2B5EF4-FFF2-40B4-BE49-F238E27FC236}">
                <a16:creationId xmlns:a16="http://schemas.microsoft.com/office/drawing/2014/main" id="{4F344D6C-D4C3-8ECE-FFE3-F005FA0FC29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F954482-FF01-4916-13E3-17B592377A6F}"/>
              </a:ext>
            </a:extLst>
          </p:cNvPr>
          <p:cNvSpPr>
            <a:spLocks noGrp="1"/>
          </p:cNvSpPr>
          <p:nvPr>
            <p:ph type="sldNum" sz="quarter" idx="12"/>
          </p:nvPr>
        </p:nvSpPr>
        <p:spPr/>
        <p:txBody>
          <a:bodyPr/>
          <a:lstStyle/>
          <a:p>
            <a:fld id="{3F07FD38-01B0-4848-83B4-A76646D63CA3}" type="slidenum">
              <a:rPr lang="en-GB" smtClean="0"/>
              <a:t>‹#›</a:t>
            </a:fld>
            <a:endParaRPr lang="en-GB"/>
          </a:p>
        </p:txBody>
      </p:sp>
    </p:spTree>
    <p:extLst>
      <p:ext uri="{BB962C8B-B14F-4D97-AF65-F5344CB8AC3E}">
        <p14:creationId xmlns:p14="http://schemas.microsoft.com/office/powerpoint/2010/main" val="1431040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13242-9DAB-9791-383E-BA65D8813A9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CF20163-F85F-C3BD-B9E1-C09F0A1D6D31}"/>
              </a:ext>
            </a:extLst>
          </p:cNvPr>
          <p:cNvSpPr>
            <a:spLocks noGrp="1"/>
          </p:cNvSpPr>
          <p:nvPr>
            <p:ph type="dt" sz="half" idx="10"/>
          </p:nvPr>
        </p:nvSpPr>
        <p:spPr/>
        <p:txBody>
          <a:bodyPr/>
          <a:lstStyle/>
          <a:p>
            <a:fld id="{67D75175-3B91-4BB5-BBFF-2F15D6A39422}" type="datetimeFigureOut">
              <a:rPr lang="en-GB" smtClean="0"/>
              <a:t>31/10/2024</a:t>
            </a:fld>
            <a:endParaRPr lang="en-GB"/>
          </a:p>
        </p:txBody>
      </p:sp>
      <p:sp>
        <p:nvSpPr>
          <p:cNvPr id="4" name="Footer Placeholder 3">
            <a:extLst>
              <a:ext uri="{FF2B5EF4-FFF2-40B4-BE49-F238E27FC236}">
                <a16:creationId xmlns:a16="http://schemas.microsoft.com/office/drawing/2014/main" id="{11471FB3-77FC-8F51-D2F7-67F5C439CD5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B76879A-8B9B-3D5F-E241-4648E7FE09E6}"/>
              </a:ext>
            </a:extLst>
          </p:cNvPr>
          <p:cNvSpPr>
            <a:spLocks noGrp="1"/>
          </p:cNvSpPr>
          <p:nvPr>
            <p:ph type="sldNum" sz="quarter" idx="12"/>
          </p:nvPr>
        </p:nvSpPr>
        <p:spPr/>
        <p:txBody>
          <a:bodyPr/>
          <a:lstStyle/>
          <a:p>
            <a:fld id="{3F07FD38-01B0-4848-83B4-A76646D63CA3}" type="slidenum">
              <a:rPr lang="en-GB" smtClean="0"/>
              <a:t>‹#›</a:t>
            </a:fld>
            <a:endParaRPr lang="en-GB"/>
          </a:p>
        </p:txBody>
      </p:sp>
    </p:spTree>
    <p:extLst>
      <p:ext uri="{BB962C8B-B14F-4D97-AF65-F5344CB8AC3E}">
        <p14:creationId xmlns:p14="http://schemas.microsoft.com/office/powerpoint/2010/main" val="3507486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CA8FA4B-0402-A523-E8BC-D6FC6D06D1E7}"/>
              </a:ext>
            </a:extLst>
          </p:cNvPr>
          <p:cNvSpPr>
            <a:spLocks noGrp="1"/>
          </p:cNvSpPr>
          <p:nvPr>
            <p:ph type="dt" sz="half" idx="10"/>
          </p:nvPr>
        </p:nvSpPr>
        <p:spPr/>
        <p:txBody>
          <a:bodyPr/>
          <a:lstStyle/>
          <a:p>
            <a:fld id="{67D75175-3B91-4BB5-BBFF-2F15D6A39422}" type="datetimeFigureOut">
              <a:rPr lang="en-GB" smtClean="0"/>
              <a:t>31/10/2024</a:t>
            </a:fld>
            <a:endParaRPr lang="en-GB"/>
          </a:p>
        </p:txBody>
      </p:sp>
      <p:sp>
        <p:nvSpPr>
          <p:cNvPr id="3" name="Footer Placeholder 2">
            <a:extLst>
              <a:ext uri="{FF2B5EF4-FFF2-40B4-BE49-F238E27FC236}">
                <a16:creationId xmlns:a16="http://schemas.microsoft.com/office/drawing/2014/main" id="{C69F44DE-24F2-A10A-318B-F2FB0D4FDF8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6C00C84-62E8-194C-8A93-3720EEC4332E}"/>
              </a:ext>
            </a:extLst>
          </p:cNvPr>
          <p:cNvSpPr>
            <a:spLocks noGrp="1"/>
          </p:cNvSpPr>
          <p:nvPr>
            <p:ph type="sldNum" sz="quarter" idx="12"/>
          </p:nvPr>
        </p:nvSpPr>
        <p:spPr/>
        <p:txBody>
          <a:bodyPr/>
          <a:lstStyle/>
          <a:p>
            <a:fld id="{3F07FD38-01B0-4848-83B4-A76646D63CA3}" type="slidenum">
              <a:rPr lang="en-GB" smtClean="0"/>
              <a:t>‹#›</a:t>
            </a:fld>
            <a:endParaRPr lang="en-GB"/>
          </a:p>
        </p:txBody>
      </p:sp>
    </p:spTree>
    <p:extLst>
      <p:ext uri="{BB962C8B-B14F-4D97-AF65-F5344CB8AC3E}">
        <p14:creationId xmlns:p14="http://schemas.microsoft.com/office/powerpoint/2010/main" val="556365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E5C27-BF1C-ED3B-368A-FE2307CE1D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3B7DBE4-8891-00BC-2833-E55F05FB85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79E188D-0FC6-4670-3A66-9927E8E133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40D887-39B3-4EFC-654F-81DCB64EABE8}"/>
              </a:ext>
            </a:extLst>
          </p:cNvPr>
          <p:cNvSpPr>
            <a:spLocks noGrp="1"/>
          </p:cNvSpPr>
          <p:nvPr>
            <p:ph type="dt" sz="half" idx="10"/>
          </p:nvPr>
        </p:nvSpPr>
        <p:spPr/>
        <p:txBody>
          <a:bodyPr/>
          <a:lstStyle/>
          <a:p>
            <a:fld id="{67D75175-3B91-4BB5-BBFF-2F15D6A39422}" type="datetimeFigureOut">
              <a:rPr lang="en-GB" smtClean="0"/>
              <a:t>31/10/2024</a:t>
            </a:fld>
            <a:endParaRPr lang="en-GB"/>
          </a:p>
        </p:txBody>
      </p:sp>
      <p:sp>
        <p:nvSpPr>
          <p:cNvPr id="6" name="Footer Placeholder 5">
            <a:extLst>
              <a:ext uri="{FF2B5EF4-FFF2-40B4-BE49-F238E27FC236}">
                <a16:creationId xmlns:a16="http://schemas.microsoft.com/office/drawing/2014/main" id="{7EC6E6E5-AD65-4781-052A-25AED7DD1D7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9BAA22F-8F10-5A3C-7F8D-54CABA1CBDA1}"/>
              </a:ext>
            </a:extLst>
          </p:cNvPr>
          <p:cNvSpPr>
            <a:spLocks noGrp="1"/>
          </p:cNvSpPr>
          <p:nvPr>
            <p:ph type="sldNum" sz="quarter" idx="12"/>
          </p:nvPr>
        </p:nvSpPr>
        <p:spPr/>
        <p:txBody>
          <a:bodyPr/>
          <a:lstStyle/>
          <a:p>
            <a:fld id="{3F07FD38-01B0-4848-83B4-A76646D63CA3}" type="slidenum">
              <a:rPr lang="en-GB" smtClean="0"/>
              <a:t>‹#›</a:t>
            </a:fld>
            <a:endParaRPr lang="en-GB"/>
          </a:p>
        </p:txBody>
      </p:sp>
    </p:spTree>
    <p:extLst>
      <p:ext uri="{BB962C8B-B14F-4D97-AF65-F5344CB8AC3E}">
        <p14:creationId xmlns:p14="http://schemas.microsoft.com/office/powerpoint/2010/main" val="2508977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72DAFD-ED15-3F90-ADF4-18D67FDD44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738A760-82D4-2032-DCB7-1A1DEBAD1D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64FDC2E-F939-19C0-3206-958C5DA1AF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AFB698-689C-FD35-08D8-5BED5190367F}"/>
              </a:ext>
            </a:extLst>
          </p:cNvPr>
          <p:cNvSpPr>
            <a:spLocks noGrp="1"/>
          </p:cNvSpPr>
          <p:nvPr>
            <p:ph type="dt" sz="half" idx="10"/>
          </p:nvPr>
        </p:nvSpPr>
        <p:spPr/>
        <p:txBody>
          <a:bodyPr/>
          <a:lstStyle/>
          <a:p>
            <a:fld id="{67D75175-3B91-4BB5-BBFF-2F15D6A39422}" type="datetimeFigureOut">
              <a:rPr lang="en-GB" smtClean="0"/>
              <a:t>31/10/2024</a:t>
            </a:fld>
            <a:endParaRPr lang="en-GB"/>
          </a:p>
        </p:txBody>
      </p:sp>
      <p:sp>
        <p:nvSpPr>
          <p:cNvPr id="6" name="Footer Placeholder 5">
            <a:extLst>
              <a:ext uri="{FF2B5EF4-FFF2-40B4-BE49-F238E27FC236}">
                <a16:creationId xmlns:a16="http://schemas.microsoft.com/office/drawing/2014/main" id="{279415AC-B5FE-A865-7AD4-6A5BEE1B6F7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5CC54A1-4EB1-66C8-FF62-654049611969}"/>
              </a:ext>
            </a:extLst>
          </p:cNvPr>
          <p:cNvSpPr>
            <a:spLocks noGrp="1"/>
          </p:cNvSpPr>
          <p:nvPr>
            <p:ph type="sldNum" sz="quarter" idx="12"/>
          </p:nvPr>
        </p:nvSpPr>
        <p:spPr/>
        <p:txBody>
          <a:bodyPr/>
          <a:lstStyle/>
          <a:p>
            <a:fld id="{3F07FD38-01B0-4848-83B4-A76646D63CA3}" type="slidenum">
              <a:rPr lang="en-GB" smtClean="0"/>
              <a:t>‹#›</a:t>
            </a:fld>
            <a:endParaRPr lang="en-GB"/>
          </a:p>
        </p:txBody>
      </p:sp>
    </p:spTree>
    <p:extLst>
      <p:ext uri="{BB962C8B-B14F-4D97-AF65-F5344CB8AC3E}">
        <p14:creationId xmlns:p14="http://schemas.microsoft.com/office/powerpoint/2010/main" val="2667536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B61C4A-AE02-CFED-5EC1-191D84FA40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3CF8962-81E2-A413-9F99-A459025F54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B3763D0-624E-37C1-0018-D337484E18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7D75175-3B91-4BB5-BBFF-2F15D6A39422}" type="datetimeFigureOut">
              <a:rPr lang="en-GB" smtClean="0"/>
              <a:t>31/10/2024</a:t>
            </a:fld>
            <a:endParaRPr lang="en-GB"/>
          </a:p>
        </p:txBody>
      </p:sp>
      <p:sp>
        <p:nvSpPr>
          <p:cNvPr id="5" name="Footer Placeholder 4">
            <a:extLst>
              <a:ext uri="{FF2B5EF4-FFF2-40B4-BE49-F238E27FC236}">
                <a16:creationId xmlns:a16="http://schemas.microsoft.com/office/drawing/2014/main" id="{F55E2784-7228-885E-CB04-D6E79BBA85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66FD23EE-48E7-23C3-331C-05F2DD21F0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F07FD38-01B0-4848-83B4-A76646D63CA3}" type="slidenum">
              <a:rPr lang="en-GB" smtClean="0"/>
              <a:t>‹#›</a:t>
            </a:fld>
            <a:endParaRPr lang="en-GB"/>
          </a:p>
        </p:txBody>
      </p:sp>
    </p:spTree>
    <p:extLst>
      <p:ext uri="{BB962C8B-B14F-4D97-AF65-F5344CB8AC3E}">
        <p14:creationId xmlns:p14="http://schemas.microsoft.com/office/powerpoint/2010/main" val="12935940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F1221-33B8-96F6-36EA-87D3DD49C8B9}"/>
              </a:ext>
            </a:extLst>
          </p:cNvPr>
          <p:cNvSpPr txBox="1">
            <a:spLocks/>
          </p:cNvSpPr>
          <p:nvPr/>
        </p:nvSpPr>
        <p:spPr>
          <a:xfrm>
            <a:off x="6961207" y="1092722"/>
            <a:ext cx="4830328" cy="2431389"/>
          </a:xfrm>
          <a:prstGeom prst="rect">
            <a:avLst/>
          </a:prstGeom>
        </p:spPr>
        <p:txBody>
          <a:bodyPr anchor="t">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6000" b="0" i="0" u="none" strike="noStrike" cap="none">
                <a:solidFill>
                  <a:srgbClr val="0E434B"/>
                </a:solidFill>
                <a:latin typeface="Microsoft Sans Serif" panose="020B0604020202020204" pitchFamily="34" charset="0"/>
                <a:ea typeface="Microsoft Sans Serif" panose="020B0604020202020204" pitchFamily="34" charset="0"/>
                <a:cs typeface="Microsoft Sans Serif"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l"/>
            <a:r>
              <a:rPr lang="en-GB" sz="2800" b="1" i="0" dirty="0">
                <a:solidFill>
                  <a:schemeClr val="bg1"/>
                </a:solidFill>
                <a:effectLst/>
                <a:latin typeface="Sage Peak"/>
              </a:rPr>
              <a:t>‘Using humanity to change systems’ – understanding the work of online feedback moderation</a:t>
            </a:r>
          </a:p>
        </p:txBody>
      </p:sp>
      <p:sp>
        <p:nvSpPr>
          <p:cNvPr id="3" name="Subtitle 2">
            <a:extLst>
              <a:ext uri="{FF2B5EF4-FFF2-40B4-BE49-F238E27FC236}">
                <a16:creationId xmlns:a16="http://schemas.microsoft.com/office/drawing/2014/main" id="{F625C394-BEC5-C7F2-AD08-C11682BADA2C}"/>
              </a:ext>
            </a:extLst>
          </p:cNvPr>
          <p:cNvSpPr txBox="1">
            <a:spLocks/>
          </p:cNvSpPr>
          <p:nvPr/>
        </p:nvSpPr>
        <p:spPr>
          <a:xfrm>
            <a:off x="6961206" y="3130974"/>
            <a:ext cx="5036831" cy="786273"/>
          </a:xfrm>
          <a:prstGeom prst="rect">
            <a:avLst/>
          </a:prstGeom>
        </p:spPr>
        <p:txBody>
          <a:bodyPr/>
          <a:lstStyle>
            <a:defPPr marR="0" lvl="0" algn="l" rtl="0">
              <a:lnSpc>
                <a:spcPct val="100000"/>
              </a:lnSpc>
              <a:spcBef>
                <a:spcPts val="0"/>
              </a:spcBef>
              <a:spcAft>
                <a:spcPts val="0"/>
              </a:spcAft>
            </a:defPPr>
            <a:lvl1pPr marL="0" marR="0" lvl="0" indent="0" algn="l" rtl="0">
              <a:lnSpc>
                <a:spcPct val="100000"/>
              </a:lnSpc>
              <a:spcBef>
                <a:spcPts val="0"/>
              </a:spcBef>
              <a:spcAft>
                <a:spcPts val="0"/>
              </a:spcAft>
              <a:buClr>
                <a:srgbClr val="000000"/>
              </a:buClr>
              <a:buFont typeface="Arial"/>
              <a:buNone/>
              <a:defRPr sz="2646" b="1" i="0" u="none" strike="noStrike" cap="none">
                <a:solidFill>
                  <a:srgbClr val="004277"/>
                </a:solidFill>
                <a:latin typeface="Microsoft Sans Serif" panose="020B0604020202020204" pitchFamily="34" charset="0"/>
                <a:ea typeface="Microsoft Sans Serif" panose="020B0604020202020204" pitchFamily="34" charset="0"/>
                <a:cs typeface="Microsoft Sans Serif" panose="020B0604020202020204" pitchFamily="34" charset="0"/>
                <a:sym typeface="Arial"/>
              </a:defRPr>
            </a:lvl1pPr>
            <a:lvl2pPr marL="503972" marR="0" lvl="1" indent="0" algn="ctr" rtl="0">
              <a:lnSpc>
                <a:spcPct val="100000"/>
              </a:lnSpc>
              <a:spcBef>
                <a:spcPts val="0"/>
              </a:spcBef>
              <a:spcAft>
                <a:spcPts val="0"/>
              </a:spcAft>
              <a:buClr>
                <a:srgbClr val="000000"/>
              </a:buClr>
              <a:buFont typeface="Arial"/>
              <a:buNone/>
              <a:defRPr sz="2205" b="0" i="0" u="none" strike="noStrike" cap="none">
                <a:solidFill>
                  <a:srgbClr val="000000"/>
                </a:solidFill>
                <a:latin typeface="Arial"/>
                <a:ea typeface="Arial"/>
                <a:cs typeface="Arial"/>
                <a:sym typeface="Arial"/>
              </a:defRPr>
            </a:lvl2pPr>
            <a:lvl3pPr marL="1007943" marR="0" lvl="2" indent="0" algn="ctr" rtl="0">
              <a:lnSpc>
                <a:spcPct val="100000"/>
              </a:lnSpc>
              <a:spcBef>
                <a:spcPts val="0"/>
              </a:spcBef>
              <a:spcAft>
                <a:spcPts val="0"/>
              </a:spcAft>
              <a:buClr>
                <a:srgbClr val="000000"/>
              </a:buClr>
              <a:buFont typeface="Arial"/>
              <a:buNone/>
              <a:defRPr sz="1984" b="0" i="0" u="none" strike="noStrike" cap="none">
                <a:solidFill>
                  <a:srgbClr val="000000"/>
                </a:solidFill>
                <a:latin typeface="Arial"/>
                <a:ea typeface="Arial"/>
                <a:cs typeface="Arial"/>
                <a:sym typeface="Arial"/>
              </a:defRPr>
            </a:lvl3pPr>
            <a:lvl4pPr marL="1511915" marR="0" lvl="3" indent="0" algn="ctr" rtl="0">
              <a:lnSpc>
                <a:spcPct val="100000"/>
              </a:lnSpc>
              <a:spcBef>
                <a:spcPts val="0"/>
              </a:spcBef>
              <a:spcAft>
                <a:spcPts val="0"/>
              </a:spcAft>
              <a:buClr>
                <a:srgbClr val="000000"/>
              </a:buClr>
              <a:buFont typeface="Arial"/>
              <a:buNone/>
              <a:defRPr sz="1764" b="0" i="0" u="none" strike="noStrike" cap="none">
                <a:solidFill>
                  <a:srgbClr val="000000"/>
                </a:solidFill>
                <a:latin typeface="Arial"/>
                <a:ea typeface="Arial"/>
                <a:cs typeface="Arial"/>
                <a:sym typeface="Arial"/>
              </a:defRPr>
            </a:lvl4pPr>
            <a:lvl5pPr marL="2015886" marR="0" lvl="4" indent="0" algn="ctr" rtl="0">
              <a:lnSpc>
                <a:spcPct val="100000"/>
              </a:lnSpc>
              <a:spcBef>
                <a:spcPts val="0"/>
              </a:spcBef>
              <a:spcAft>
                <a:spcPts val="0"/>
              </a:spcAft>
              <a:buClr>
                <a:srgbClr val="000000"/>
              </a:buClr>
              <a:buFont typeface="Arial"/>
              <a:buNone/>
              <a:defRPr sz="1764" b="0" i="0" u="none" strike="noStrike" cap="none">
                <a:solidFill>
                  <a:srgbClr val="000000"/>
                </a:solidFill>
                <a:latin typeface="Arial"/>
                <a:ea typeface="Arial"/>
                <a:cs typeface="Arial"/>
                <a:sym typeface="Arial"/>
              </a:defRPr>
            </a:lvl5pPr>
            <a:lvl6pPr marL="2519858" marR="0" lvl="5" indent="0" algn="ctr" rtl="0">
              <a:lnSpc>
                <a:spcPct val="100000"/>
              </a:lnSpc>
              <a:spcBef>
                <a:spcPts val="0"/>
              </a:spcBef>
              <a:spcAft>
                <a:spcPts val="0"/>
              </a:spcAft>
              <a:buClr>
                <a:srgbClr val="000000"/>
              </a:buClr>
              <a:buFont typeface="Arial"/>
              <a:buNone/>
              <a:defRPr sz="1764" b="0" i="0" u="none" strike="noStrike" cap="none">
                <a:solidFill>
                  <a:srgbClr val="000000"/>
                </a:solidFill>
                <a:latin typeface="Arial"/>
                <a:ea typeface="Arial"/>
                <a:cs typeface="Arial"/>
                <a:sym typeface="Arial"/>
              </a:defRPr>
            </a:lvl6pPr>
            <a:lvl7pPr marL="3023829" marR="0" lvl="6" indent="0" algn="ctr" rtl="0">
              <a:lnSpc>
                <a:spcPct val="100000"/>
              </a:lnSpc>
              <a:spcBef>
                <a:spcPts val="0"/>
              </a:spcBef>
              <a:spcAft>
                <a:spcPts val="0"/>
              </a:spcAft>
              <a:buClr>
                <a:srgbClr val="000000"/>
              </a:buClr>
              <a:buFont typeface="Arial"/>
              <a:buNone/>
              <a:defRPr sz="1764" b="0" i="0" u="none" strike="noStrike" cap="none">
                <a:solidFill>
                  <a:srgbClr val="000000"/>
                </a:solidFill>
                <a:latin typeface="Arial"/>
                <a:ea typeface="Arial"/>
                <a:cs typeface="Arial"/>
                <a:sym typeface="Arial"/>
              </a:defRPr>
            </a:lvl7pPr>
            <a:lvl8pPr marL="3527801" marR="0" lvl="7" indent="0" algn="ctr" rtl="0">
              <a:lnSpc>
                <a:spcPct val="100000"/>
              </a:lnSpc>
              <a:spcBef>
                <a:spcPts val="0"/>
              </a:spcBef>
              <a:spcAft>
                <a:spcPts val="0"/>
              </a:spcAft>
              <a:buClr>
                <a:srgbClr val="000000"/>
              </a:buClr>
              <a:buFont typeface="Arial"/>
              <a:buNone/>
              <a:defRPr sz="1764" b="0" i="0" u="none" strike="noStrike" cap="none">
                <a:solidFill>
                  <a:srgbClr val="000000"/>
                </a:solidFill>
                <a:latin typeface="Arial"/>
                <a:ea typeface="Arial"/>
                <a:cs typeface="Arial"/>
                <a:sym typeface="Arial"/>
              </a:defRPr>
            </a:lvl8pPr>
            <a:lvl9pPr marL="4031772" marR="0" lvl="8" indent="0" algn="ctr" rtl="0">
              <a:lnSpc>
                <a:spcPct val="100000"/>
              </a:lnSpc>
              <a:spcBef>
                <a:spcPts val="0"/>
              </a:spcBef>
              <a:spcAft>
                <a:spcPts val="0"/>
              </a:spcAft>
              <a:buClr>
                <a:srgbClr val="000000"/>
              </a:buClr>
              <a:buFont typeface="Arial"/>
              <a:buNone/>
              <a:defRPr sz="1764" b="0" i="0" u="none" strike="noStrike" cap="none">
                <a:solidFill>
                  <a:srgbClr val="000000"/>
                </a:solidFill>
                <a:latin typeface="Arial"/>
                <a:ea typeface="Arial"/>
                <a:cs typeface="Arial"/>
                <a:sym typeface="Arial"/>
              </a:defRPr>
            </a:lvl9pPr>
          </a:lstStyle>
          <a:p>
            <a:r>
              <a:rPr lang="en-US" sz="3528" dirty="0">
                <a:solidFill>
                  <a:schemeClr val="bg1"/>
                </a:solidFill>
              </a:rPr>
              <a:t>Emma Berry</a:t>
            </a:r>
          </a:p>
          <a:p>
            <a:endParaRPr lang="en-US" sz="3528" dirty="0">
              <a:solidFill>
                <a:schemeClr val="bg1"/>
              </a:solidFill>
            </a:endParaRPr>
          </a:p>
          <a:p>
            <a:r>
              <a:rPr lang="en-US" sz="2667" dirty="0">
                <a:solidFill>
                  <a:schemeClr val="bg1"/>
                </a:solidFill>
              </a:rPr>
              <a:t>Aberdeen Centre for Evaluation</a:t>
            </a:r>
          </a:p>
        </p:txBody>
      </p:sp>
      <p:sp>
        <p:nvSpPr>
          <p:cNvPr id="4" name="Text Placeholder 11">
            <a:extLst>
              <a:ext uri="{FF2B5EF4-FFF2-40B4-BE49-F238E27FC236}">
                <a16:creationId xmlns:a16="http://schemas.microsoft.com/office/drawing/2014/main" id="{06E05C22-601D-4221-C4D5-0A5E0E382F85}"/>
              </a:ext>
            </a:extLst>
          </p:cNvPr>
          <p:cNvSpPr txBox="1">
            <a:spLocks/>
          </p:cNvSpPr>
          <p:nvPr/>
        </p:nvSpPr>
        <p:spPr>
          <a:xfrm>
            <a:off x="6961207" y="4574024"/>
            <a:ext cx="4948740" cy="1378741"/>
          </a:xfrm>
          <a:prstGeom prst="rect">
            <a:avLst/>
          </a:prstGeom>
        </p:spPr>
        <p:txBody>
          <a:bodyPr/>
          <a:lstStyle>
            <a:defPPr marR="0" lvl="0" algn="l" rtl="0">
              <a:lnSpc>
                <a:spcPct val="100000"/>
              </a:lnSpc>
              <a:spcBef>
                <a:spcPts val="0"/>
              </a:spcBef>
              <a:spcAft>
                <a:spcPts val="0"/>
              </a:spcAft>
            </a:defPPr>
            <a:lvl1pPr marL="0" marR="0" lvl="0" indent="0" algn="l" rtl="0">
              <a:lnSpc>
                <a:spcPct val="100000"/>
              </a:lnSpc>
              <a:spcBef>
                <a:spcPts val="0"/>
              </a:spcBef>
              <a:spcAft>
                <a:spcPts val="0"/>
              </a:spcAft>
              <a:buClr>
                <a:srgbClr val="000000"/>
              </a:buClr>
              <a:buFont typeface="Arial"/>
              <a:buNone/>
              <a:defRPr sz="3200" b="0" i="0" u="none" strike="noStrike" cap="none">
                <a:solidFill>
                  <a:srgbClr val="0F1449"/>
                </a:solidFill>
                <a:latin typeface="Microsoft Sans Serif" panose="020B0604020202020204" pitchFamily="34" charset="0"/>
                <a:ea typeface="Microsoft Sans Serif" panose="020B0604020202020204" pitchFamily="34" charset="0"/>
                <a:cs typeface="Microsoft Sans Serif"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lang="en-GB" sz="4267" dirty="0"/>
          </a:p>
        </p:txBody>
      </p:sp>
    </p:spTree>
    <p:extLst>
      <p:ext uri="{BB962C8B-B14F-4D97-AF65-F5344CB8AC3E}">
        <p14:creationId xmlns:p14="http://schemas.microsoft.com/office/powerpoint/2010/main" val="4849252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5F8F1-57C6-0281-3767-FDE8CB803D4D}"/>
              </a:ext>
            </a:extLst>
          </p:cNvPr>
          <p:cNvSpPr>
            <a:spLocks noGrp="1"/>
          </p:cNvSpPr>
          <p:nvPr>
            <p:ph type="title"/>
          </p:nvPr>
        </p:nvSpPr>
        <p:spPr/>
        <p:txBody>
          <a:bodyPr/>
          <a:lstStyle/>
          <a:p>
            <a:r>
              <a:rPr lang="en-GB" dirty="0"/>
              <a:t>Acknowledgements</a:t>
            </a:r>
          </a:p>
        </p:txBody>
      </p:sp>
      <p:sp>
        <p:nvSpPr>
          <p:cNvPr id="3" name="Content Placeholder 2">
            <a:extLst>
              <a:ext uri="{FF2B5EF4-FFF2-40B4-BE49-F238E27FC236}">
                <a16:creationId xmlns:a16="http://schemas.microsoft.com/office/drawing/2014/main" id="{18FE3C89-E3B6-0CFF-1B32-EFE38005DB2A}"/>
              </a:ext>
            </a:extLst>
          </p:cNvPr>
          <p:cNvSpPr>
            <a:spLocks noGrp="1"/>
          </p:cNvSpPr>
          <p:nvPr>
            <p:ph idx="1"/>
          </p:nvPr>
        </p:nvSpPr>
        <p:spPr>
          <a:xfrm>
            <a:off x="838200" y="1825625"/>
            <a:ext cx="10515600" cy="4235962"/>
          </a:xfrm>
        </p:spPr>
        <p:txBody>
          <a:bodyPr>
            <a:normAutofit/>
          </a:bodyPr>
          <a:lstStyle/>
          <a:p>
            <a:pPr marL="0" indent="0">
              <a:buNone/>
            </a:pPr>
            <a:r>
              <a:rPr lang="en-GB" sz="2000" b="0" i="0" u="none" strike="noStrike" baseline="0" dirty="0">
                <a:solidFill>
                  <a:srgbClr val="000000"/>
                </a:solidFill>
              </a:rPr>
              <a:t>This work formed part of a PhD fellowship with The Healthcare Improvement Studies (THIS) Institute. The fellowship was funded by the Health Foundation as part of a grant to the University of Cambridge supporting THIS Insti</a:t>
            </a:r>
            <a:r>
              <a:rPr lang="en-GB" sz="2000" dirty="0">
                <a:solidFill>
                  <a:srgbClr val="000000"/>
                </a:solidFill>
              </a:rPr>
              <a:t>tute.</a:t>
            </a:r>
          </a:p>
          <a:p>
            <a:pPr marL="0" indent="0">
              <a:buNone/>
            </a:pPr>
            <a:endParaRPr lang="en-GB" sz="2000" dirty="0">
              <a:solidFill>
                <a:srgbClr val="000000"/>
              </a:solidFill>
            </a:endParaRPr>
          </a:p>
          <a:p>
            <a:pPr marL="0" indent="0">
              <a:buNone/>
            </a:pPr>
            <a:r>
              <a:rPr lang="en-GB" sz="2000" dirty="0">
                <a:solidFill>
                  <a:srgbClr val="000000"/>
                </a:solidFill>
              </a:rPr>
              <a:t>With thanks for current role funding to the Elizabeth Russell Fellowship at the University of Aberdeen</a:t>
            </a:r>
          </a:p>
          <a:p>
            <a:pPr marL="0" indent="0">
              <a:buNone/>
            </a:pPr>
            <a:endParaRPr lang="en-GB" sz="2000" dirty="0">
              <a:solidFill>
                <a:srgbClr val="000000"/>
              </a:solidFill>
            </a:endParaRPr>
          </a:p>
          <a:p>
            <a:pPr marL="0" indent="0">
              <a:buNone/>
            </a:pPr>
            <a:r>
              <a:rPr lang="en-GB" sz="2000" dirty="0">
                <a:solidFill>
                  <a:srgbClr val="000000"/>
                </a:solidFill>
              </a:rPr>
              <a:t>Thanks to members of the stakeholder group and Care Opinion for their input on the PhD</a:t>
            </a:r>
          </a:p>
          <a:p>
            <a:pPr marL="0" indent="0">
              <a:buNone/>
            </a:pPr>
            <a:endParaRPr lang="en-GB" sz="2000" dirty="0">
              <a:solidFill>
                <a:srgbClr val="000000"/>
              </a:solidFill>
            </a:endParaRPr>
          </a:p>
          <a:p>
            <a:pPr marL="0" indent="0">
              <a:buNone/>
            </a:pPr>
            <a:r>
              <a:rPr lang="en-GB" sz="2000" dirty="0">
                <a:solidFill>
                  <a:srgbClr val="000000"/>
                </a:solidFill>
              </a:rPr>
              <a:t>Thanks to participants for their time and contribution</a:t>
            </a:r>
            <a:endParaRPr lang="en-GB" sz="3200" dirty="0"/>
          </a:p>
        </p:txBody>
      </p:sp>
    </p:spTree>
    <p:extLst>
      <p:ext uri="{BB962C8B-B14F-4D97-AF65-F5344CB8AC3E}">
        <p14:creationId xmlns:p14="http://schemas.microsoft.com/office/powerpoint/2010/main" val="1340516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206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02644-815F-165F-F2F7-0E29842E2B33}"/>
              </a:ext>
            </a:extLst>
          </p:cNvPr>
          <p:cNvSpPr>
            <a:spLocks noGrp="1"/>
          </p:cNvSpPr>
          <p:nvPr>
            <p:ph type="title"/>
          </p:nvPr>
        </p:nvSpPr>
        <p:spPr/>
        <p:txBody>
          <a:bodyPr/>
          <a:lstStyle/>
          <a:p>
            <a:r>
              <a:rPr lang="en-GB" dirty="0"/>
              <a:t>What was this research about?</a:t>
            </a:r>
          </a:p>
        </p:txBody>
      </p:sp>
      <p:sp>
        <p:nvSpPr>
          <p:cNvPr id="3" name="Content Placeholder 2">
            <a:extLst>
              <a:ext uri="{FF2B5EF4-FFF2-40B4-BE49-F238E27FC236}">
                <a16:creationId xmlns:a16="http://schemas.microsoft.com/office/drawing/2014/main" id="{041CC961-B093-7555-26B5-81E011CD93D8}"/>
              </a:ext>
            </a:extLst>
          </p:cNvPr>
          <p:cNvSpPr>
            <a:spLocks noGrp="1"/>
          </p:cNvSpPr>
          <p:nvPr>
            <p:ph idx="1"/>
          </p:nvPr>
        </p:nvSpPr>
        <p:spPr/>
        <p:txBody>
          <a:bodyPr/>
          <a:lstStyle/>
          <a:p>
            <a:r>
              <a:rPr lang="en-GB" dirty="0"/>
              <a:t>Explored the process of moderation in Care Opinion Scotland</a:t>
            </a:r>
          </a:p>
          <a:p>
            <a:r>
              <a:rPr lang="en-GB" dirty="0"/>
              <a:t>Ethnography at Care Opinion Scotland offices</a:t>
            </a:r>
          </a:p>
          <a:p>
            <a:r>
              <a:rPr lang="en-GB" dirty="0"/>
              <a:t>Fieldwork started in March 2020</a:t>
            </a:r>
          </a:p>
          <a:p>
            <a:endParaRPr lang="en-GB" dirty="0"/>
          </a:p>
        </p:txBody>
      </p:sp>
    </p:spTree>
    <p:extLst>
      <p:ext uri="{BB962C8B-B14F-4D97-AF65-F5344CB8AC3E}">
        <p14:creationId xmlns:p14="http://schemas.microsoft.com/office/powerpoint/2010/main" val="2035585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23E39-C006-7AF4-70FC-AF7D4500C469}"/>
              </a:ext>
            </a:extLst>
          </p:cNvPr>
          <p:cNvSpPr>
            <a:spLocks noGrp="1"/>
          </p:cNvSpPr>
          <p:nvPr>
            <p:ph type="title"/>
          </p:nvPr>
        </p:nvSpPr>
        <p:spPr/>
        <p:txBody>
          <a:bodyPr/>
          <a:lstStyle/>
          <a:p>
            <a:r>
              <a:rPr lang="en-GB" dirty="0"/>
              <a:t>Process work</a:t>
            </a:r>
          </a:p>
        </p:txBody>
      </p:sp>
      <p:pic>
        <p:nvPicPr>
          <p:cNvPr id="1026" name="Picture 2">
            <a:extLst>
              <a:ext uri="{FF2B5EF4-FFF2-40B4-BE49-F238E27FC236}">
                <a16:creationId xmlns:a16="http://schemas.microsoft.com/office/drawing/2014/main" id="{C04A0D2B-432C-A8F0-5822-55C9F12FEAC0}"/>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628900" y="1690688"/>
            <a:ext cx="6972300" cy="401159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1F27B79-7A59-5DB3-870B-2BDE78631FA5}"/>
              </a:ext>
            </a:extLst>
          </p:cNvPr>
          <p:cNvSpPr txBox="1"/>
          <p:nvPr/>
        </p:nvSpPr>
        <p:spPr>
          <a:xfrm>
            <a:off x="9601200" y="5846544"/>
            <a:ext cx="2349500" cy="646331"/>
          </a:xfrm>
          <a:prstGeom prst="rect">
            <a:avLst/>
          </a:prstGeom>
          <a:noFill/>
        </p:spPr>
        <p:txBody>
          <a:bodyPr wrap="square" rtlCol="0">
            <a:spAutoFit/>
          </a:bodyPr>
          <a:lstStyle/>
          <a:p>
            <a:r>
              <a:rPr lang="en-GB" dirty="0"/>
              <a:t>Figure from Berry et al., 2022</a:t>
            </a:r>
          </a:p>
        </p:txBody>
      </p:sp>
    </p:spTree>
    <p:extLst>
      <p:ext uri="{BB962C8B-B14F-4D97-AF65-F5344CB8AC3E}">
        <p14:creationId xmlns:p14="http://schemas.microsoft.com/office/powerpoint/2010/main" val="3952524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59BB9-E02A-97D1-5081-09AED437BB91}"/>
              </a:ext>
            </a:extLst>
          </p:cNvPr>
          <p:cNvSpPr>
            <a:spLocks noGrp="1"/>
          </p:cNvSpPr>
          <p:nvPr>
            <p:ph type="title"/>
          </p:nvPr>
        </p:nvSpPr>
        <p:spPr/>
        <p:txBody>
          <a:bodyPr/>
          <a:lstStyle/>
          <a:p>
            <a:r>
              <a:rPr lang="en-GB" dirty="0"/>
              <a:t>Emotional labour</a:t>
            </a:r>
          </a:p>
        </p:txBody>
      </p:sp>
      <p:sp>
        <p:nvSpPr>
          <p:cNvPr id="4" name="Speech Bubble: Oval 3">
            <a:extLst>
              <a:ext uri="{FF2B5EF4-FFF2-40B4-BE49-F238E27FC236}">
                <a16:creationId xmlns:a16="http://schemas.microsoft.com/office/drawing/2014/main" id="{7EF3C9ED-50A3-503C-A3BD-0613FFAA20DF}"/>
              </a:ext>
            </a:extLst>
          </p:cNvPr>
          <p:cNvSpPr/>
          <p:nvPr/>
        </p:nvSpPr>
        <p:spPr>
          <a:xfrm>
            <a:off x="1409700" y="1906588"/>
            <a:ext cx="8890000" cy="3579812"/>
          </a:xfrm>
          <a:prstGeom prst="wedgeEllipseCallou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b="0" i="0" dirty="0">
                <a:solidFill>
                  <a:srgbClr val="333333"/>
                </a:solidFill>
                <a:effectLst/>
                <a:latin typeface="Open Sans" panose="020B0606030504020204" pitchFamily="34" charset="0"/>
              </a:rPr>
              <a:t>…it can happen, where you just have sort of one critical story after the next, and they don't have to be hugely critical… </a:t>
            </a:r>
            <a:r>
              <a:rPr lang="en-GB" b="1" i="0" dirty="0">
                <a:solidFill>
                  <a:srgbClr val="333333"/>
                </a:solidFill>
                <a:effectLst/>
                <a:latin typeface="Open Sans" panose="020B0606030504020204" pitchFamily="34" charset="0"/>
              </a:rPr>
              <a:t>you find if you are moderating a lot of them, it's good to have a wee break from that and move on to something else</a:t>
            </a:r>
            <a:r>
              <a:rPr lang="en-GB" b="0" i="0" dirty="0">
                <a:solidFill>
                  <a:srgbClr val="333333"/>
                </a:solidFill>
                <a:effectLst/>
                <a:latin typeface="Open Sans" panose="020B0606030504020204" pitchFamily="34" charset="0"/>
              </a:rPr>
              <a:t>… it does have an emotional impact on you. (Interview)</a:t>
            </a:r>
            <a:endParaRPr lang="en-GB" dirty="0"/>
          </a:p>
        </p:txBody>
      </p:sp>
    </p:spTree>
    <p:extLst>
      <p:ext uri="{BB962C8B-B14F-4D97-AF65-F5344CB8AC3E}">
        <p14:creationId xmlns:p14="http://schemas.microsoft.com/office/powerpoint/2010/main" val="344108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59BB9-E02A-97D1-5081-09AED437BB91}"/>
              </a:ext>
            </a:extLst>
          </p:cNvPr>
          <p:cNvSpPr>
            <a:spLocks noGrp="1"/>
          </p:cNvSpPr>
          <p:nvPr>
            <p:ph type="title"/>
          </p:nvPr>
        </p:nvSpPr>
        <p:spPr/>
        <p:txBody>
          <a:bodyPr/>
          <a:lstStyle/>
          <a:p>
            <a:r>
              <a:rPr lang="en-GB" dirty="0"/>
              <a:t>Emotional labour</a:t>
            </a:r>
          </a:p>
        </p:txBody>
      </p:sp>
      <p:sp>
        <p:nvSpPr>
          <p:cNvPr id="4" name="Speech Bubble: Oval 3">
            <a:extLst>
              <a:ext uri="{FF2B5EF4-FFF2-40B4-BE49-F238E27FC236}">
                <a16:creationId xmlns:a16="http://schemas.microsoft.com/office/drawing/2014/main" id="{7EF3C9ED-50A3-503C-A3BD-0613FFAA20DF}"/>
              </a:ext>
            </a:extLst>
          </p:cNvPr>
          <p:cNvSpPr/>
          <p:nvPr/>
        </p:nvSpPr>
        <p:spPr>
          <a:xfrm>
            <a:off x="1524000" y="2122488"/>
            <a:ext cx="8890000" cy="3579812"/>
          </a:xfrm>
          <a:prstGeom prst="wedgeEllipseCallout">
            <a:avLst>
              <a:gd name="adj1" fmla="val 41881"/>
              <a:gd name="adj2" fmla="val -62733"/>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b="0" i="0" dirty="0">
                <a:solidFill>
                  <a:srgbClr val="333333"/>
                </a:solidFill>
                <a:effectLst/>
                <a:latin typeface="Open Sans" panose="020B0606030504020204" pitchFamily="34" charset="0"/>
              </a:rPr>
              <a:t>…so if you’ve had circumstances in your life that are either… that are upsetting, um they’re maybe in a story that you get, </a:t>
            </a:r>
            <a:r>
              <a:rPr lang="en-GB" i="0" dirty="0">
                <a:solidFill>
                  <a:srgbClr val="333333"/>
                </a:solidFill>
                <a:effectLst/>
                <a:latin typeface="Open Sans" panose="020B0606030504020204" pitchFamily="34" charset="0"/>
              </a:rPr>
              <a:t>“</a:t>
            </a:r>
            <a:r>
              <a:rPr lang="en-GB" b="1" i="0" dirty="0">
                <a:solidFill>
                  <a:srgbClr val="333333"/>
                </a:solidFill>
                <a:effectLst/>
                <a:latin typeface="Open Sans" panose="020B0606030504020204" pitchFamily="34" charset="0"/>
              </a:rPr>
              <a:t>I’m not saying that you can't handle that story or, but I just want you to be aware that it might be a struggle or that you mind have underlying prejudices </a:t>
            </a:r>
            <a:r>
              <a:rPr lang="en-GB" b="0" i="0" dirty="0">
                <a:solidFill>
                  <a:srgbClr val="333333"/>
                </a:solidFill>
                <a:effectLst/>
                <a:latin typeface="Open Sans" panose="020B0606030504020204" pitchFamily="34" charset="0"/>
              </a:rPr>
              <a:t>that you’re not aware of… (Interview)</a:t>
            </a:r>
            <a:endParaRPr lang="en-GB" dirty="0"/>
          </a:p>
        </p:txBody>
      </p:sp>
    </p:spTree>
    <p:extLst>
      <p:ext uri="{BB962C8B-B14F-4D97-AF65-F5344CB8AC3E}">
        <p14:creationId xmlns:p14="http://schemas.microsoft.com/office/powerpoint/2010/main" val="3102157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59BB9-E02A-97D1-5081-09AED437BB91}"/>
              </a:ext>
            </a:extLst>
          </p:cNvPr>
          <p:cNvSpPr>
            <a:spLocks noGrp="1"/>
          </p:cNvSpPr>
          <p:nvPr>
            <p:ph type="title"/>
          </p:nvPr>
        </p:nvSpPr>
        <p:spPr/>
        <p:txBody>
          <a:bodyPr/>
          <a:lstStyle/>
          <a:p>
            <a:r>
              <a:rPr lang="en-GB" dirty="0"/>
              <a:t>Emotional labour</a:t>
            </a:r>
          </a:p>
        </p:txBody>
      </p:sp>
      <p:sp>
        <p:nvSpPr>
          <p:cNvPr id="4" name="Speech Bubble: Oval 3">
            <a:extLst>
              <a:ext uri="{FF2B5EF4-FFF2-40B4-BE49-F238E27FC236}">
                <a16:creationId xmlns:a16="http://schemas.microsoft.com/office/drawing/2014/main" id="{7EF3C9ED-50A3-503C-A3BD-0613FFAA20DF}"/>
              </a:ext>
            </a:extLst>
          </p:cNvPr>
          <p:cNvSpPr/>
          <p:nvPr/>
        </p:nvSpPr>
        <p:spPr>
          <a:xfrm>
            <a:off x="1524000" y="2122488"/>
            <a:ext cx="8890000" cy="3579812"/>
          </a:xfrm>
          <a:prstGeom prst="wedgeEllipseCallout">
            <a:avLst>
              <a:gd name="adj1" fmla="val 41881"/>
              <a:gd name="adj2" fmla="val -62733"/>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b="0" i="0" dirty="0">
                <a:solidFill>
                  <a:srgbClr val="333333"/>
                </a:solidFill>
                <a:effectLst/>
                <a:latin typeface="Open Sans" panose="020B0606030504020204" pitchFamily="34" charset="0"/>
              </a:rPr>
              <a:t>I am very aware of the fact that sometimes we have stories that come in that are needing action then and there, so they’re very time sensitive, um, or they could be vulnerable. </a:t>
            </a:r>
            <a:r>
              <a:rPr lang="en-GB" b="1" i="0" dirty="0">
                <a:solidFill>
                  <a:srgbClr val="333333"/>
                </a:solidFill>
                <a:effectLst/>
                <a:latin typeface="Open Sans" panose="020B0606030504020204" pitchFamily="34" charset="0"/>
              </a:rPr>
              <a:t>They could be people who are needing help then and there, so I’m conscious to do that </a:t>
            </a:r>
            <a:r>
              <a:rPr lang="en-GB" b="0" i="0" dirty="0">
                <a:solidFill>
                  <a:srgbClr val="333333"/>
                </a:solidFill>
                <a:effectLst/>
                <a:latin typeface="Open Sans" panose="020B0606030504020204" pitchFamily="34" charset="0"/>
              </a:rPr>
              <a:t>(Interview)</a:t>
            </a:r>
            <a:endParaRPr lang="en-GB" dirty="0"/>
          </a:p>
        </p:txBody>
      </p:sp>
    </p:spTree>
    <p:extLst>
      <p:ext uri="{BB962C8B-B14F-4D97-AF65-F5344CB8AC3E}">
        <p14:creationId xmlns:p14="http://schemas.microsoft.com/office/powerpoint/2010/main" val="4132302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A8726-6D4A-2A56-9091-BBB5668FC71A}"/>
              </a:ext>
            </a:extLst>
          </p:cNvPr>
          <p:cNvSpPr>
            <a:spLocks noGrp="1"/>
          </p:cNvSpPr>
          <p:nvPr>
            <p:ph type="title"/>
          </p:nvPr>
        </p:nvSpPr>
        <p:spPr>
          <a:xfrm>
            <a:off x="233616" y="158716"/>
            <a:ext cx="10515600" cy="1325563"/>
          </a:xfrm>
        </p:spPr>
        <p:txBody>
          <a:bodyPr/>
          <a:lstStyle/>
          <a:p>
            <a:r>
              <a:rPr lang="en-GB" dirty="0"/>
              <a:t>Brokering/mediation role </a:t>
            </a:r>
          </a:p>
        </p:txBody>
      </p:sp>
      <p:grpSp>
        <p:nvGrpSpPr>
          <p:cNvPr id="10" name="Group 9">
            <a:extLst>
              <a:ext uri="{FF2B5EF4-FFF2-40B4-BE49-F238E27FC236}">
                <a16:creationId xmlns:a16="http://schemas.microsoft.com/office/drawing/2014/main" id="{DB14D2E2-33D1-918A-2C08-FEC745075294}"/>
              </a:ext>
            </a:extLst>
          </p:cNvPr>
          <p:cNvGrpSpPr/>
          <p:nvPr/>
        </p:nvGrpSpPr>
        <p:grpSpPr>
          <a:xfrm>
            <a:off x="6523192" y="1484279"/>
            <a:ext cx="5200188" cy="4933454"/>
            <a:chOff x="3774479" y="1484279"/>
            <a:chExt cx="5200188" cy="4933454"/>
          </a:xfrm>
        </p:grpSpPr>
        <p:grpSp>
          <p:nvGrpSpPr>
            <p:cNvPr id="35" name="Group 34">
              <a:extLst>
                <a:ext uri="{FF2B5EF4-FFF2-40B4-BE49-F238E27FC236}">
                  <a16:creationId xmlns:a16="http://schemas.microsoft.com/office/drawing/2014/main" id="{1B02786A-1A98-6771-0BEE-76B364EA5107}"/>
                </a:ext>
              </a:extLst>
            </p:cNvPr>
            <p:cNvGrpSpPr/>
            <p:nvPr/>
          </p:nvGrpSpPr>
          <p:grpSpPr>
            <a:xfrm>
              <a:off x="3774479" y="1484279"/>
              <a:ext cx="5200188" cy="4933454"/>
              <a:chOff x="3400809" y="1503179"/>
              <a:chExt cx="5029200" cy="5373721"/>
            </a:xfrm>
          </p:grpSpPr>
          <p:sp>
            <p:nvSpPr>
              <p:cNvPr id="28" name="Oval 27">
                <a:extLst>
                  <a:ext uri="{FF2B5EF4-FFF2-40B4-BE49-F238E27FC236}">
                    <a16:creationId xmlns:a16="http://schemas.microsoft.com/office/drawing/2014/main" id="{A533579E-5709-3B93-2E6E-E4872CBE1F00}"/>
                  </a:ext>
                </a:extLst>
              </p:cNvPr>
              <p:cNvSpPr/>
              <p:nvPr/>
            </p:nvSpPr>
            <p:spPr>
              <a:xfrm>
                <a:off x="3400809" y="1503179"/>
                <a:ext cx="5029200" cy="5373721"/>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4" name="Oval 3">
                <a:extLst>
                  <a:ext uri="{FF2B5EF4-FFF2-40B4-BE49-F238E27FC236}">
                    <a16:creationId xmlns:a16="http://schemas.microsoft.com/office/drawing/2014/main" id="{E3108291-7A55-AC87-F18E-13A5F1DDB29F}"/>
                  </a:ext>
                </a:extLst>
              </p:cNvPr>
              <p:cNvSpPr/>
              <p:nvPr/>
            </p:nvSpPr>
            <p:spPr>
              <a:xfrm>
                <a:off x="4838134" y="3100226"/>
                <a:ext cx="2154551" cy="2179628"/>
              </a:xfrm>
              <a:prstGeom prst="ellipse">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en-GB" dirty="0"/>
              </a:p>
            </p:txBody>
          </p:sp>
          <p:grpSp>
            <p:nvGrpSpPr>
              <p:cNvPr id="14" name="Group 13">
                <a:extLst>
                  <a:ext uri="{FF2B5EF4-FFF2-40B4-BE49-F238E27FC236}">
                    <a16:creationId xmlns:a16="http://schemas.microsoft.com/office/drawing/2014/main" id="{240DEC4D-55DA-EAA0-C1AE-8C0759117CAE}"/>
                  </a:ext>
                </a:extLst>
              </p:cNvPr>
              <p:cNvGrpSpPr/>
              <p:nvPr/>
            </p:nvGrpSpPr>
            <p:grpSpPr>
              <a:xfrm>
                <a:off x="5594682" y="3632441"/>
                <a:ext cx="641454" cy="1190971"/>
                <a:chOff x="8963382" y="3598605"/>
                <a:chExt cx="641454" cy="1190971"/>
              </a:xfrm>
              <a:solidFill>
                <a:schemeClr val="bg1"/>
              </a:solidFill>
            </p:grpSpPr>
            <p:sp>
              <p:nvSpPr>
                <p:cNvPr id="15" name="Oval 14">
                  <a:extLst>
                    <a:ext uri="{FF2B5EF4-FFF2-40B4-BE49-F238E27FC236}">
                      <a16:creationId xmlns:a16="http://schemas.microsoft.com/office/drawing/2014/main" id="{2E253B18-5B5E-65DE-B12F-2C19EB6DAC80}"/>
                    </a:ext>
                  </a:extLst>
                </p:cNvPr>
                <p:cNvSpPr/>
                <p:nvPr/>
              </p:nvSpPr>
              <p:spPr>
                <a:xfrm>
                  <a:off x="9085007" y="3598605"/>
                  <a:ext cx="398206" cy="471949"/>
                </a:xfrm>
                <a:prstGeom prst="ellipse">
                  <a:avLst/>
                </a:prstGeom>
                <a:grp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Chord 15">
                  <a:extLst>
                    <a:ext uri="{FF2B5EF4-FFF2-40B4-BE49-F238E27FC236}">
                      <a16:creationId xmlns:a16="http://schemas.microsoft.com/office/drawing/2014/main" id="{8A6D03DE-EFAF-18BE-B980-968A0D8E91F8}"/>
                    </a:ext>
                  </a:extLst>
                </p:cNvPr>
                <p:cNvSpPr/>
                <p:nvPr/>
              </p:nvSpPr>
              <p:spPr>
                <a:xfrm rot="6665980">
                  <a:off x="8937522" y="4122262"/>
                  <a:ext cx="693174" cy="641454"/>
                </a:xfrm>
                <a:prstGeom prst="chord">
                  <a:avLst/>
                </a:prstGeom>
                <a:grp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3" name="Group 22">
                <a:extLst>
                  <a:ext uri="{FF2B5EF4-FFF2-40B4-BE49-F238E27FC236}">
                    <a16:creationId xmlns:a16="http://schemas.microsoft.com/office/drawing/2014/main" id="{A85A34E3-FA92-4502-5594-01735758FEF2}"/>
                  </a:ext>
                </a:extLst>
              </p:cNvPr>
              <p:cNvGrpSpPr/>
              <p:nvPr/>
            </p:nvGrpSpPr>
            <p:grpSpPr>
              <a:xfrm>
                <a:off x="3941005" y="4031329"/>
                <a:ext cx="555048" cy="1093514"/>
                <a:chOff x="8963382" y="3598605"/>
                <a:chExt cx="641454" cy="1190971"/>
              </a:xfrm>
            </p:grpSpPr>
            <p:sp>
              <p:nvSpPr>
                <p:cNvPr id="24" name="Oval 23">
                  <a:extLst>
                    <a:ext uri="{FF2B5EF4-FFF2-40B4-BE49-F238E27FC236}">
                      <a16:creationId xmlns:a16="http://schemas.microsoft.com/office/drawing/2014/main" id="{00351910-9AC5-4A21-409D-AD953AA3BD67}"/>
                    </a:ext>
                  </a:extLst>
                </p:cNvPr>
                <p:cNvSpPr/>
                <p:nvPr/>
              </p:nvSpPr>
              <p:spPr>
                <a:xfrm>
                  <a:off x="9085007" y="3598605"/>
                  <a:ext cx="398206" cy="471949"/>
                </a:xfrm>
                <a:prstGeom prst="ellipse">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endParaRPr lang="en-GB"/>
                </a:p>
              </p:txBody>
            </p:sp>
            <p:sp>
              <p:nvSpPr>
                <p:cNvPr id="25" name="Chord 24">
                  <a:extLst>
                    <a:ext uri="{FF2B5EF4-FFF2-40B4-BE49-F238E27FC236}">
                      <a16:creationId xmlns:a16="http://schemas.microsoft.com/office/drawing/2014/main" id="{BB27CEA1-F0A9-7D66-43EB-D3C9A6BD7B89}"/>
                    </a:ext>
                  </a:extLst>
                </p:cNvPr>
                <p:cNvSpPr/>
                <p:nvPr/>
              </p:nvSpPr>
              <p:spPr>
                <a:xfrm rot="6665980">
                  <a:off x="8937522" y="4122262"/>
                  <a:ext cx="693174" cy="641454"/>
                </a:xfrm>
                <a:prstGeom prst="chord">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endParaRPr lang="en-GB"/>
                </a:p>
              </p:txBody>
            </p:sp>
          </p:grpSp>
          <p:sp>
            <p:nvSpPr>
              <p:cNvPr id="26" name="TextBox 25">
                <a:extLst>
                  <a:ext uri="{FF2B5EF4-FFF2-40B4-BE49-F238E27FC236}">
                    <a16:creationId xmlns:a16="http://schemas.microsoft.com/office/drawing/2014/main" id="{B8485B92-22E7-8954-0BA1-EE798C42637B}"/>
                  </a:ext>
                </a:extLst>
              </p:cNvPr>
              <p:cNvSpPr txBox="1"/>
              <p:nvPr/>
            </p:nvSpPr>
            <p:spPr>
              <a:xfrm>
                <a:off x="5195310" y="4653551"/>
                <a:ext cx="1696065" cy="402292"/>
              </a:xfrm>
              <a:prstGeom prst="rect">
                <a:avLst/>
              </a:prstGeom>
              <a:noFill/>
            </p:spPr>
            <p:txBody>
              <a:bodyPr wrap="square" rtlCol="0">
                <a:spAutoFit/>
              </a:bodyPr>
              <a:lstStyle/>
              <a:p>
                <a:r>
                  <a:rPr lang="en-GB" b="1" dirty="0">
                    <a:solidFill>
                      <a:schemeClr val="bg1"/>
                    </a:solidFill>
                  </a:rPr>
                  <a:t>Care Opinion</a:t>
                </a:r>
              </a:p>
            </p:txBody>
          </p:sp>
          <p:sp>
            <p:nvSpPr>
              <p:cNvPr id="27" name="TextBox 26">
                <a:extLst>
                  <a:ext uri="{FF2B5EF4-FFF2-40B4-BE49-F238E27FC236}">
                    <a16:creationId xmlns:a16="http://schemas.microsoft.com/office/drawing/2014/main" id="{631F69A9-7FE8-C795-8E6F-AD5E9D83BA8C}"/>
                  </a:ext>
                </a:extLst>
              </p:cNvPr>
              <p:cNvSpPr txBox="1"/>
              <p:nvPr/>
            </p:nvSpPr>
            <p:spPr>
              <a:xfrm rot="21427144">
                <a:off x="3960499" y="2418484"/>
                <a:ext cx="2530654" cy="402292"/>
              </a:xfrm>
              <a:prstGeom prst="rect">
                <a:avLst/>
              </a:prstGeom>
              <a:noFill/>
            </p:spPr>
            <p:txBody>
              <a:bodyPr wrap="square" rtlCol="0">
                <a:spAutoFit/>
              </a:bodyPr>
              <a:lstStyle/>
              <a:p>
                <a:r>
                  <a:rPr lang="en-GB" b="1" dirty="0"/>
                  <a:t>Key relationships</a:t>
                </a:r>
              </a:p>
            </p:txBody>
          </p:sp>
          <p:grpSp>
            <p:nvGrpSpPr>
              <p:cNvPr id="29" name="Group 28">
                <a:extLst>
                  <a:ext uri="{FF2B5EF4-FFF2-40B4-BE49-F238E27FC236}">
                    <a16:creationId xmlns:a16="http://schemas.microsoft.com/office/drawing/2014/main" id="{29DCA51B-6C30-0DA4-A4EF-737FD264A03F}"/>
                  </a:ext>
                </a:extLst>
              </p:cNvPr>
              <p:cNvGrpSpPr/>
              <p:nvPr/>
            </p:nvGrpSpPr>
            <p:grpSpPr>
              <a:xfrm>
                <a:off x="6486728" y="1946517"/>
                <a:ext cx="555048" cy="1093514"/>
                <a:chOff x="8963382" y="3598605"/>
                <a:chExt cx="641454" cy="1190971"/>
              </a:xfrm>
            </p:grpSpPr>
            <p:sp>
              <p:nvSpPr>
                <p:cNvPr id="30" name="Oval 29">
                  <a:extLst>
                    <a:ext uri="{FF2B5EF4-FFF2-40B4-BE49-F238E27FC236}">
                      <a16:creationId xmlns:a16="http://schemas.microsoft.com/office/drawing/2014/main" id="{AFAB866C-A7C2-8ED9-9622-95415BF24DFB}"/>
                    </a:ext>
                  </a:extLst>
                </p:cNvPr>
                <p:cNvSpPr/>
                <p:nvPr/>
              </p:nvSpPr>
              <p:spPr>
                <a:xfrm>
                  <a:off x="9085007" y="3598605"/>
                  <a:ext cx="398206" cy="471949"/>
                </a:xfrm>
                <a:prstGeom prst="ellipse">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31" name="Chord 30">
                  <a:extLst>
                    <a:ext uri="{FF2B5EF4-FFF2-40B4-BE49-F238E27FC236}">
                      <a16:creationId xmlns:a16="http://schemas.microsoft.com/office/drawing/2014/main" id="{45A8BB00-D9B7-6E70-38C4-00809EEB0EA7}"/>
                    </a:ext>
                  </a:extLst>
                </p:cNvPr>
                <p:cNvSpPr/>
                <p:nvPr/>
              </p:nvSpPr>
              <p:spPr>
                <a:xfrm rot="6665980">
                  <a:off x="8937522" y="4122262"/>
                  <a:ext cx="693174" cy="641454"/>
                </a:xfrm>
                <a:prstGeom prst="chord">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GB"/>
                </a:p>
              </p:txBody>
            </p:sp>
          </p:grpSp>
          <p:grpSp>
            <p:nvGrpSpPr>
              <p:cNvPr id="32" name="Group 31">
                <a:extLst>
                  <a:ext uri="{FF2B5EF4-FFF2-40B4-BE49-F238E27FC236}">
                    <a16:creationId xmlns:a16="http://schemas.microsoft.com/office/drawing/2014/main" id="{E7F7421A-41DD-05F2-5FE7-1D9B84BE1A42}"/>
                  </a:ext>
                </a:extLst>
              </p:cNvPr>
              <p:cNvGrpSpPr/>
              <p:nvPr/>
            </p:nvGrpSpPr>
            <p:grpSpPr>
              <a:xfrm>
                <a:off x="7137729" y="4733097"/>
                <a:ext cx="555048" cy="1093514"/>
                <a:chOff x="8963382" y="3598605"/>
                <a:chExt cx="641454" cy="1190971"/>
              </a:xfrm>
            </p:grpSpPr>
            <p:sp>
              <p:nvSpPr>
                <p:cNvPr id="33" name="Oval 32">
                  <a:extLst>
                    <a:ext uri="{FF2B5EF4-FFF2-40B4-BE49-F238E27FC236}">
                      <a16:creationId xmlns:a16="http://schemas.microsoft.com/office/drawing/2014/main" id="{013F1461-C0E9-F8CB-AFB6-7A6FF401DE3D}"/>
                    </a:ext>
                  </a:extLst>
                </p:cNvPr>
                <p:cNvSpPr/>
                <p:nvPr/>
              </p:nvSpPr>
              <p:spPr>
                <a:xfrm>
                  <a:off x="9085007" y="3598605"/>
                  <a:ext cx="398206" cy="471949"/>
                </a:xfrm>
                <a:prstGeom prst="ellipse">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34" name="Chord 33">
                  <a:extLst>
                    <a:ext uri="{FF2B5EF4-FFF2-40B4-BE49-F238E27FC236}">
                      <a16:creationId xmlns:a16="http://schemas.microsoft.com/office/drawing/2014/main" id="{BB57B88F-C8BF-8859-BC02-46B0649F68E4}"/>
                    </a:ext>
                  </a:extLst>
                </p:cNvPr>
                <p:cNvSpPr/>
                <p:nvPr/>
              </p:nvSpPr>
              <p:spPr>
                <a:xfrm rot="6665980">
                  <a:off x="8937522" y="4122262"/>
                  <a:ext cx="693174" cy="641454"/>
                </a:xfrm>
                <a:prstGeom prst="chord">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GB"/>
                </a:p>
              </p:txBody>
            </p:sp>
          </p:grpSp>
        </p:grpSp>
        <p:sp>
          <p:nvSpPr>
            <p:cNvPr id="7" name="TextBox 6">
              <a:extLst>
                <a:ext uri="{FF2B5EF4-FFF2-40B4-BE49-F238E27FC236}">
                  <a16:creationId xmlns:a16="http://schemas.microsoft.com/office/drawing/2014/main" id="{03FDD716-A27C-9BD1-B9D2-8C69CB406F48}"/>
                </a:ext>
              </a:extLst>
            </p:cNvPr>
            <p:cNvSpPr txBox="1"/>
            <p:nvPr/>
          </p:nvSpPr>
          <p:spPr>
            <a:xfrm>
              <a:off x="7180004" y="5267146"/>
              <a:ext cx="1032933" cy="646331"/>
            </a:xfrm>
            <a:prstGeom prst="rect">
              <a:avLst/>
            </a:prstGeom>
            <a:noFill/>
          </p:spPr>
          <p:txBody>
            <a:bodyPr wrap="square" rtlCol="0">
              <a:spAutoFit/>
            </a:bodyPr>
            <a:lstStyle/>
            <a:p>
              <a:r>
                <a:rPr lang="en-GB" dirty="0"/>
                <a:t>Scottish</a:t>
              </a:r>
            </a:p>
            <a:p>
              <a:r>
                <a:rPr lang="en-GB" dirty="0"/>
                <a:t> Gov</a:t>
              </a:r>
            </a:p>
          </p:txBody>
        </p:sp>
        <p:sp>
          <p:nvSpPr>
            <p:cNvPr id="8" name="TextBox 7">
              <a:extLst>
                <a:ext uri="{FF2B5EF4-FFF2-40B4-BE49-F238E27FC236}">
                  <a16:creationId xmlns:a16="http://schemas.microsoft.com/office/drawing/2014/main" id="{890C054F-8BB3-A075-47EB-6E8F996000B4}"/>
                </a:ext>
              </a:extLst>
            </p:cNvPr>
            <p:cNvSpPr txBox="1"/>
            <p:nvPr/>
          </p:nvSpPr>
          <p:spPr>
            <a:xfrm>
              <a:off x="3971960" y="4596191"/>
              <a:ext cx="1375966" cy="369332"/>
            </a:xfrm>
            <a:prstGeom prst="rect">
              <a:avLst/>
            </a:prstGeom>
            <a:noFill/>
          </p:spPr>
          <p:txBody>
            <a:bodyPr wrap="square" rtlCol="0">
              <a:spAutoFit/>
            </a:bodyPr>
            <a:lstStyle/>
            <a:p>
              <a:r>
                <a:rPr lang="en-GB" dirty="0"/>
                <a:t>Subscribers</a:t>
              </a:r>
            </a:p>
          </p:txBody>
        </p:sp>
        <p:sp>
          <p:nvSpPr>
            <p:cNvPr id="9" name="TextBox 8">
              <a:extLst>
                <a:ext uri="{FF2B5EF4-FFF2-40B4-BE49-F238E27FC236}">
                  <a16:creationId xmlns:a16="http://schemas.microsoft.com/office/drawing/2014/main" id="{A918A9EF-6442-8E8A-01C2-469F88F49ED9}"/>
                </a:ext>
              </a:extLst>
            </p:cNvPr>
            <p:cNvSpPr txBox="1"/>
            <p:nvPr/>
          </p:nvSpPr>
          <p:spPr>
            <a:xfrm>
              <a:off x="6758946" y="2651655"/>
              <a:ext cx="979753" cy="369332"/>
            </a:xfrm>
            <a:prstGeom prst="rect">
              <a:avLst/>
            </a:prstGeom>
            <a:noFill/>
          </p:spPr>
          <p:txBody>
            <a:bodyPr wrap="square" rtlCol="0">
              <a:spAutoFit/>
            </a:bodyPr>
            <a:lstStyle/>
            <a:p>
              <a:r>
                <a:rPr lang="en-GB" dirty="0"/>
                <a:t>Authors</a:t>
              </a:r>
            </a:p>
          </p:txBody>
        </p:sp>
      </p:grpSp>
      <p:sp>
        <p:nvSpPr>
          <p:cNvPr id="11" name="TextBox 10">
            <a:extLst>
              <a:ext uri="{FF2B5EF4-FFF2-40B4-BE49-F238E27FC236}">
                <a16:creationId xmlns:a16="http://schemas.microsoft.com/office/drawing/2014/main" id="{A7D648A6-012B-B721-8D61-DD51469C9861}"/>
              </a:ext>
            </a:extLst>
          </p:cNvPr>
          <p:cNvSpPr txBox="1"/>
          <p:nvPr/>
        </p:nvSpPr>
        <p:spPr>
          <a:xfrm>
            <a:off x="374965" y="1431407"/>
            <a:ext cx="7366000" cy="1200329"/>
          </a:xfrm>
          <a:prstGeom prst="rect">
            <a:avLst/>
          </a:prstGeom>
          <a:noFill/>
        </p:spPr>
        <p:txBody>
          <a:bodyPr wrap="square" rtlCol="0">
            <a:spAutoFit/>
          </a:bodyPr>
          <a:lstStyle/>
          <a:p>
            <a:r>
              <a:rPr lang="en-GB" dirty="0"/>
              <a:t>- negotiating and balancing between the different perspectives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r>
              <a:rPr lang="en-GB" dirty="0"/>
              <a:t> </a:t>
            </a:r>
          </a:p>
        </p:txBody>
      </p:sp>
      <p:sp>
        <p:nvSpPr>
          <p:cNvPr id="12" name="TextBox 11">
            <a:extLst>
              <a:ext uri="{FF2B5EF4-FFF2-40B4-BE49-F238E27FC236}">
                <a16:creationId xmlns:a16="http://schemas.microsoft.com/office/drawing/2014/main" id="{397519CD-CC49-DBDB-C673-83929DBA7E20}"/>
              </a:ext>
            </a:extLst>
          </p:cNvPr>
          <p:cNvSpPr txBox="1"/>
          <p:nvPr/>
        </p:nvSpPr>
        <p:spPr>
          <a:xfrm>
            <a:off x="468620" y="2366890"/>
            <a:ext cx="4364923" cy="3139321"/>
          </a:xfrm>
          <a:prstGeom prst="rect">
            <a:avLst/>
          </a:prstGeom>
          <a:noFill/>
        </p:spPr>
        <p:txBody>
          <a:bodyPr wrap="square" rtlCol="0">
            <a:spAutoFit/>
          </a:bodyPr>
          <a:lstStyle/>
          <a:p>
            <a:pPr marL="285750" indent="-285750">
              <a:buFont typeface="Arial" panose="020B0604020202020204" pitchFamily="34" charset="0"/>
              <a:buChar char="•"/>
            </a:pPr>
            <a:r>
              <a:rPr lang="en-GB" dirty="0"/>
              <a:t>SG validation of CO and reduced barriers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Amplifying author voices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Build trust with subscribers and improve engagement with feedback</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r>
              <a:rPr lang="en-GB" dirty="0"/>
              <a:t> </a:t>
            </a:r>
          </a:p>
        </p:txBody>
      </p:sp>
    </p:spTree>
    <p:extLst>
      <p:ext uri="{BB962C8B-B14F-4D97-AF65-F5344CB8AC3E}">
        <p14:creationId xmlns:p14="http://schemas.microsoft.com/office/powerpoint/2010/main" val="4218971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C60BD-C867-07EC-C57D-A9B9592D6C9B}"/>
              </a:ext>
            </a:extLst>
          </p:cNvPr>
          <p:cNvSpPr>
            <a:spLocks noGrp="1"/>
          </p:cNvSpPr>
          <p:nvPr>
            <p:ph type="title"/>
          </p:nvPr>
        </p:nvSpPr>
        <p:spPr/>
        <p:txBody>
          <a:bodyPr/>
          <a:lstStyle/>
          <a:p>
            <a:r>
              <a:rPr lang="en-GB" dirty="0"/>
              <a:t>Key takeaways</a:t>
            </a:r>
          </a:p>
        </p:txBody>
      </p:sp>
      <p:sp>
        <p:nvSpPr>
          <p:cNvPr id="3" name="Content Placeholder 2">
            <a:extLst>
              <a:ext uri="{FF2B5EF4-FFF2-40B4-BE49-F238E27FC236}">
                <a16:creationId xmlns:a16="http://schemas.microsoft.com/office/drawing/2014/main" id="{D9B4F1B4-4DEB-C66E-D978-D433D5A32BBD}"/>
              </a:ext>
            </a:extLst>
          </p:cNvPr>
          <p:cNvSpPr>
            <a:spLocks noGrp="1"/>
          </p:cNvSpPr>
          <p:nvPr>
            <p:ph idx="1"/>
          </p:nvPr>
        </p:nvSpPr>
        <p:spPr/>
        <p:txBody>
          <a:bodyPr>
            <a:normAutofit fontScale="92500"/>
          </a:bodyPr>
          <a:lstStyle/>
          <a:p>
            <a:r>
              <a:rPr lang="en-GB" dirty="0"/>
              <a:t>The process of moderation has various steps and stages before publication</a:t>
            </a:r>
          </a:p>
          <a:p>
            <a:r>
              <a:rPr lang="en-GB" dirty="0"/>
              <a:t>There is considerable emotional labour for moderators</a:t>
            </a:r>
          </a:p>
          <a:p>
            <a:r>
              <a:rPr lang="en-GB" dirty="0"/>
              <a:t>At times it may be hard to balance the tensions between the care for authors and subscribers as well as the need to demonstrate </a:t>
            </a:r>
            <a:r>
              <a:rPr lang="en-GB"/>
              <a:t>impact from </a:t>
            </a:r>
            <a:r>
              <a:rPr lang="en-GB" dirty="0"/>
              <a:t>the Scottish Government</a:t>
            </a:r>
          </a:p>
          <a:p>
            <a:r>
              <a:rPr lang="en-GB" dirty="0"/>
              <a:t>Although CO has some control over the story editing, the opportunity to make changes from stories lies with the subscribers</a:t>
            </a:r>
          </a:p>
          <a:p>
            <a:endParaRPr lang="en-GB" dirty="0"/>
          </a:p>
          <a:p>
            <a:pPr marL="0" indent="0">
              <a:buNone/>
            </a:pPr>
            <a:r>
              <a:rPr lang="en-GB" sz="1600" dirty="0"/>
              <a:t>Full paper:  Berry E, Skea ZC, Campbell MK, Locock L. ‘Using humanity to change systems’ – understanding the work of online feedback moderation: A case study of Care Opinion Scotland. DIGITAL HEALTH. 2022;8. doi:10.1177/20552076211074489</a:t>
            </a:r>
          </a:p>
        </p:txBody>
      </p:sp>
    </p:spTree>
    <p:extLst>
      <p:ext uri="{BB962C8B-B14F-4D97-AF65-F5344CB8AC3E}">
        <p14:creationId xmlns:p14="http://schemas.microsoft.com/office/powerpoint/2010/main" val="18723213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DB3C9-3182-DEB8-5561-FF2910BF4E3D}"/>
              </a:ext>
            </a:extLst>
          </p:cNvPr>
          <p:cNvSpPr>
            <a:spLocks noGrp="1"/>
          </p:cNvSpPr>
          <p:nvPr>
            <p:ph type="title"/>
          </p:nvPr>
        </p:nvSpPr>
        <p:spPr/>
        <p:txBody>
          <a:bodyPr/>
          <a:lstStyle/>
          <a:p>
            <a:r>
              <a:rPr lang="en-GB" dirty="0"/>
              <a:t>Upcoming research related to CO</a:t>
            </a:r>
          </a:p>
        </p:txBody>
      </p:sp>
      <p:sp>
        <p:nvSpPr>
          <p:cNvPr id="3" name="Content Placeholder 2">
            <a:extLst>
              <a:ext uri="{FF2B5EF4-FFF2-40B4-BE49-F238E27FC236}">
                <a16:creationId xmlns:a16="http://schemas.microsoft.com/office/drawing/2014/main" id="{63F37CC0-A408-1F83-CCC8-ED5C0A838FF8}"/>
              </a:ext>
            </a:extLst>
          </p:cNvPr>
          <p:cNvSpPr>
            <a:spLocks noGrp="1"/>
          </p:cNvSpPr>
          <p:nvPr>
            <p:ph idx="1"/>
          </p:nvPr>
        </p:nvSpPr>
        <p:spPr>
          <a:xfrm>
            <a:off x="838200" y="1825625"/>
            <a:ext cx="10119852" cy="4162220"/>
          </a:xfrm>
        </p:spPr>
        <p:txBody>
          <a:bodyPr>
            <a:normAutofit/>
          </a:bodyPr>
          <a:lstStyle/>
          <a:p>
            <a:r>
              <a:rPr lang="en-GB" dirty="0"/>
              <a:t>2 publications in draft</a:t>
            </a:r>
          </a:p>
          <a:p>
            <a:pPr lvl="1"/>
            <a:r>
              <a:rPr lang="en-GB" dirty="0"/>
              <a:t>1 on senior leaders’ views</a:t>
            </a:r>
          </a:p>
          <a:p>
            <a:pPr lvl="1"/>
            <a:r>
              <a:rPr lang="en-GB" dirty="0"/>
              <a:t>1 on using feedback for improvement in NHS Scotland</a:t>
            </a:r>
          </a:p>
          <a:p>
            <a:pPr lvl="1"/>
            <a:endParaRPr lang="en-GB" dirty="0"/>
          </a:p>
          <a:p>
            <a:r>
              <a:rPr lang="en-GB" dirty="0"/>
              <a:t>Fellowship proposal for external funding</a:t>
            </a:r>
          </a:p>
          <a:p>
            <a:pPr lvl="1"/>
            <a:r>
              <a:rPr lang="en-GB" dirty="0"/>
              <a:t>Exploring feedback in HSCPs and use in service integration</a:t>
            </a:r>
          </a:p>
          <a:p>
            <a:pPr lvl="1"/>
            <a:endParaRPr lang="en-GB" dirty="0"/>
          </a:p>
          <a:p>
            <a:pPr marL="0" indent="0">
              <a:buNone/>
            </a:pPr>
            <a:r>
              <a:rPr lang="en-GB" dirty="0"/>
              <a:t>Get in touch: emma.berry1@abdn.ac.uk</a:t>
            </a:r>
          </a:p>
          <a:p>
            <a:pPr lvl="1"/>
            <a:endParaRPr lang="en-GB" dirty="0"/>
          </a:p>
        </p:txBody>
      </p:sp>
    </p:spTree>
    <p:extLst>
      <p:ext uri="{BB962C8B-B14F-4D97-AF65-F5344CB8AC3E}">
        <p14:creationId xmlns:p14="http://schemas.microsoft.com/office/powerpoint/2010/main" val="5979740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F03EE9F9D4584D9F8D952715690C56" ma:contentTypeVersion="19" ma:contentTypeDescription="Create a new document." ma:contentTypeScope="" ma:versionID="58a71a3a1e732bfcba6cdfd699e0d2a0">
  <xsd:schema xmlns:xsd="http://www.w3.org/2001/XMLSchema" xmlns:xs="http://www.w3.org/2001/XMLSchema" xmlns:p="http://schemas.microsoft.com/office/2006/metadata/properties" xmlns:ns2="f47fa861-369f-4035-a868-dd727a8f1ebe" xmlns:ns3="db480776-5128-43a3-b677-12ebb2d77427" targetNamespace="http://schemas.microsoft.com/office/2006/metadata/properties" ma:root="true" ma:fieldsID="7ced588b67813c0831b083fc936ddf33" ns2:_="" ns3:_="">
    <xsd:import namespace="f47fa861-369f-4035-a868-dd727a8f1ebe"/>
    <xsd:import namespace="db480776-5128-43a3-b677-12ebb2d7742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Item"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7fa861-369f-4035-a868-dd727a8f1e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2538014-3380-4b7f-a977-2ee071dd445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Item" ma:index="25" nillable="true" ma:displayName="Item" ma:format="Dropdown" ma:internalName="Item">
      <xsd:simpleType>
        <xsd:restriction base="dms:Text">
          <xsd:maxLength value="255"/>
        </xsd:restriction>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b480776-5128-43a3-b677-12ebb2d77427"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d89f4d8-c32d-4bf2-a081-9960b98df5c1}" ma:internalName="TaxCatchAll" ma:showField="CatchAllData" ma:web="db480776-5128-43a3-b677-12ebb2d7742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db480776-5128-43a3-b677-12ebb2d77427" xsi:nil="true"/>
    <Item xmlns="f47fa861-369f-4035-a868-dd727a8f1ebe" xsi:nil="true"/>
    <lcf76f155ced4ddcb4097134ff3c332f xmlns="f47fa861-369f-4035-a868-dd727a8f1ebe">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491F5D6-7625-4D6E-AFF2-01B349D31477}"/>
</file>

<file path=customXml/itemProps2.xml><?xml version="1.0" encoding="utf-8"?>
<ds:datastoreItem xmlns:ds="http://schemas.openxmlformats.org/officeDocument/2006/customXml" ds:itemID="{2E40A531-86CD-4E40-BF4A-5E4E810115AE}"/>
</file>

<file path=customXml/itemProps3.xml><?xml version="1.0" encoding="utf-8"?>
<ds:datastoreItem xmlns:ds="http://schemas.openxmlformats.org/officeDocument/2006/customXml" ds:itemID="{6597C2F9-B662-46C5-9604-65CAE6B7FB84}"/>
</file>

<file path=docProps/app.xml><?xml version="1.0" encoding="utf-8"?>
<Properties xmlns="http://schemas.openxmlformats.org/officeDocument/2006/extended-properties" xmlns:vt="http://schemas.openxmlformats.org/officeDocument/2006/docPropsVTypes">
  <TotalTime>283</TotalTime>
  <Words>2067</Words>
  <Application>Microsoft Office PowerPoint</Application>
  <PresentationFormat>Widescreen</PresentationFormat>
  <Paragraphs>114</Paragraphs>
  <Slides>11</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Aptos</vt:lpstr>
      <vt:lpstr>Aptos Display</vt:lpstr>
      <vt:lpstr>Arial</vt:lpstr>
      <vt:lpstr>Open Sans</vt:lpstr>
      <vt:lpstr>Sage Peak</vt:lpstr>
      <vt:lpstr>Office Theme</vt:lpstr>
      <vt:lpstr>PowerPoint Presentation</vt:lpstr>
      <vt:lpstr>What was this research about?</vt:lpstr>
      <vt:lpstr>Process work</vt:lpstr>
      <vt:lpstr>Emotional labour</vt:lpstr>
      <vt:lpstr>Emotional labour</vt:lpstr>
      <vt:lpstr>Emotional labour</vt:lpstr>
      <vt:lpstr>Brokering/mediation role </vt:lpstr>
      <vt:lpstr>Key takeaways</vt:lpstr>
      <vt:lpstr>Upcoming research related to CO</vt:lpstr>
      <vt:lpstr>Acknowledgements</vt:lpstr>
      <vt:lpstr>PowerPoint Presentation</vt:lpstr>
    </vt:vector>
  </TitlesOfParts>
  <Company>University of Aberdeen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Berry, Emma</dc:creator>
  <cp:lastModifiedBy>Berry, Emma</cp:lastModifiedBy>
  <cp:revision>34</cp:revision>
  <dcterms:created xsi:type="dcterms:W3CDTF">2024-09-30T12:56:15Z</dcterms:created>
  <dcterms:modified xsi:type="dcterms:W3CDTF">2024-10-31T15:58:31Z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0x01010070F03EE9F9D4584D9F8D952715690C56</vt:lpwstr>
  </property>
</Properties>
</file>