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3"/>
  </p:notesMasterIdLst>
  <p:sldIdLst>
    <p:sldId id="256" r:id="rId2"/>
    <p:sldId id="313" r:id="rId3"/>
    <p:sldId id="308" r:id="rId4"/>
    <p:sldId id="323" r:id="rId5"/>
    <p:sldId id="280" r:id="rId6"/>
    <p:sldId id="314" r:id="rId7"/>
    <p:sldId id="324" r:id="rId8"/>
    <p:sldId id="325" r:id="rId9"/>
    <p:sldId id="326" r:id="rId10"/>
    <p:sldId id="306" r:id="rId11"/>
    <p:sldId id="276" r:id="rId1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notesViewPr>
    <p:cSldViewPr snapToGrid="0">
      <p:cViewPr varScale="1">
        <p:scale>
          <a:sx n="43" d="100"/>
          <a:sy n="43" d="100"/>
        </p:scale>
        <p:origin x="2309" y="72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0AEFF30-1D49-414E-954D-C1C31DF714C4}" type="datetimeFigureOut">
              <a:rPr lang="en-GB" smtClean="0"/>
              <a:t>18/07/2016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F473E49-C6DC-4051-9279-75FE1FCDD3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45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3E49-C6DC-4051-9279-75FE1FCDD3F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34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Finally pause again and think about how you might use the 3Rs and the CALM tool in your own area of practice. Discuss in small groups and share.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3E49-C6DC-4051-9279-75FE1FCDD3F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330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3E49-C6DC-4051-9279-75FE1FCDD3F1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44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664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92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6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14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3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6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9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92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518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7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2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iss.org.uk/resources/role-personal-storytelling-practi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rothy@daprofessional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tientopinion.org.uk/opinions/293460#29419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 BONNIE" panose="02000000000000000000" pitchFamily="2" charset="0"/>
              </a:rPr>
              <a:t>The power of stories: connecting through compassion</a:t>
            </a:r>
            <a:r>
              <a:rPr lang="en-GB" sz="2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1" y="4945377"/>
            <a:ext cx="4271249" cy="1037760"/>
          </a:xfrm>
        </p:spPr>
        <p:txBody>
          <a:bodyPr>
            <a:normAutofit/>
          </a:bodyPr>
          <a:lstStyle/>
          <a:p>
            <a:r>
              <a:rPr lang="en-GB" dirty="0"/>
              <a:t>Dr Dorothy Armstrong</a:t>
            </a:r>
          </a:p>
          <a:p>
            <a:r>
              <a:rPr lang="en-GB" dirty="0"/>
              <a:t>Patient Opinion Education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220921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3700" y="2129061"/>
            <a:ext cx="8770571" cy="4562025"/>
          </a:xfrm>
        </p:spPr>
        <p:txBody>
          <a:bodyPr>
            <a:noAutofit/>
          </a:bodyPr>
          <a:lstStyle/>
          <a:p>
            <a:r>
              <a:rPr lang="en-GB" sz="1400" dirty="0"/>
              <a:t>Charon R (2009) Narrative Medicine as witness for the self-telling body. Journal of Applied Communication Research, 19 (5), 2-14</a:t>
            </a:r>
          </a:p>
          <a:p>
            <a:r>
              <a:rPr lang="en-GB" sz="1400" dirty="0"/>
              <a:t>Drumm M (2013) The role of personal storytelling in practice, IRISS Insights, no 23, December </a:t>
            </a:r>
            <a:r>
              <a:rPr lang="en-GB" sz="1400" dirty="0">
                <a:hlinkClick r:id="rId2"/>
              </a:rPr>
              <a:t>www.iriss.org.uk/resources/role-personal-storytelling-practice</a:t>
            </a:r>
            <a:r>
              <a:rPr lang="en-GB" sz="1400" dirty="0"/>
              <a:t> </a:t>
            </a:r>
          </a:p>
          <a:p>
            <a:r>
              <a:rPr lang="en-GB" sz="1400" dirty="0"/>
              <a:t>East L Jackson D Obrien l &amp; Peters K (2010) Visual storytelling :a beneficial but challenging method of health research with young people. Qualitative Health Research, 20 (12), 1677 - 1688</a:t>
            </a:r>
          </a:p>
          <a:p>
            <a:r>
              <a:rPr lang="en-GB" sz="1400" dirty="0"/>
              <a:t>Hammond S A (1998) The Thin Book of Appreciative Inquiry, Thin Book Publishing, 2</a:t>
            </a:r>
            <a:r>
              <a:rPr lang="en-GB" sz="1400" baseline="30000" dirty="0"/>
              <a:t>nd</a:t>
            </a:r>
            <a:r>
              <a:rPr lang="en-GB" sz="1400" dirty="0"/>
              <a:t> Edition </a:t>
            </a:r>
          </a:p>
          <a:p>
            <a:r>
              <a:rPr lang="en-GB" sz="1400" dirty="0"/>
              <a:t>Hardy P (2007) An investigation into the application of patient voices digital stories in healthcare education, Belfast, University of Ulster.</a:t>
            </a:r>
          </a:p>
          <a:p>
            <a:r>
              <a:rPr lang="en-GB" sz="1400" dirty="0"/>
              <a:t>Reissman C K (2000) Analysis of personal narratives in J F Gubrium &amp; JA Holstein (eds) Handbook of editing, Sage Publishing.</a:t>
            </a:r>
          </a:p>
          <a:p>
            <a:r>
              <a:rPr lang="en-GB" sz="1400" dirty="0"/>
              <a:t>Roberts G A (2000) Narrative and severe mental illness Advances in Psychiatric Treatment 6, 432-441</a:t>
            </a:r>
          </a:p>
          <a:p>
            <a:r>
              <a:rPr lang="en-GB" sz="1400" dirty="0"/>
              <a:t>Ruggles R (2002) The Role of Stories in knowledge management, Storytelling Foundation </a:t>
            </a:r>
          </a:p>
          <a:p>
            <a:r>
              <a:rPr lang="en-GB" sz="1400" dirty="0"/>
              <a:t>Tevendale F, Armstrong D (2015) Using patient storytelling in nurse education Nursing Times 111 (6) 15 – 17 </a:t>
            </a:r>
          </a:p>
        </p:txBody>
      </p:sp>
    </p:spTree>
    <p:extLst>
      <p:ext uri="{BB962C8B-B14F-4D97-AF65-F5344CB8AC3E}">
        <p14:creationId xmlns:p14="http://schemas.microsoft.com/office/powerpoint/2010/main" val="403588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 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Dorothy@daprofessional.net</a:t>
            </a:r>
            <a:endParaRPr lang="en-GB" dirty="0"/>
          </a:p>
          <a:p>
            <a:r>
              <a:rPr lang="en-GB" dirty="0"/>
              <a:t>@dorothy_Daprof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58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3384359"/>
          </a:xfrm>
        </p:spPr>
        <p:txBody>
          <a:bodyPr>
            <a:normAutofit/>
          </a:bodyPr>
          <a:lstStyle/>
          <a:p>
            <a:r>
              <a:rPr lang="en-GB" sz="3200" dirty="0"/>
              <a:t>Stories build connection</a:t>
            </a:r>
            <a:br>
              <a:rPr lang="en-GB" sz="3200" dirty="0"/>
            </a:br>
            <a:r>
              <a:rPr lang="en-GB" sz="3200" dirty="0"/>
              <a:t>acknowledge emotions</a:t>
            </a:r>
            <a:br>
              <a:rPr lang="en-GB" sz="3200" dirty="0"/>
            </a:br>
            <a:r>
              <a:rPr lang="en-GB" sz="3200" dirty="0"/>
              <a:t>promote relationships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9887" y="3991429"/>
            <a:ext cx="5355770" cy="1223509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4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session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6" y="2458800"/>
            <a:ext cx="5116840" cy="3618337"/>
          </a:xfrm>
        </p:spPr>
      </p:pic>
    </p:spTree>
    <p:extLst>
      <p:ext uri="{BB962C8B-B14F-4D97-AF65-F5344CB8AC3E}">
        <p14:creationId xmlns:p14="http://schemas.microsoft.com/office/powerpoint/2010/main" val="174623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good death?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https://www.patientopinion.org.uk/opinions/293460#294191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58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Activity</a:t>
            </a:r>
            <a:br>
              <a:rPr lang="en-GB" dirty="0"/>
            </a:br>
            <a:r>
              <a:rPr lang="en-GB" dirty="0"/>
              <a:t>read alone</a:t>
            </a:r>
            <a:br>
              <a:rPr lang="en-GB" dirty="0"/>
            </a:br>
            <a:r>
              <a:rPr lang="en-GB" dirty="0"/>
              <a:t>reflect in silence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567" y="3974593"/>
            <a:ext cx="5061192" cy="1228154"/>
          </a:xfrm>
        </p:spPr>
        <p:txBody>
          <a:bodyPr>
            <a:noAutofit/>
          </a:bodyPr>
          <a:lstStyle/>
          <a:p>
            <a:r>
              <a:rPr lang="en-GB" dirty="0"/>
              <a:t>Choose an image card/s that best describes your thoughts and feelings</a:t>
            </a:r>
          </a:p>
          <a:p>
            <a:r>
              <a:rPr lang="en-GB" dirty="0"/>
              <a:t>Discuss in pairs</a:t>
            </a:r>
          </a:p>
        </p:txBody>
      </p:sp>
    </p:spTree>
    <p:extLst>
      <p:ext uri="{BB962C8B-B14F-4D97-AF65-F5344CB8AC3E}">
        <p14:creationId xmlns:p14="http://schemas.microsoft.com/office/powerpoint/2010/main" val="428144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Process points - Check out with group</a:t>
            </a:r>
          </a:p>
          <a:p>
            <a:r>
              <a:rPr lang="en-GB" sz="3200" dirty="0"/>
              <a:t>Truly experiential </a:t>
            </a:r>
          </a:p>
          <a:p>
            <a:r>
              <a:rPr lang="en-GB" sz="3200" dirty="0"/>
              <a:t>Explores learning and emotions</a:t>
            </a:r>
          </a:p>
          <a:p>
            <a:r>
              <a:rPr lang="en-GB" sz="3200" dirty="0"/>
              <a:t>Builds relationships / connections / empathy / compassion</a:t>
            </a:r>
          </a:p>
        </p:txBody>
      </p:sp>
    </p:spTree>
    <p:extLst>
      <p:ext uri="{BB962C8B-B14F-4D97-AF65-F5344CB8AC3E}">
        <p14:creationId xmlns:p14="http://schemas.microsoft.com/office/powerpoint/2010/main" val="152927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7218946" y="2129061"/>
            <a:ext cx="3513221" cy="18413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felt exposed and vulnerable  and it was difficult to respond “What would I say to her?”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Reflections from Dr Gordon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1155030" y="2743199"/>
            <a:ext cx="5149515" cy="2502569"/>
          </a:xfrm>
          <a:prstGeom prst="cloud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It gave me a degree of freedom to respond in a different way – I was amazed at the response  - lots of support from peers and even the Chief Executive of the NHS in Scotland retweeted!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5751094" y="4343400"/>
            <a:ext cx="3741821" cy="2105525"/>
          </a:xfrm>
          <a:prstGeom prst="cloud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It’s made me think and we’ve done a lot – provoked more of a response and actions than if it had been a complaint!</a:t>
            </a:r>
          </a:p>
        </p:txBody>
      </p:sp>
    </p:spTree>
    <p:extLst>
      <p:ext uri="{BB962C8B-B14F-4D97-AF65-F5344CB8AC3E}">
        <p14:creationId xmlns:p14="http://schemas.microsoft.com/office/powerpoint/2010/main" val="334412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Stories 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Places the person (student and patient) at the centre [Roberts 2000]</a:t>
            </a:r>
          </a:p>
          <a:p>
            <a:r>
              <a:rPr lang="en-GB" dirty="0"/>
              <a:t>Adds richer learning and understanding [Rugggles 2002, Charon 2009]</a:t>
            </a:r>
          </a:p>
          <a:p>
            <a:r>
              <a:rPr lang="en-GB" dirty="0"/>
              <a:t>Engenders empathy [Fairbairn 2002, Hardy 2007]</a:t>
            </a:r>
          </a:p>
          <a:p>
            <a:r>
              <a:rPr lang="en-GB" dirty="0"/>
              <a:t>Encourages reflection [Hardy 2008]</a:t>
            </a:r>
          </a:p>
          <a:p>
            <a:r>
              <a:rPr lang="en-GB" dirty="0"/>
              <a:t>Shares perspective [Reissman 2000]</a:t>
            </a:r>
          </a:p>
          <a:p>
            <a:r>
              <a:rPr lang="en-GB" dirty="0"/>
              <a:t>Promotes resilience [East et al 2010]</a:t>
            </a:r>
          </a:p>
        </p:txBody>
      </p:sp>
    </p:spTree>
    <p:extLst>
      <p:ext uri="{BB962C8B-B14F-4D97-AF65-F5344CB8AC3E}">
        <p14:creationId xmlns:p14="http://schemas.microsoft.com/office/powerpoint/2010/main" val="302843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226" r="822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1030514"/>
            <a:ext cx="3227832" cy="5065486"/>
          </a:xfrm>
        </p:spPr>
        <p:txBody>
          <a:bodyPr/>
          <a:lstStyle/>
          <a:p>
            <a:r>
              <a:rPr lang="en-GB" sz="2400" dirty="0"/>
              <a:t>“As a student nurse and service user, I believe the increasing ease of communicating with health services will give the public more confidence to share their experiences and that this sharing will promote honesty, equality and trust.</a:t>
            </a:r>
          </a:p>
          <a:p>
            <a:r>
              <a:rPr lang="en-GB" dirty="0"/>
              <a:t>Tevendale and Armstrong (2015)</a:t>
            </a:r>
          </a:p>
        </p:txBody>
      </p:sp>
    </p:spTree>
    <p:extLst>
      <p:ext uri="{BB962C8B-B14F-4D97-AF65-F5344CB8AC3E}">
        <p14:creationId xmlns:p14="http://schemas.microsoft.com/office/powerpoint/2010/main" val="386983889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2225</TotalTime>
  <Words>508</Words>
  <Application>Microsoft Office PowerPoint</Application>
  <PresentationFormat>Widescreen</PresentationFormat>
  <Paragraphs>45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 BONNIE</vt:lpstr>
      <vt:lpstr>Calibri</vt:lpstr>
      <vt:lpstr>Century Schoolbook</vt:lpstr>
      <vt:lpstr>Corbel</vt:lpstr>
      <vt:lpstr>Feathered</vt:lpstr>
      <vt:lpstr>The power of stories: connecting through compassion </vt:lpstr>
      <vt:lpstr>Stories build connection acknowledge emotions promote relationships</vt:lpstr>
      <vt:lpstr>Overview of session</vt:lpstr>
      <vt:lpstr>A good death?</vt:lpstr>
      <vt:lpstr>Activity read alone reflect in silence </vt:lpstr>
      <vt:lpstr>Key points </vt:lpstr>
      <vt:lpstr>Reflections from Dr Gordon</vt:lpstr>
      <vt:lpstr>Stories in education</vt:lpstr>
      <vt:lpstr>PowerPoint Presentation</vt:lpstr>
      <vt:lpstr>References</vt:lpstr>
      <vt:lpstr>Thank you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and learning from feedback and complaints</dc:title>
  <dc:creator>Dorothy Armstrong</dc:creator>
  <cp:lastModifiedBy>James Munro</cp:lastModifiedBy>
  <cp:revision>65</cp:revision>
  <cp:lastPrinted>2016-04-19T19:26:21Z</cp:lastPrinted>
  <dcterms:created xsi:type="dcterms:W3CDTF">2015-11-21T16:12:36Z</dcterms:created>
  <dcterms:modified xsi:type="dcterms:W3CDTF">2016-07-18T07:48:06Z</dcterms:modified>
</cp:coreProperties>
</file>