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70" r:id="rId10"/>
    <p:sldId id="264" r:id="rId11"/>
    <p:sldId id="272" r:id="rId12"/>
    <p:sldId id="265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8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9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4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03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8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7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7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04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3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E4CA-8D9A-4857-9AAA-5D3911F6A520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E58F-3852-4395-B3C8-72D8B8EE1B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5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hex.12682" TargetMode="External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opinion.org.uk/blogposts/698/what-do-people-want-in-a-response-to-their-f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ttendee.gotowebinar.com/register/4973923813535225857" TargetMode="External"/><Relationship Id="rId3" Type="http://schemas.openxmlformats.org/officeDocument/2006/relationships/hyperlink" Target="mailto:Rebecca.baines@plymouth.ac.uk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863" y="703108"/>
            <a:ext cx="7772400" cy="2387600"/>
          </a:xfrm>
        </p:spPr>
        <p:txBody>
          <a:bodyPr/>
          <a:lstStyle/>
          <a:p>
            <a:r>
              <a:rPr lang="en-GB" dirty="0"/>
              <a:t>What makes an effective response?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063" y="3290849"/>
            <a:ext cx="6858000" cy="886835"/>
          </a:xfrm>
        </p:spPr>
        <p:txBody>
          <a:bodyPr/>
          <a:lstStyle/>
          <a:p>
            <a:r>
              <a:rPr lang="en-GB" dirty="0"/>
              <a:t>Rebecca Baines, John Donovan, Sam Regan de Bere, Julian Archer &amp; Ray Jones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044" y="4366603"/>
            <a:ext cx="2122169" cy="1475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545" y="6030866"/>
            <a:ext cx="2928724" cy="716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55" y="4500297"/>
            <a:ext cx="2671899" cy="1207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11" y="4377825"/>
            <a:ext cx="1522445" cy="15224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68" y="6204261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@</a:t>
            </a:r>
            <a:r>
              <a:rPr lang="en-GB" dirty="0" err="1"/>
              <a:t>Rebecca_Baines</a:t>
            </a:r>
            <a:r>
              <a:rPr lang="en-GB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25049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0" y="0"/>
            <a:ext cx="5300282" cy="6858000"/>
          </a:xfrm>
        </p:spPr>
      </p:pic>
      <p:sp>
        <p:nvSpPr>
          <p:cNvPr id="2" name="TextBox 1"/>
          <p:cNvSpPr txBox="1"/>
          <p:nvPr/>
        </p:nvSpPr>
        <p:spPr>
          <a:xfrm>
            <a:off x="195943" y="2860766"/>
            <a:ext cx="1619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Plymouth Listen, Learn and respond framework (</a:t>
            </a:r>
            <a:r>
              <a:rPr lang="en-GB" dirty="0" err="1"/>
              <a:t>PLLR</a:t>
            </a:r>
            <a:r>
              <a:rPr lang="en-GB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405" y="4572001"/>
            <a:ext cx="1732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hlinkClick r:id="rId3"/>
              </a:rPr>
              <a:t>https://onlinelibrary.wiley.com/doi/full/10.1111/hex.12682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24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2" y="1401130"/>
            <a:ext cx="8715375" cy="4521651"/>
          </a:xfrm>
        </p:spPr>
        <p:txBody>
          <a:bodyPr>
            <a:noAutofit/>
          </a:bodyPr>
          <a:lstStyle/>
          <a:p>
            <a:r>
              <a:rPr lang="en-GB" sz="1800" b="1" dirty="0"/>
              <a:t>Introductions</a:t>
            </a:r>
            <a:r>
              <a:rPr lang="en-GB" sz="1800" dirty="0"/>
              <a:t>:</a:t>
            </a:r>
          </a:p>
          <a:p>
            <a:pPr marL="0" indent="0">
              <a:buNone/>
            </a:pPr>
            <a:r>
              <a:rPr lang="en-GB" sz="1800" dirty="0"/>
              <a:t> “It’s </a:t>
            </a:r>
            <a:r>
              <a:rPr lang="en-GB" sz="1800" i="1" dirty="0"/>
              <a:t>hard to forge a trustful relationship with someone without knowing their name” </a:t>
            </a:r>
            <a:r>
              <a:rPr lang="en-GB" sz="1800" dirty="0"/>
              <a:t>(participant 3), “</a:t>
            </a:r>
            <a:r>
              <a:rPr lang="en-GB" sz="1800" i="1" dirty="0"/>
              <a:t>standard good manners” </a:t>
            </a:r>
            <a:r>
              <a:rPr lang="en-GB" sz="1800" dirty="0"/>
              <a:t>(Participant 1) </a:t>
            </a:r>
          </a:p>
          <a:p>
            <a:pPr marL="0" indent="0">
              <a:buNone/>
            </a:pPr>
            <a:r>
              <a:rPr lang="en-GB" sz="1800" dirty="0"/>
              <a:t>	Pictures:</a:t>
            </a:r>
          </a:p>
          <a:p>
            <a:pPr marL="0" indent="0">
              <a:buNone/>
            </a:pPr>
            <a:r>
              <a:rPr lang="en-GB" sz="1800" b="1" dirty="0"/>
              <a:t>	“</a:t>
            </a:r>
            <a:r>
              <a:rPr lang="en-GB" sz="1800" i="1" dirty="0"/>
              <a:t>That’s nice, she’s put a face to a name, nice smile, looks friendly, not like she’s 	going to jump down your throat in uniform” </a:t>
            </a:r>
            <a:r>
              <a:rPr lang="en-GB" sz="1800" dirty="0"/>
              <a:t>(Participant 6)</a:t>
            </a:r>
            <a:endParaRPr lang="en-GB" sz="1800" b="1" dirty="0"/>
          </a:p>
          <a:p>
            <a:r>
              <a:rPr lang="en-GB" sz="1800" b="1" dirty="0"/>
              <a:t>Identification and explanations of role:</a:t>
            </a:r>
          </a:p>
          <a:p>
            <a:pPr marL="0" indent="0">
              <a:buNone/>
            </a:pPr>
            <a:r>
              <a:rPr lang="en-GB" sz="1800" dirty="0"/>
              <a:t>Important due to complexity of healthcare service </a:t>
            </a:r>
          </a:p>
          <a:p>
            <a:r>
              <a:rPr lang="en-GB" sz="1800" b="1" dirty="0"/>
              <a:t>Thanks and apologies:</a:t>
            </a:r>
          </a:p>
          <a:p>
            <a:pPr marL="0" indent="0">
              <a:buNone/>
            </a:pPr>
            <a:r>
              <a:rPr lang="en-GB" sz="1800" dirty="0"/>
              <a:t>Recognition of time spent providing stories</a:t>
            </a:r>
          </a:p>
          <a:p>
            <a:r>
              <a:rPr lang="en-GB" sz="1800" b="1" dirty="0"/>
              <a:t>Tailoring content:</a:t>
            </a:r>
          </a:p>
          <a:p>
            <a:pPr marL="0" indent="0">
              <a:buNone/>
            </a:pPr>
            <a:r>
              <a:rPr lang="en-GB" sz="1800" dirty="0"/>
              <a:t>“</a:t>
            </a:r>
            <a:r>
              <a:rPr lang="en-GB" sz="1800" i="1" dirty="0"/>
              <a:t>The last thing you appreciate is a standard response, you want to be treated as an individual, given an individual response” </a:t>
            </a:r>
            <a:r>
              <a:rPr lang="en-GB" sz="1800" dirty="0"/>
              <a:t>(Participant4), patients are quick to detect “</a:t>
            </a:r>
            <a:r>
              <a:rPr lang="en-GB" sz="1800" i="1" dirty="0"/>
              <a:t>standardised” </a:t>
            </a:r>
            <a:r>
              <a:rPr lang="en-GB" sz="1800" dirty="0"/>
              <a:t>or “</a:t>
            </a:r>
            <a:r>
              <a:rPr lang="en-GB" sz="1800" i="1" dirty="0"/>
              <a:t>meaningless”</a:t>
            </a:r>
            <a:r>
              <a:rPr lang="en-GB" sz="1800" dirty="0"/>
              <a:t> responses. “</a:t>
            </a:r>
            <a:r>
              <a:rPr lang="en-GB" sz="1800" i="1" dirty="0"/>
              <a:t>It’s a couldn’t care less response. In my tray and out again, makes you question what’s the point, it’s not going anywhere?”</a:t>
            </a:r>
            <a:r>
              <a:rPr lang="en-GB" sz="1800" dirty="0"/>
              <a:t> (Participant 5)</a:t>
            </a:r>
          </a:p>
        </p:txBody>
      </p:sp>
    </p:spTree>
    <p:extLst>
      <p:ext uri="{BB962C8B-B14F-4D97-AF65-F5344CB8AC3E}">
        <p14:creationId xmlns:p14="http://schemas.microsoft.com/office/powerpoint/2010/main" val="267211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46" y="0"/>
            <a:ext cx="6326431" cy="6724996"/>
          </a:xfrm>
        </p:spPr>
      </p:pic>
      <p:sp>
        <p:nvSpPr>
          <p:cNvPr id="2" name="TextBox 1"/>
          <p:cNvSpPr txBox="1"/>
          <p:nvPr/>
        </p:nvSpPr>
        <p:spPr>
          <a:xfrm>
            <a:off x="222069" y="3177832"/>
            <a:ext cx="178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Quality Appraisal </a:t>
            </a:r>
          </a:p>
        </p:txBody>
      </p:sp>
    </p:spTree>
    <p:extLst>
      <p:ext uri="{BB962C8B-B14F-4D97-AF65-F5344CB8AC3E}">
        <p14:creationId xmlns:p14="http://schemas.microsoft.com/office/powerpoint/2010/main" val="248329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16" y="607919"/>
            <a:ext cx="7288194" cy="5523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3584" y="6131859"/>
            <a:ext cx="686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https://www.careopinion.org.uk/blogposts/698/what-do-people-want-in-a-response-to-their-fe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688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Quality appraisal of existing responses identifies some areas of good practice, but also room for improvement…</a:t>
            </a:r>
          </a:p>
          <a:p>
            <a:r>
              <a:rPr lang="en-GB" dirty="0"/>
              <a:t>Patients share their feedback online to improve services, praise staff members and prevent service failure for others. These may be important motivators in trying to encourage feedback engagement.</a:t>
            </a:r>
          </a:p>
          <a:p>
            <a:r>
              <a:rPr lang="en-GB" dirty="0"/>
              <a:t>We can learn so much from patient experiences and insight – let’s start a conversation. Coulter et al., argues to ignore patient experience data when asked, is unethical.</a:t>
            </a:r>
          </a:p>
          <a:p>
            <a:r>
              <a:rPr lang="en-GB" dirty="0"/>
              <a:t>We have a duty to listen, learn, and respond. It might just teach us something new….</a:t>
            </a:r>
          </a:p>
        </p:txBody>
      </p:sp>
    </p:spTree>
    <p:extLst>
      <p:ext uri="{BB962C8B-B14F-4D97-AF65-F5344CB8AC3E}">
        <p14:creationId xmlns:p14="http://schemas.microsoft.com/office/powerpoint/2010/main" val="1394300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793" y="2213114"/>
            <a:ext cx="3712504" cy="215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106" y="4982818"/>
            <a:ext cx="535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Rebecca.baines@plymouth.ac.uk</a:t>
            </a:r>
            <a:endParaRPr lang="en-GB" dirty="0"/>
          </a:p>
          <a:p>
            <a:pPr algn="ctr"/>
            <a:r>
              <a:rPr lang="en-GB" dirty="0"/>
              <a:t>@</a:t>
            </a:r>
            <a:r>
              <a:rPr lang="en-GB" dirty="0" err="1"/>
              <a:t>Rebecca_Baines</a:t>
            </a:r>
            <a:r>
              <a:rPr lang="en-GB" dirty="0"/>
              <a:t>_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893" y="5955997"/>
            <a:ext cx="1137780" cy="790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695" y="6024101"/>
            <a:ext cx="2928724" cy="716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08" y="5955997"/>
            <a:ext cx="1734649" cy="784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643" y="5961907"/>
            <a:ext cx="797026" cy="7970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43" y="2457971"/>
            <a:ext cx="2794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Webinar: </a:t>
            </a:r>
          </a:p>
          <a:p>
            <a:r>
              <a:rPr lang="en-GB" u="sng" dirty="0">
                <a:hlinkClick r:id="rId8"/>
              </a:rPr>
              <a:t>Thursday 21</a:t>
            </a:r>
            <a:r>
              <a:rPr lang="en-GB" u="sng" baseline="30000" dirty="0">
                <a:hlinkClick r:id="rId8"/>
              </a:rPr>
              <a:t>st</a:t>
            </a:r>
            <a:r>
              <a:rPr lang="en-GB" u="sng" dirty="0">
                <a:hlinkClick r:id="rId8"/>
              </a:rPr>
              <a:t> June, 2-3pm </a:t>
            </a:r>
          </a:p>
          <a:p>
            <a:r>
              <a:rPr lang="en-GB" b="1" dirty="0">
                <a:hlinkClick r:id="rId8"/>
              </a:rPr>
              <a:t>https://attendee.gotowebinar.com/register/4973923813535225857</a:t>
            </a:r>
            <a:r>
              <a:rPr lang="en-GB" b="1" dirty="0"/>
              <a:t> 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47474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07" y="1554480"/>
            <a:ext cx="5798276" cy="5159829"/>
          </a:xfrm>
        </p:spPr>
        <p:txBody>
          <a:bodyPr>
            <a:normAutofit fontScale="92500"/>
          </a:bodyPr>
          <a:lstStyle/>
          <a:p>
            <a:r>
              <a:rPr lang="en-GB" dirty="0"/>
              <a:t>Patient feedback is considered integral to </a:t>
            </a:r>
            <a:r>
              <a:rPr lang="en-GB" b="1" dirty="0"/>
              <a:t>professional development, patient safety and care quality</a:t>
            </a:r>
            <a:r>
              <a:rPr lang="en-GB" dirty="0"/>
              <a:t>.</a:t>
            </a:r>
          </a:p>
          <a:p>
            <a:r>
              <a:rPr lang="en-GB" dirty="0"/>
              <a:t>However, </a:t>
            </a:r>
            <a:r>
              <a:rPr lang="en-GB" b="1" dirty="0"/>
              <a:t>limitations</a:t>
            </a:r>
            <a:r>
              <a:rPr lang="en-GB" dirty="0"/>
              <a:t> with some existing tools.</a:t>
            </a:r>
          </a:p>
          <a:p>
            <a:r>
              <a:rPr lang="en-GB" dirty="0"/>
              <a:t>Care Opinion provides a unique ability to directly respond to feedback providers</a:t>
            </a:r>
          </a:p>
          <a:p>
            <a:r>
              <a:rPr lang="en-GB" dirty="0"/>
              <a:t>But…. </a:t>
            </a:r>
            <a:r>
              <a:rPr lang="en-GB" b="1" dirty="0"/>
              <a:t>What makes a good response? </a:t>
            </a:r>
            <a:r>
              <a:rPr lang="en-GB" dirty="0"/>
              <a:t>What are patient </a:t>
            </a:r>
            <a:r>
              <a:rPr lang="en-GB" b="1" dirty="0"/>
              <a:t>expectations and desires</a:t>
            </a:r>
            <a:r>
              <a:rPr lang="en-GB" dirty="0"/>
              <a:t>? Can the way organisations respond to feedback online </a:t>
            </a:r>
            <a:r>
              <a:rPr lang="en-GB" b="1" dirty="0"/>
              <a:t>be improved</a:t>
            </a:r>
            <a:r>
              <a:rPr lang="en-GB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05" y="270840"/>
            <a:ext cx="2579308" cy="1514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13" y="2487999"/>
            <a:ext cx="2667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932" y="44740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worth exploring?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44" y="2274196"/>
            <a:ext cx="5426630" cy="2721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059" y="5715000"/>
            <a:ext cx="714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Why did we feel it was important to look at? </a:t>
            </a:r>
          </a:p>
        </p:txBody>
      </p:sp>
    </p:spTree>
    <p:extLst>
      <p:ext uri="{BB962C8B-B14F-4D97-AF65-F5344CB8AC3E}">
        <p14:creationId xmlns:p14="http://schemas.microsoft.com/office/powerpoint/2010/main" val="274207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Theoretical perspective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Evidence suggests providing a bad feedback response can lead to </a:t>
            </a:r>
            <a:r>
              <a:rPr lang="en-GB" b="1" dirty="0"/>
              <a:t>feelings of frustration and dissatisfaction</a:t>
            </a:r>
            <a:r>
              <a:rPr lang="en-GB" dirty="0"/>
              <a:t> </a:t>
            </a:r>
          </a:p>
          <a:p>
            <a:r>
              <a:rPr lang="en-GB" dirty="0"/>
              <a:t>Business literature - implications for </a:t>
            </a:r>
            <a:r>
              <a:rPr lang="en-GB" b="1" dirty="0"/>
              <a:t>organisational reputation</a:t>
            </a:r>
            <a:r>
              <a:rPr lang="en-GB" dirty="0"/>
              <a:t>, public </a:t>
            </a:r>
            <a:r>
              <a:rPr lang="en-GB" b="1" dirty="0"/>
              <a:t>inferences of trust </a:t>
            </a:r>
            <a:r>
              <a:rPr lang="en-GB" dirty="0"/>
              <a:t>and </a:t>
            </a:r>
            <a:r>
              <a:rPr lang="en-GB" b="1" dirty="0"/>
              <a:t>perceived responsiveness</a:t>
            </a:r>
            <a:r>
              <a:rPr lang="en-GB" dirty="0"/>
              <a:t>. Further </a:t>
            </a:r>
            <a:r>
              <a:rPr lang="en-GB" b="1" dirty="0"/>
              <a:t>complaint behaviour</a:t>
            </a:r>
          </a:p>
          <a:p>
            <a:r>
              <a:rPr lang="en-GB" dirty="0"/>
              <a:t>Theoretical perspective: Justice Theory</a:t>
            </a:r>
          </a:p>
          <a:p>
            <a:pPr>
              <a:buFontTx/>
              <a:buChar char="-"/>
            </a:pPr>
            <a:r>
              <a:rPr lang="en-GB" dirty="0"/>
              <a:t>Procedural</a:t>
            </a:r>
          </a:p>
          <a:p>
            <a:pPr>
              <a:buFontTx/>
              <a:buChar char="-"/>
            </a:pPr>
            <a:r>
              <a:rPr lang="en-GB" dirty="0"/>
              <a:t>Interactional</a:t>
            </a:r>
          </a:p>
          <a:p>
            <a:pPr>
              <a:buFontTx/>
              <a:buChar char="-"/>
            </a:pPr>
            <a:r>
              <a:rPr lang="en-GB" dirty="0"/>
              <a:t>Distributive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71" y="4726827"/>
            <a:ext cx="4246142" cy="15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06634" y="1072342"/>
            <a:ext cx="223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Perceived fairness of polices and procedures used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4433" y="795377"/>
            <a:ext cx="3129740" cy="2511918"/>
            <a:chOff x="144433" y="795377"/>
            <a:chExt cx="3129740" cy="2511918"/>
          </a:xfrm>
        </p:grpSpPr>
        <p:sp>
          <p:nvSpPr>
            <p:cNvPr id="11" name="TextBox 10"/>
            <p:cNvSpPr txBox="1"/>
            <p:nvPr/>
          </p:nvSpPr>
          <p:spPr>
            <a:xfrm>
              <a:off x="1637951" y="2937963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Waiting times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433" y="2335567"/>
              <a:ext cx="1636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Perceived efficiency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2622" y="795377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Accessibility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78330" y="5408736"/>
            <a:ext cx="2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Manner in which people are treated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141517" y="4842778"/>
            <a:ext cx="3898671" cy="1611034"/>
            <a:chOff x="3141517" y="4842778"/>
            <a:chExt cx="3898671" cy="1611034"/>
          </a:xfrm>
        </p:grpSpPr>
        <p:sp>
          <p:nvSpPr>
            <p:cNvPr id="16" name="TextBox 15"/>
            <p:cNvSpPr txBox="1"/>
            <p:nvPr/>
          </p:nvSpPr>
          <p:spPr>
            <a:xfrm>
              <a:off x="3141517" y="4865024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Courtesy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77739" y="4842778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Respect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03966" y="5496276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Honesty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27320" y="6084480"/>
              <a:ext cx="163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Assurance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22077" y="860587"/>
            <a:ext cx="2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Perceived fairness of the outcome offered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1053" y="3052708"/>
            <a:ext cx="163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Compensation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62544" y="1451188"/>
            <a:ext cx="7494271" cy="5068761"/>
            <a:chOff x="962544" y="1451188"/>
            <a:chExt cx="7494271" cy="5068761"/>
          </a:xfrm>
        </p:grpSpPr>
        <p:sp>
          <p:nvSpPr>
            <p:cNvPr id="4" name="Oval 3"/>
            <p:cNvSpPr/>
            <p:nvPr/>
          </p:nvSpPr>
          <p:spPr>
            <a:xfrm>
              <a:off x="3587633" y="2965181"/>
              <a:ext cx="1853739" cy="1313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Justice Theory 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62544" y="1451188"/>
              <a:ext cx="7494271" cy="5068761"/>
              <a:chOff x="962544" y="1451188"/>
              <a:chExt cx="7494271" cy="506876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62544" y="1451188"/>
                <a:ext cx="1895302" cy="10889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Procedural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417916" y="5430982"/>
                <a:ext cx="1942408" cy="10889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Interactional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61513" y="1791084"/>
                <a:ext cx="1895302" cy="10889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Distributive</a:t>
                </a:r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2793076" y="2335567"/>
              <a:ext cx="1005840" cy="71714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5389072" y="2497175"/>
              <a:ext cx="1172441" cy="67892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514502" y="4365782"/>
              <a:ext cx="0" cy="94305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5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Mixed methodology: four inter-related stages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Systematic search </a:t>
            </a:r>
            <a:r>
              <a:rPr lang="en-GB" dirty="0"/>
              <a:t>of adult mental health stories published on Care Opinion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Thematic analysis </a:t>
            </a:r>
            <a:r>
              <a:rPr lang="en-GB" dirty="0"/>
              <a:t>of identified stories in collaboration with patient-research partner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Themes or factors considered influential </a:t>
            </a:r>
            <a:r>
              <a:rPr lang="en-GB" b="1" dirty="0"/>
              <a:t>discussed and refined </a:t>
            </a:r>
            <a:r>
              <a:rPr lang="en-GB" dirty="0"/>
              <a:t>by wider patient-carer stakeholder group (Heads Count) leading to the co-production of the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Finally, produced framework used to </a:t>
            </a:r>
            <a:r>
              <a:rPr lang="en-GB" b="1" dirty="0"/>
              <a:t>quality appraise </a:t>
            </a:r>
            <a:r>
              <a:rPr lang="en-GB" dirty="0"/>
              <a:t>existing responses</a:t>
            </a:r>
          </a:p>
          <a:p>
            <a:r>
              <a:rPr lang="en-GB" dirty="0"/>
              <a:t>Mental health selected – acknowledged difficulties in satisfactorily responding to this population. More likely to maintain contact with medical services if satisfied with care. Implications for clinical relapse rates and hospital admissions/re-admissions.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5207" y="365126"/>
            <a:ext cx="352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Due to resource constraints, only stories and corresponding responses made in the South West of England were included. </a:t>
            </a:r>
          </a:p>
        </p:txBody>
      </p:sp>
    </p:spTree>
    <p:extLst>
      <p:ext uri="{BB962C8B-B14F-4D97-AF65-F5344CB8AC3E}">
        <p14:creationId xmlns:p14="http://schemas.microsoft.com/office/powerpoint/2010/main" val="355421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 strategy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/>
              <a:t>2005-January 25 2017</a:t>
            </a:r>
          </a:p>
          <a:p>
            <a:r>
              <a:rPr lang="en-GB" dirty="0"/>
              <a:t>“mental  health” OR “mental  ill-ness” OR “mentally ill” OR “mental” OR “</a:t>
            </a:r>
            <a:r>
              <a:rPr lang="en-GB" dirty="0" err="1"/>
              <a:t>pnd</a:t>
            </a:r>
            <a:r>
              <a:rPr lang="en-GB" dirty="0"/>
              <a:t>” OR “psychiatrist” OR “psychiatry” OR “depression” OR “anorexia” OR “anxiety” OR “eating disorder” OR “psychology” OR “psychosis” OR “psychotic” OR “</a:t>
            </a:r>
            <a:r>
              <a:rPr lang="en-GB" dirty="0" err="1"/>
              <a:t>ptsd</a:t>
            </a:r>
            <a:r>
              <a:rPr lang="en-GB" dirty="0"/>
              <a:t>” OR “self-harm.</a:t>
            </a:r>
          </a:p>
          <a:p>
            <a:r>
              <a:rPr lang="en-GB" dirty="0"/>
              <a:t>Inclusion/exclusion: stories  that  discussed  the  treatment  or  diagnosis  of  a  mental  health  condition,  experience  or  service  were  included.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5" y="1039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1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391" y="217208"/>
            <a:ext cx="7886700" cy="1325563"/>
          </a:xfrm>
        </p:spPr>
        <p:txBody>
          <a:bodyPr/>
          <a:lstStyle/>
          <a:p>
            <a:r>
              <a:rPr lang="en-GB" dirty="0"/>
              <a:t>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9" y="781984"/>
            <a:ext cx="4404803" cy="505403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21748"/>
            <a:ext cx="3922288" cy="4952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190,345  stories  published  on  Care  Opinion  - 2386 (1.25%, 2,386/190, 345) were  identified  as  stories  about adult mental health services in England. 10.3%, (245/2386) were from the South West.</a:t>
            </a:r>
          </a:p>
          <a:p>
            <a:r>
              <a:rPr lang="en-GB" sz="1800" dirty="0"/>
              <a:t>74.7% (183/245) received a response from </a:t>
            </a:r>
            <a:r>
              <a:rPr lang="en-GB" sz="1800" b="1" dirty="0"/>
              <a:t>41 different  job  roles or titles</a:t>
            </a:r>
          </a:p>
          <a:p>
            <a:r>
              <a:rPr lang="en-GB" sz="1800" dirty="0"/>
              <a:t>24 (9.8%) </a:t>
            </a:r>
            <a:r>
              <a:rPr lang="en-GB" sz="1800" b="1" dirty="0"/>
              <a:t>had  been  heard  but  not  yet  responded</a:t>
            </a:r>
            <a:r>
              <a:rPr lang="en-GB" sz="1800" dirty="0"/>
              <a:t>  to  at  the  time  of  analysis.  </a:t>
            </a:r>
          </a:p>
          <a:p>
            <a:r>
              <a:rPr lang="en-GB" sz="1800" dirty="0"/>
              <a:t>Only 1.6% (n =4/245) of included responses were tagged by the organization as </a:t>
            </a:r>
            <a:r>
              <a:rPr lang="en-GB" sz="1800" b="1" dirty="0"/>
              <a:t>“may lead to a change</a:t>
            </a:r>
            <a:r>
              <a:rPr lang="en-GB" sz="1800" dirty="0"/>
              <a:t>.”</a:t>
            </a:r>
          </a:p>
        </p:txBody>
      </p:sp>
      <p:sp>
        <p:nvSpPr>
          <p:cNvPr id="3" name="Oval 2"/>
          <p:cNvSpPr/>
          <p:nvPr/>
        </p:nvSpPr>
        <p:spPr>
          <a:xfrm>
            <a:off x="16809" y="4276578"/>
            <a:ext cx="4020619" cy="1559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Thematic analysis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62842"/>
              </p:ext>
            </p:extLst>
          </p:nvPr>
        </p:nvGraphicFramePr>
        <p:xfrm>
          <a:off x="739589" y="1506068"/>
          <a:ext cx="7584140" cy="4262716"/>
        </p:xfrm>
        <a:graphic>
          <a:graphicData uri="http://schemas.openxmlformats.org/drawingml/2006/table">
            <a:tbl>
              <a:tblPr firstRow="1" firstCol="1" bandRow="1"/>
              <a:tblGrid>
                <a:gridCol w="3711949">
                  <a:extLst>
                    <a:ext uri="{9D8B030D-6E8A-4147-A177-3AD203B41FA5}">
                      <a16:colId xmlns:a16="http://schemas.microsoft.com/office/drawing/2014/main" val="3533325712"/>
                    </a:ext>
                  </a:extLst>
                </a:gridCol>
                <a:gridCol w="3872191">
                  <a:extLst>
                    <a:ext uri="{9D8B030D-6E8A-4147-A177-3AD203B41FA5}">
                      <a16:colId xmlns:a16="http://schemas.microsoft.com/office/drawing/2014/main" val="1307045755"/>
                    </a:ext>
                  </a:extLst>
                </a:gridCol>
              </a:tblGrid>
              <a:tr h="25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 Provides a photo of responder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11. Offers reassurance**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147848"/>
                  </a:ext>
                </a:extLst>
              </a:tr>
              <a:tr h="25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2. Provides responder name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12. Tailors response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72776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 Names the story provider in response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13. Offers to make contact with the story provider at a later date **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213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4. Identifies responder role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14. Signposts patient to other relevant services**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6971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 Provides explanation of responder role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15. Explains purposes of signposted services and why these have been suggested**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16537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6. Explains why the responder in particular is responding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16. Provides contact details </a:t>
                      </a:r>
                      <a:r>
                        <a:rPr lang="en-GB" sz="1100" u="sng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a named person for these services**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75025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 Responds within 7 days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17. Provides opening times for suggested services**                                                            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36226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8. Offers thanks for providing patient story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18. Suggests more than one contact option**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74342"/>
                  </a:ext>
                </a:extLst>
              </a:tr>
              <a:tr h="5014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9. Offers to pass feedback onwards if positive in nature*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19. Signs off response in a polite manner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74677"/>
                  </a:ext>
                </a:extLst>
              </a:tr>
              <a:tr h="2507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 Provides an apology**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8033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39589" y="5870986"/>
            <a:ext cx="471678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Only applicable to positive/mixed stories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** Only applicable to negative/mixed stories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28650" y="4951829"/>
            <a:ext cx="3690132" cy="890581"/>
            <a:chOff x="628650" y="4951829"/>
            <a:chExt cx="3690132" cy="890581"/>
          </a:xfrm>
        </p:grpSpPr>
        <p:sp>
          <p:nvSpPr>
            <p:cNvPr id="7" name="Rectangle 6"/>
            <p:cNvSpPr/>
            <p:nvPr/>
          </p:nvSpPr>
          <p:spPr>
            <a:xfrm>
              <a:off x="628650" y="4951829"/>
              <a:ext cx="3690132" cy="32026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8650" y="5485959"/>
              <a:ext cx="3690132" cy="3564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4427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</TotalTime>
  <Words>887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Office Theme</vt:lpstr>
      <vt:lpstr>What makes an effective response?</vt:lpstr>
      <vt:lpstr>Background</vt:lpstr>
      <vt:lpstr>Why is it worth exploring?</vt:lpstr>
      <vt:lpstr>Theoretical perspective</vt:lpstr>
      <vt:lpstr>PowerPoint Presentation</vt:lpstr>
      <vt:lpstr>Methodology</vt:lpstr>
      <vt:lpstr>Search strategy </vt:lpstr>
      <vt:lpstr>Results</vt:lpstr>
      <vt:lpstr>Thematic analysis</vt:lpstr>
      <vt:lpstr>PowerPoint Presentation</vt:lpstr>
      <vt:lpstr>Themes:</vt:lpstr>
      <vt:lpstr>PowerPoint Presentation</vt:lpstr>
      <vt:lpstr>PowerPoint Presentation</vt:lpstr>
      <vt:lpstr>Discussion</vt:lpstr>
      <vt:lpstr>Any questions?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an effective response?</dc:title>
  <dc:creator>Rebecca Baines</dc:creator>
  <cp:lastModifiedBy>Sarah Ashurst</cp:lastModifiedBy>
  <cp:revision>20</cp:revision>
  <dcterms:created xsi:type="dcterms:W3CDTF">2018-06-15T15:07:11Z</dcterms:created>
  <dcterms:modified xsi:type="dcterms:W3CDTF">2018-06-22T11:07:24Z</dcterms:modified>
</cp:coreProperties>
</file>