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Open Sans Light" panose="020B0306030504020204" pitchFamily="34" charset="0"/>
      <p:regular r:id="rId21"/>
      <p:italic r:id="rId22"/>
    </p:embeddedFont>
    <p:embeddedFont>
      <p:font typeface="Open Sauce" panose="020B0604020202020204" charset="0"/>
      <p:regular r:id="rId23"/>
    </p:embeddedFont>
    <p:embeddedFont>
      <p:font typeface="Open Sauce Bold" panose="020B0604020202020204" charset="0"/>
      <p:regular r:id="rId24"/>
    </p:embeddedFont>
    <p:embeddedFont>
      <p:font typeface="Open Sauce Bold Italics" panose="020B0604020202020204" charset="0"/>
      <p:regular r:id="rId25"/>
    </p:embeddedFont>
    <p:embeddedFont>
      <p:font typeface="Open Sauce Italics" panose="020B0604020202020204" charset="0"/>
      <p:regular r:id="rId26"/>
    </p:embeddedFont>
    <p:embeddedFont>
      <p:font typeface="Open Sauce SemiBold" panose="020B0604020202020204" charset="0"/>
      <p:regular r:id="rId27"/>
    </p:embeddedFont>
    <p:embeddedFont>
      <p:font typeface="Open Sauce SemiBold Bold" panose="020B0604020202020204" charset="0"/>
      <p:regular r:id="rId28"/>
    </p:embeddedFont>
    <p:embeddedFont>
      <p:font typeface="Open Sauce SemiBold Bold Italics" panose="020B0604020202020204" charset="0"/>
      <p:regular r:id="rId29"/>
    </p:embeddedFont>
    <p:embeddedFont>
      <p:font typeface="Open Sauce SemiBold Italics"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A1B132-8802-4224-BD48-174EFDDE1E83}" v="2" dt="2021-07-22T16:24:31.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54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microsoft.com/office/2015/10/relationships/revisionInfo" Target="revisionInfo.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085031" y="0"/>
            <a:ext cx="6858000" cy="10287000"/>
            <a:chOff x="0" y="0"/>
            <a:chExt cx="6350000" cy="9525000"/>
          </a:xfrm>
        </p:grpSpPr>
        <p:sp>
          <p:nvSpPr>
            <p:cNvPr id="3" name="Freeform 3"/>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cstate="email">
                <a:extLst>
                  <a:ext uri="{28A0092B-C50C-407E-A947-70E740481C1C}">
                    <a14:useLocalDpi xmlns:a14="http://schemas.microsoft.com/office/drawing/2010/main"/>
                  </a:ext>
                </a:extLst>
              </a:blip>
              <a:stretch>
                <a:fillRect/>
              </a:stretch>
            </a:blipFill>
          </p:spPr>
        </p:sp>
      </p:grpSp>
      <p:grpSp>
        <p:nvGrpSpPr>
          <p:cNvPr id="4" name="Group 4"/>
          <p:cNvGrpSpPr/>
          <p:nvPr/>
        </p:nvGrpSpPr>
        <p:grpSpPr>
          <a:xfrm>
            <a:off x="828814" y="2505282"/>
            <a:ext cx="12427403" cy="4238547"/>
            <a:chOff x="0" y="0"/>
            <a:chExt cx="16569871" cy="5651397"/>
          </a:xfrm>
        </p:grpSpPr>
        <p:grpSp>
          <p:nvGrpSpPr>
            <p:cNvPr id="5" name="Group 5"/>
            <p:cNvGrpSpPr/>
            <p:nvPr/>
          </p:nvGrpSpPr>
          <p:grpSpPr>
            <a:xfrm>
              <a:off x="0" y="0"/>
              <a:ext cx="16569871" cy="5651397"/>
              <a:chOff x="0" y="0"/>
              <a:chExt cx="2315104" cy="806179"/>
            </a:xfrm>
          </p:grpSpPr>
          <p:sp>
            <p:nvSpPr>
              <p:cNvPr id="6" name="Freeform 6"/>
              <p:cNvSpPr/>
              <p:nvPr/>
            </p:nvSpPr>
            <p:spPr>
              <a:xfrm>
                <a:off x="0" y="0"/>
                <a:ext cx="2315104" cy="806179"/>
              </a:xfrm>
              <a:custGeom>
                <a:avLst/>
                <a:gdLst/>
                <a:ahLst/>
                <a:cxnLst/>
                <a:rect l="l" t="t" r="r" b="b"/>
                <a:pathLst>
                  <a:path w="2315104" h="806179">
                    <a:moveTo>
                      <a:pt x="2190644" y="806179"/>
                    </a:moveTo>
                    <a:lnTo>
                      <a:pt x="124460" y="806179"/>
                    </a:lnTo>
                    <a:cubicBezTo>
                      <a:pt x="55880" y="806179"/>
                      <a:pt x="0" y="750299"/>
                      <a:pt x="0" y="681719"/>
                    </a:cubicBezTo>
                    <a:lnTo>
                      <a:pt x="0" y="124460"/>
                    </a:lnTo>
                    <a:cubicBezTo>
                      <a:pt x="0" y="55880"/>
                      <a:pt x="55880" y="0"/>
                      <a:pt x="124460" y="0"/>
                    </a:cubicBezTo>
                    <a:lnTo>
                      <a:pt x="2190644" y="0"/>
                    </a:lnTo>
                    <a:cubicBezTo>
                      <a:pt x="2259224" y="0"/>
                      <a:pt x="2315104" y="55880"/>
                      <a:pt x="2315104" y="124460"/>
                    </a:cubicBezTo>
                    <a:lnTo>
                      <a:pt x="2315104" y="681719"/>
                    </a:lnTo>
                    <a:cubicBezTo>
                      <a:pt x="2315104" y="750299"/>
                      <a:pt x="2259224" y="806179"/>
                      <a:pt x="2190644" y="806179"/>
                    </a:cubicBezTo>
                    <a:close/>
                  </a:path>
                </a:pathLst>
              </a:custGeom>
              <a:solidFill>
                <a:srgbClr val="26BDE2"/>
              </a:solidFill>
            </p:spPr>
          </p:sp>
        </p:grpSp>
        <p:sp>
          <p:nvSpPr>
            <p:cNvPr id="7" name="TextBox 7"/>
            <p:cNvSpPr txBox="1"/>
            <p:nvPr/>
          </p:nvSpPr>
          <p:spPr>
            <a:xfrm>
              <a:off x="877065" y="525958"/>
              <a:ext cx="14815740" cy="4399652"/>
            </a:xfrm>
            <a:prstGeom prst="rect">
              <a:avLst/>
            </a:prstGeom>
          </p:spPr>
          <p:txBody>
            <a:bodyPr lIns="0" tIns="0" rIns="0" bIns="0" rtlCol="0" anchor="t">
              <a:spAutoFit/>
            </a:bodyPr>
            <a:lstStyle/>
            <a:p>
              <a:pPr marL="0" lvl="0" indent="0" algn="l">
                <a:lnSpc>
                  <a:spcPts val="8843"/>
                </a:lnSpc>
                <a:spcBef>
                  <a:spcPct val="0"/>
                </a:spcBef>
              </a:pPr>
              <a:r>
                <a:rPr lang="en-US" sz="6803">
                  <a:solidFill>
                    <a:srgbClr val="141414"/>
                  </a:solidFill>
                  <a:latin typeface="Open Sauce SemiBold Bold"/>
                </a:rPr>
                <a:t>Implementing online patient feedback, staff impacts and experiences</a:t>
              </a:r>
            </a:p>
          </p:txBody>
        </p:sp>
      </p:grpSp>
      <p:grpSp>
        <p:nvGrpSpPr>
          <p:cNvPr id="8" name="Group 8"/>
          <p:cNvGrpSpPr/>
          <p:nvPr/>
        </p:nvGrpSpPr>
        <p:grpSpPr>
          <a:xfrm>
            <a:off x="861620" y="7084486"/>
            <a:ext cx="9485509" cy="1482946"/>
            <a:chOff x="0" y="0"/>
            <a:chExt cx="4846871" cy="518160"/>
          </a:xfrm>
        </p:grpSpPr>
        <p:sp>
          <p:nvSpPr>
            <p:cNvPr id="9" name="Freeform 9"/>
            <p:cNvSpPr/>
            <p:nvPr/>
          </p:nvSpPr>
          <p:spPr>
            <a:xfrm>
              <a:off x="6350" y="9286"/>
              <a:ext cx="4834170" cy="739178"/>
            </a:xfrm>
            <a:custGeom>
              <a:avLst/>
              <a:gdLst/>
              <a:ahLst/>
              <a:cxnLst/>
              <a:rect l="l" t="t" r="r" b="b"/>
              <a:pathLst>
                <a:path w="4834170" h="739178">
                  <a:moveTo>
                    <a:pt x="252730" y="0"/>
                  </a:moveTo>
                  <a:lnTo>
                    <a:pt x="4581441" y="0"/>
                  </a:lnTo>
                  <a:cubicBezTo>
                    <a:pt x="4721141" y="0"/>
                    <a:pt x="4834170" y="165294"/>
                    <a:pt x="4834170" y="369589"/>
                  </a:cubicBezTo>
                  <a:cubicBezTo>
                    <a:pt x="4834170" y="573885"/>
                    <a:pt x="4721141" y="739178"/>
                    <a:pt x="4581441" y="739178"/>
                  </a:cubicBezTo>
                  <a:lnTo>
                    <a:pt x="252730" y="739178"/>
                  </a:lnTo>
                  <a:cubicBezTo>
                    <a:pt x="113030" y="739178"/>
                    <a:pt x="0" y="573885"/>
                    <a:pt x="0" y="369589"/>
                  </a:cubicBezTo>
                  <a:cubicBezTo>
                    <a:pt x="0" y="165294"/>
                    <a:pt x="113030" y="0"/>
                    <a:pt x="252730" y="0"/>
                  </a:cubicBezTo>
                  <a:close/>
                </a:path>
              </a:pathLst>
            </a:custGeom>
            <a:solidFill>
              <a:srgbClr val="FCC30B"/>
            </a:solidFill>
          </p:spPr>
        </p:sp>
      </p:grpSp>
      <p:grpSp>
        <p:nvGrpSpPr>
          <p:cNvPr id="10" name="Group 10"/>
          <p:cNvGrpSpPr/>
          <p:nvPr/>
        </p:nvGrpSpPr>
        <p:grpSpPr>
          <a:xfrm>
            <a:off x="10886133" y="7560954"/>
            <a:ext cx="1817629" cy="992705"/>
            <a:chOff x="0" y="0"/>
            <a:chExt cx="2423506" cy="1323607"/>
          </a:xfrm>
        </p:grpSpPr>
        <p:pic>
          <p:nvPicPr>
            <p:cNvPr id="11" name="Picture 11"/>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62401" y="360740"/>
              <a:ext cx="1298703" cy="602126"/>
            </a:xfrm>
            <a:prstGeom prst="rect">
              <a:avLst/>
            </a:prstGeom>
          </p:spPr>
        </p:pic>
        <p:grpSp>
          <p:nvGrpSpPr>
            <p:cNvPr id="12" name="Group 12"/>
            <p:cNvGrpSpPr/>
            <p:nvPr/>
          </p:nvGrpSpPr>
          <p:grpSpPr>
            <a:xfrm>
              <a:off x="0" y="0"/>
              <a:ext cx="2423506" cy="1323607"/>
              <a:chOff x="0" y="0"/>
              <a:chExt cx="1220810" cy="666750"/>
            </a:xfrm>
          </p:grpSpPr>
          <p:sp>
            <p:nvSpPr>
              <p:cNvPr id="13" name="Freeform 13"/>
              <p:cNvSpPr/>
              <p:nvPr/>
            </p:nvSpPr>
            <p:spPr>
              <a:xfrm>
                <a:off x="0" y="29210"/>
                <a:ext cx="1220810" cy="614680"/>
              </a:xfrm>
              <a:custGeom>
                <a:avLst/>
                <a:gdLst/>
                <a:ahLst/>
                <a:cxnLst/>
                <a:rect l="l" t="t" r="r" b="b"/>
                <a:pathLst>
                  <a:path w="1220810" h="614680">
                    <a:moveTo>
                      <a:pt x="1220810" y="307340"/>
                    </a:moveTo>
                    <a:cubicBezTo>
                      <a:pt x="1220810" y="138430"/>
                      <a:pt x="1083650" y="1270"/>
                      <a:pt x="913981" y="0"/>
                    </a:cubicBezTo>
                    <a:lnTo>
                      <a:pt x="306863" y="0"/>
                    </a:lnTo>
                    <a:cubicBezTo>
                      <a:pt x="137160" y="0"/>
                      <a:pt x="0" y="138430"/>
                      <a:pt x="0" y="307340"/>
                    </a:cubicBezTo>
                    <a:cubicBezTo>
                      <a:pt x="0" y="476250"/>
                      <a:pt x="137160" y="614680"/>
                      <a:pt x="306863" y="614680"/>
                    </a:cubicBezTo>
                    <a:lnTo>
                      <a:pt x="914740" y="614680"/>
                    </a:lnTo>
                    <a:cubicBezTo>
                      <a:pt x="1083650" y="614680"/>
                      <a:pt x="1220810" y="476250"/>
                      <a:pt x="1220810" y="307340"/>
                    </a:cubicBezTo>
                    <a:close/>
                    <a:moveTo>
                      <a:pt x="913981" y="560070"/>
                    </a:moveTo>
                    <a:lnTo>
                      <a:pt x="306070" y="560070"/>
                    </a:lnTo>
                    <a:cubicBezTo>
                      <a:pt x="166370" y="560070"/>
                      <a:pt x="53340" y="447040"/>
                      <a:pt x="53340" y="307340"/>
                    </a:cubicBezTo>
                    <a:cubicBezTo>
                      <a:pt x="53340" y="167640"/>
                      <a:pt x="166370" y="54610"/>
                      <a:pt x="306070" y="54610"/>
                    </a:cubicBezTo>
                    <a:lnTo>
                      <a:pt x="913981" y="54610"/>
                    </a:lnTo>
                    <a:cubicBezTo>
                      <a:pt x="1053170" y="54610"/>
                      <a:pt x="1166200" y="167640"/>
                      <a:pt x="1166200" y="307340"/>
                    </a:cubicBezTo>
                    <a:cubicBezTo>
                      <a:pt x="1166200" y="447040"/>
                      <a:pt x="1053170" y="560070"/>
                      <a:pt x="913981" y="560070"/>
                    </a:cubicBezTo>
                    <a:close/>
                  </a:path>
                </a:pathLst>
              </a:custGeom>
              <a:solidFill>
                <a:srgbClr val="141414"/>
              </a:solidFill>
            </p:spPr>
          </p:sp>
        </p:grpSp>
      </p:grpSp>
      <p:pic>
        <p:nvPicPr>
          <p:cNvPr id="14" name="Picture 1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61620" y="913616"/>
            <a:ext cx="755901" cy="755901"/>
          </a:xfrm>
          <a:prstGeom prst="rect">
            <a:avLst/>
          </a:prstGeom>
        </p:spPr>
      </p:pic>
      <p:sp>
        <p:nvSpPr>
          <p:cNvPr id="15" name="TextBox 15"/>
          <p:cNvSpPr txBox="1"/>
          <p:nvPr/>
        </p:nvSpPr>
        <p:spPr>
          <a:xfrm>
            <a:off x="1867723" y="856486"/>
            <a:ext cx="3442791" cy="813031"/>
          </a:xfrm>
          <a:prstGeom prst="rect">
            <a:avLst/>
          </a:prstGeom>
        </p:spPr>
        <p:txBody>
          <a:bodyPr lIns="0" tIns="0" rIns="0" bIns="0" rtlCol="0" anchor="t">
            <a:spAutoFit/>
          </a:bodyPr>
          <a:lstStyle/>
          <a:p>
            <a:pPr>
              <a:lnSpc>
                <a:spcPts val="3291"/>
              </a:lnSpc>
            </a:pPr>
            <a:r>
              <a:rPr lang="en-US" sz="2350">
                <a:solidFill>
                  <a:srgbClr val="141414"/>
                </a:solidFill>
                <a:latin typeface="Open Sauce SemiBold"/>
              </a:rPr>
              <a:t>16.07.2021 @Rebecca_Baines_</a:t>
            </a:r>
          </a:p>
        </p:txBody>
      </p:sp>
      <p:sp>
        <p:nvSpPr>
          <p:cNvPr id="16" name="TextBox 16"/>
          <p:cNvSpPr txBox="1"/>
          <p:nvPr/>
        </p:nvSpPr>
        <p:spPr>
          <a:xfrm>
            <a:off x="1178144" y="7514164"/>
            <a:ext cx="8663996" cy="1039495"/>
          </a:xfrm>
          <a:prstGeom prst="rect">
            <a:avLst/>
          </a:prstGeom>
        </p:spPr>
        <p:txBody>
          <a:bodyPr lIns="0" tIns="0" rIns="0" bIns="0" rtlCol="0" anchor="t">
            <a:spAutoFit/>
          </a:bodyPr>
          <a:lstStyle/>
          <a:p>
            <a:pPr>
              <a:lnSpc>
                <a:spcPts val="4129"/>
              </a:lnSpc>
              <a:spcBef>
                <a:spcPct val="0"/>
              </a:spcBef>
            </a:pPr>
            <a:r>
              <a:rPr lang="en-US" sz="2949">
                <a:solidFill>
                  <a:srgbClr val="141414"/>
                </a:solidFill>
                <a:latin typeface="Open Sauce"/>
              </a:rPr>
              <a:t>A research evaluation using Normalisation Process Theory.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165695"/>
            <a:ext cx="9617369" cy="1904658"/>
            <a:chOff x="0" y="0"/>
            <a:chExt cx="12823159" cy="2539545"/>
          </a:xfrm>
        </p:grpSpPr>
        <p:grpSp>
          <p:nvGrpSpPr>
            <p:cNvPr id="3" name="Group 3"/>
            <p:cNvGrpSpPr/>
            <p:nvPr/>
          </p:nvGrpSpPr>
          <p:grpSpPr>
            <a:xfrm>
              <a:off x="0" y="0"/>
              <a:ext cx="12823159" cy="2539545"/>
              <a:chOff x="0" y="0"/>
              <a:chExt cx="5640003" cy="1116966"/>
            </a:xfrm>
          </p:grpSpPr>
          <p:sp>
            <p:nvSpPr>
              <p:cNvPr id="4" name="Freeform 4"/>
              <p:cNvSpPr/>
              <p:nvPr/>
            </p:nvSpPr>
            <p:spPr>
              <a:xfrm>
                <a:off x="0" y="0"/>
                <a:ext cx="5640003" cy="1116967"/>
              </a:xfrm>
              <a:custGeom>
                <a:avLst/>
                <a:gdLst/>
                <a:ahLst/>
                <a:cxnLst/>
                <a:rect l="l" t="t" r="r" b="b"/>
                <a:pathLst>
                  <a:path w="5640003" h="1116967">
                    <a:moveTo>
                      <a:pt x="5515542" y="1116966"/>
                    </a:moveTo>
                    <a:lnTo>
                      <a:pt x="124460" y="1116966"/>
                    </a:lnTo>
                    <a:cubicBezTo>
                      <a:pt x="55880" y="1116966"/>
                      <a:pt x="0" y="1061086"/>
                      <a:pt x="0" y="992506"/>
                    </a:cubicBezTo>
                    <a:lnTo>
                      <a:pt x="0" y="124460"/>
                    </a:lnTo>
                    <a:cubicBezTo>
                      <a:pt x="0" y="55880"/>
                      <a:pt x="55880" y="0"/>
                      <a:pt x="124460" y="0"/>
                    </a:cubicBezTo>
                    <a:lnTo>
                      <a:pt x="5515542" y="0"/>
                    </a:lnTo>
                    <a:cubicBezTo>
                      <a:pt x="5584123" y="0"/>
                      <a:pt x="5640003" y="55880"/>
                      <a:pt x="5640003" y="124460"/>
                    </a:cubicBezTo>
                    <a:lnTo>
                      <a:pt x="5640003" y="992507"/>
                    </a:lnTo>
                    <a:cubicBezTo>
                      <a:pt x="5640003" y="1061086"/>
                      <a:pt x="5584123" y="1116967"/>
                      <a:pt x="5515542" y="1116967"/>
                    </a:cubicBezTo>
                    <a:close/>
                  </a:path>
                </a:pathLst>
              </a:custGeom>
              <a:solidFill>
                <a:srgbClr val="FCC30B"/>
              </a:solidFill>
            </p:spPr>
          </p:sp>
        </p:grpSp>
        <p:sp>
          <p:nvSpPr>
            <p:cNvPr id="5" name="TextBox 5"/>
            <p:cNvSpPr txBox="1"/>
            <p:nvPr/>
          </p:nvSpPr>
          <p:spPr>
            <a:xfrm>
              <a:off x="538263" y="1123743"/>
              <a:ext cx="11746632" cy="967105"/>
            </a:xfrm>
            <a:prstGeom prst="rect">
              <a:avLst/>
            </a:prstGeom>
          </p:spPr>
          <p:txBody>
            <a:bodyPr lIns="0" tIns="0" rIns="0" bIns="0" rtlCol="0" anchor="t">
              <a:spAutoFit/>
            </a:bodyPr>
            <a:lstStyle/>
            <a:p>
              <a:pPr marL="0" lvl="0" indent="0" algn="l">
                <a:lnSpc>
                  <a:spcPts val="2940"/>
                </a:lnSpc>
                <a:spcBef>
                  <a:spcPct val="0"/>
                </a:spcBef>
              </a:pPr>
              <a:r>
                <a:rPr lang="en-US" sz="2100">
                  <a:solidFill>
                    <a:srgbClr val="141414"/>
                  </a:solidFill>
                  <a:latin typeface="Open Sauce"/>
                </a:rPr>
                <a:t>Two critical appraisals of online feedback were reported by participants.</a:t>
              </a:r>
            </a:p>
          </p:txBody>
        </p:sp>
      </p:grpSp>
      <p:grpSp>
        <p:nvGrpSpPr>
          <p:cNvPr id="6" name="Group 6"/>
          <p:cNvGrpSpPr/>
          <p:nvPr/>
        </p:nvGrpSpPr>
        <p:grpSpPr>
          <a:xfrm>
            <a:off x="1028700" y="3888927"/>
            <a:ext cx="9617369" cy="2148798"/>
            <a:chOff x="0" y="0"/>
            <a:chExt cx="5640003" cy="1260139"/>
          </a:xfrm>
        </p:grpSpPr>
        <p:sp>
          <p:nvSpPr>
            <p:cNvPr id="7" name="Freeform 7"/>
            <p:cNvSpPr/>
            <p:nvPr/>
          </p:nvSpPr>
          <p:spPr>
            <a:xfrm>
              <a:off x="0" y="0"/>
              <a:ext cx="5640003" cy="1260139"/>
            </a:xfrm>
            <a:custGeom>
              <a:avLst/>
              <a:gdLst/>
              <a:ahLst/>
              <a:cxnLst/>
              <a:rect l="l" t="t" r="r" b="b"/>
              <a:pathLst>
                <a:path w="5640003" h="1260139">
                  <a:moveTo>
                    <a:pt x="5515542" y="1260139"/>
                  </a:moveTo>
                  <a:lnTo>
                    <a:pt x="124460" y="1260139"/>
                  </a:lnTo>
                  <a:cubicBezTo>
                    <a:pt x="55880" y="1260139"/>
                    <a:pt x="0" y="1204259"/>
                    <a:pt x="0" y="1135679"/>
                  </a:cubicBezTo>
                  <a:lnTo>
                    <a:pt x="0" y="124460"/>
                  </a:lnTo>
                  <a:cubicBezTo>
                    <a:pt x="0" y="55880"/>
                    <a:pt x="55880" y="0"/>
                    <a:pt x="124460" y="0"/>
                  </a:cubicBezTo>
                  <a:lnTo>
                    <a:pt x="5515542" y="0"/>
                  </a:lnTo>
                  <a:cubicBezTo>
                    <a:pt x="5584123" y="0"/>
                    <a:pt x="5640003" y="55880"/>
                    <a:pt x="5640003" y="124460"/>
                  </a:cubicBezTo>
                  <a:lnTo>
                    <a:pt x="5640003" y="1135679"/>
                  </a:lnTo>
                  <a:cubicBezTo>
                    <a:pt x="5640003" y="1204259"/>
                    <a:pt x="5584123" y="1260139"/>
                    <a:pt x="5515542" y="1260139"/>
                  </a:cubicBezTo>
                  <a:close/>
                </a:path>
              </a:pathLst>
            </a:custGeom>
            <a:solidFill>
              <a:srgbClr val="FCC30B"/>
            </a:solidFill>
          </p:spPr>
        </p:sp>
      </p:grpSp>
      <p:sp>
        <p:nvSpPr>
          <p:cNvPr id="8" name="TextBox 8"/>
          <p:cNvSpPr txBox="1"/>
          <p:nvPr/>
        </p:nvSpPr>
        <p:spPr>
          <a:xfrm>
            <a:off x="1318999" y="4536878"/>
            <a:ext cx="8622944" cy="1249680"/>
          </a:xfrm>
          <a:prstGeom prst="rect">
            <a:avLst/>
          </a:prstGeom>
        </p:spPr>
        <p:txBody>
          <a:bodyPr lIns="0" tIns="0" rIns="0" bIns="0" rtlCol="0" anchor="t">
            <a:spAutoFit/>
          </a:bodyPr>
          <a:lstStyle/>
          <a:p>
            <a:pPr marL="0" lvl="0" indent="0" algn="l">
              <a:lnSpc>
                <a:spcPts val="2520"/>
              </a:lnSpc>
              <a:spcBef>
                <a:spcPct val="0"/>
              </a:spcBef>
            </a:pPr>
            <a:r>
              <a:rPr lang="en-US" sz="1800">
                <a:solidFill>
                  <a:srgbClr val="141414"/>
                </a:solidFill>
                <a:latin typeface="Open Sauce"/>
              </a:rPr>
              <a:t>"</a:t>
            </a:r>
            <a:r>
              <a:rPr lang="en-US" sz="1800">
                <a:solidFill>
                  <a:srgbClr val="141414"/>
                </a:solidFill>
                <a:latin typeface="Open Sauce Italics"/>
              </a:rPr>
              <a:t>Sometimes you have to sift through something that somebody is expressing ... sometimes it’s just a comment that can encompass a lot of services, they do it in a capture all. You have to be able to read through it and sometimes determine what that person was really unhappy about"</a:t>
            </a:r>
          </a:p>
        </p:txBody>
      </p:sp>
      <p:grpSp>
        <p:nvGrpSpPr>
          <p:cNvPr id="9" name="Group 9"/>
          <p:cNvGrpSpPr/>
          <p:nvPr/>
        </p:nvGrpSpPr>
        <p:grpSpPr>
          <a:xfrm>
            <a:off x="1028700" y="6953366"/>
            <a:ext cx="9617369" cy="2707326"/>
            <a:chOff x="0" y="0"/>
            <a:chExt cx="5640003" cy="1587682"/>
          </a:xfrm>
        </p:grpSpPr>
        <p:sp>
          <p:nvSpPr>
            <p:cNvPr id="10" name="Freeform 10"/>
            <p:cNvSpPr/>
            <p:nvPr/>
          </p:nvSpPr>
          <p:spPr>
            <a:xfrm>
              <a:off x="0" y="0"/>
              <a:ext cx="5640003" cy="1587682"/>
            </a:xfrm>
            <a:custGeom>
              <a:avLst/>
              <a:gdLst/>
              <a:ahLst/>
              <a:cxnLst/>
              <a:rect l="l" t="t" r="r" b="b"/>
              <a:pathLst>
                <a:path w="5640003" h="1587682">
                  <a:moveTo>
                    <a:pt x="5515542" y="1587682"/>
                  </a:moveTo>
                  <a:lnTo>
                    <a:pt x="124460" y="1587682"/>
                  </a:lnTo>
                  <a:cubicBezTo>
                    <a:pt x="55880" y="1587682"/>
                    <a:pt x="0" y="1531802"/>
                    <a:pt x="0" y="1463222"/>
                  </a:cubicBezTo>
                  <a:lnTo>
                    <a:pt x="0" y="124460"/>
                  </a:lnTo>
                  <a:cubicBezTo>
                    <a:pt x="0" y="55880"/>
                    <a:pt x="55880" y="0"/>
                    <a:pt x="124460" y="0"/>
                  </a:cubicBezTo>
                  <a:lnTo>
                    <a:pt x="5515542" y="0"/>
                  </a:lnTo>
                  <a:cubicBezTo>
                    <a:pt x="5584123" y="0"/>
                    <a:pt x="5640003" y="55880"/>
                    <a:pt x="5640003" y="124460"/>
                  </a:cubicBezTo>
                  <a:lnTo>
                    <a:pt x="5640003" y="1463222"/>
                  </a:lnTo>
                  <a:cubicBezTo>
                    <a:pt x="5640003" y="1531802"/>
                    <a:pt x="5584123" y="1587682"/>
                    <a:pt x="5515542" y="1587682"/>
                  </a:cubicBezTo>
                  <a:close/>
                </a:path>
              </a:pathLst>
            </a:custGeom>
            <a:solidFill>
              <a:srgbClr val="FCC30B"/>
            </a:solidFill>
          </p:spPr>
        </p:sp>
      </p:grpSp>
      <p:sp>
        <p:nvSpPr>
          <p:cNvPr id="11" name="TextBox 11"/>
          <p:cNvSpPr txBox="1"/>
          <p:nvPr/>
        </p:nvSpPr>
        <p:spPr>
          <a:xfrm>
            <a:off x="1225484" y="7588026"/>
            <a:ext cx="8809974" cy="1921510"/>
          </a:xfrm>
          <a:prstGeom prst="rect">
            <a:avLst/>
          </a:prstGeom>
        </p:spPr>
        <p:txBody>
          <a:bodyPr lIns="0" tIns="0" rIns="0" bIns="0" rtlCol="0" anchor="t">
            <a:spAutoFit/>
          </a:bodyPr>
          <a:lstStyle/>
          <a:p>
            <a:pPr marL="0" lvl="0" indent="0" algn="l">
              <a:lnSpc>
                <a:spcPts val="2240"/>
              </a:lnSpc>
              <a:spcBef>
                <a:spcPct val="0"/>
              </a:spcBef>
            </a:pPr>
            <a:r>
              <a:rPr lang="en-US" sz="1600">
                <a:solidFill>
                  <a:srgbClr val="141414"/>
                </a:solidFill>
                <a:latin typeface="Open Sauce Italics"/>
              </a:rPr>
              <a:t>"We had a story recently where a staff member was named negatively and it had come through. It had past their [NHS Choices] moderation somehow with the staff name left in there and it has then been posted. Care Opinion were fantastic, as soon as we phoned them, they edited it, it was gone and obviously it wasn’t their fault because it was moderated by another platform, But I think it was just a bit of, we’ve worked so hard to build this reputation, ‘oh now what we are going to do’ but things are in place to make sure it doesn’t happen again which has been really good for our staff"</a:t>
            </a:r>
          </a:p>
        </p:txBody>
      </p:sp>
      <p:grpSp>
        <p:nvGrpSpPr>
          <p:cNvPr id="12" name="Group 12"/>
          <p:cNvGrpSpPr/>
          <p:nvPr/>
        </p:nvGrpSpPr>
        <p:grpSpPr>
          <a:xfrm>
            <a:off x="1028700" y="626308"/>
            <a:ext cx="5311466" cy="1087241"/>
            <a:chOff x="0" y="0"/>
            <a:chExt cx="7081955" cy="1449654"/>
          </a:xfrm>
        </p:grpSpPr>
        <p:grpSp>
          <p:nvGrpSpPr>
            <p:cNvPr id="13" name="Group 13"/>
            <p:cNvGrpSpPr/>
            <p:nvPr/>
          </p:nvGrpSpPr>
          <p:grpSpPr>
            <a:xfrm>
              <a:off x="0" y="0"/>
              <a:ext cx="7081955" cy="1449654"/>
              <a:chOff x="0" y="0"/>
              <a:chExt cx="3986049" cy="815932"/>
            </a:xfrm>
          </p:grpSpPr>
          <p:sp>
            <p:nvSpPr>
              <p:cNvPr id="14" name="Freeform 14"/>
              <p:cNvSpPr/>
              <p:nvPr/>
            </p:nvSpPr>
            <p:spPr>
              <a:xfrm>
                <a:off x="0" y="0"/>
                <a:ext cx="3986049" cy="815932"/>
              </a:xfrm>
              <a:custGeom>
                <a:avLst/>
                <a:gdLst/>
                <a:ahLst/>
                <a:cxnLst/>
                <a:rect l="l" t="t" r="r" b="b"/>
                <a:pathLst>
                  <a:path w="3986049" h="815932">
                    <a:moveTo>
                      <a:pt x="3861589" y="815932"/>
                    </a:moveTo>
                    <a:lnTo>
                      <a:pt x="124460" y="815932"/>
                    </a:lnTo>
                    <a:cubicBezTo>
                      <a:pt x="55880" y="815932"/>
                      <a:pt x="0" y="760052"/>
                      <a:pt x="0" y="691472"/>
                    </a:cubicBezTo>
                    <a:lnTo>
                      <a:pt x="0" y="124460"/>
                    </a:lnTo>
                    <a:cubicBezTo>
                      <a:pt x="0" y="55880"/>
                      <a:pt x="55880" y="0"/>
                      <a:pt x="124460" y="0"/>
                    </a:cubicBezTo>
                    <a:lnTo>
                      <a:pt x="3861589" y="0"/>
                    </a:lnTo>
                    <a:cubicBezTo>
                      <a:pt x="3930169" y="0"/>
                      <a:pt x="3986049" y="55880"/>
                      <a:pt x="3986049" y="124460"/>
                    </a:cubicBezTo>
                    <a:lnTo>
                      <a:pt x="3986049" y="691472"/>
                    </a:lnTo>
                    <a:cubicBezTo>
                      <a:pt x="3986049" y="760052"/>
                      <a:pt x="3930169" y="815932"/>
                      <a:pt x="3861589" y="815932"/>
                    </a:cubicBezTo>
                    <a:close/>
                  </a:path>
                </a:pathLst>
              </a:custGeom>
              <a:solidFill>
                <a:srgbClr val="26BDE2"/>
              </a:solidFill>
            </p:spPr>
          </p:sp>
        </p:grpSp>
        <p:sp>
          <p:nvSpPr>
            <p:cNvPr id="15" name="TextBox 15"/>
            <p:cNvSpPr txBox="1"/>
            <p:nvPr/>
          </p:nvSpPr>
          <p:spPr>
            <a:xfrm>
              <a:off x="478189" y="410502"/>
              <a:ext cx="6170845" cy="638175"/>
            </a:xfrm>
            <a:prstGeom prst="rect">
              <a:avLst/>
            </a:prstGeom>
          </p:spPr>
          <p:txBody>
            <a:bodyPr lIns="0" tIns="0" rIns="0" bIns="0" rtlCol="0" anchor="t">
              <a:spAutoFit/>
            </a:bodyPr>
            <a:lstStyle/>
            <a:p>
              <a:pPr>
                <a:lnSpc>
                  <a:spcPts val="3899"/>
                </a:lnSpc>
              </a:pPr>
              <a:r>
                <a:rPr lang="en-US" sz="2999">
                  <a:solidFill>
                    <a:srgbClr val="141414"/>
                  </a:solidFill>
                  <a:latin typeface="Open Sauce Bold"/>
                </a:rPr>
                <a:t>Critical appraisals </a:t>
              </a:r>
            </a:p>
          </p:txBody>
        </p:sp>
      </p:grpSp>
      <p:grpSp>
        <p:nvGrpSpPr>
          <p:cNvPr id="16" name="Group 16"/>
          <p:cNvGrpSpPr/>
          <p:nvPr/>
        </p:nvGrpSpPr>
        <p:grpSpPr>
          <a:xfrm>
            <a:off x="1028700" y="3349540"/>
            <a:ext cx="8264088" cy="1013967"/>
            <a:chOff x="0" y="0"/>
            <a:chExt cx="6201877" cy="760942"/>
          </a:xfrm>
        </p:grpSpPr>
        <p:sp>
          <p:nvSpPr>
            <p:cNvPr id="17" name="Freeform 17"/>
            <p:cNvSpPr/>
            <p:nvPr/>
          </p:nvSpPr>
          <p:spPr>
            <a:xfrm>
              <a:off x="0" y="0"/>
              <a:ext cx="6201877" cy="760943"/>
            </a:xfrm>
            <a:custGeom>
              <a:avLst/>
              <a:gdLst/>
              <a:ahLst/>
              <a:cxnLst/>
              <a:rect l="l" t="t" r="r" b="b"/>
              <a:pathLst>
                <a:path w="6201877" h="760943">
                  <a:moveTo>
                    <a:pt x="6077417" y="760942"/>
                  </a:moveTo>
                  <a:lnTo>
                    <a:pt x="124460" y="760942"/>
                  </a:lnTo>
                  <a:cubicBezTo>
                    <a:pt x="55880" y="760942"/>
                    <a:pt x="0" y="705062"/>
                    <a:pt x="0" y="636482"/>
                  </a:cubicBezTo>
                  <a:lnTo>
                    <a:pt x="0" y="124460"/>
                  </a:lnTo>
                  <a:cubicBezTo>
                    <a:pt x="0" y="55880"/>
                    <a:pt x="55880" y="0"/>
                    <a:pt x="124460" y="0"/>
                  </a:cubicBezTo>
                  <a:lnTo>
                    <a:pt x="6077417" y="0"/>
                  </a:lnTo>
                  <a:cubicBezTo>
                    <a:pt x="6145997" y="0"/>
                    <a:pt x="6201877" y="55880"/>
                    <a:pt x="6201877" y="124460"/>
                  </a:cubicBezTo>
                  <a:lnTo>
                    <a:pt x="6201877" y="636483"/>
                  </a:lnTo>
                  <a:cubicBezTo>
                    <a:pt x="6201877" y="705063"/>
                    <a:pt x="6145997" y="760943"/>
                    <a:pt x="6077417" y="760943"/>
                  </a:cubicBezTo>
                  <a:close/>
                </a:path>
              </a:pathLst>
            </a:custGeom>
            <a:solidFill>
              <a:srgbClr val="26BDE2"/>
            </a:solidFill>
          </p:spPr>
        </p:sp>
      </p:grpSp>
      <p:sp>
        <p:nvSpPr>
          <p:cNvPr id="18" name="TextBox 18"/>
          <p:cNvSpPr txBox="1"/>
          <p:nvPr/>
        </p:nvSpPr>
        <p:spPr>
          <a:xfrm>
            <a:off x="1318999" y="3648561"/>
            <a:ext cx="7562119" cy="396875"/>
          </a:xfrm>
          <a:prstGeom prst="rect">
            <a:avLst/>
          </a:prstGeom>
        </p:spPr>
        <p:txBody>
          <a:bodyPr lIns="0" tIns="0" rIns="0" bIns="0" rtlCol="0" anchor="t">
            <a:spAutoFit/>
          </a:bodyPr>
          <a:lstStyle/>
          <a:p>
            <a:pPr>
              <a:lnSpc>
                <a:spcPts val="3249"/>
              </a:lnSpc>
            </a:pPr>
            <a:r>
              <a:rPr lang="en-US" sz="2499">
                <a:solidFill>
                  <a:srgbClr val="141414"/>
                </a:solidFill>
                <a:latin typeface="Open Sauce Bold"/>
              </a:rPr>
              <a:t>Difficulty identifying relevant areas of concerns </a:t>
            </a:r>
          </a:p>
        </p:txBody>
      </p:sp>
      <p:grpSp>
        <p:nvGrpSpPr>
          <p:cNvPr id="19" name="Group 19"/>
          <p:cNvGrpSpPr/>
          <p:nvPr/>
        </p:nvGrpSpPr>
        <p:grpSpPr>
          <a:xfrm>
            <a:off x="1028700" y="6394045"/>
            <a:ext cx="8264088" cy="1107174"/>
            <a:chOff x="0" y="0"/>
            <a:chExt cx="11018784" cy="1476233"/>
          </a:xfrm>
        </p:grpSpPr>
        <p:grpSp>
          <p:nvGrpSpPr>
            <p:cNvPr id="20" name="Group 20"/>
            <p:cNvGrpSpPr/>
            <p:nvPr/>
          </p:nvGrpSpPr>
          <p:grpSpPr>
            <a:xfrm>
              <a:off x="0" y="0"/>
              <a:ext cx="11018784" cy="1476233"/>
              <a:chOff x="0" y="0"/>
              <a:chExt cx="6090217" cy="815932"/>
            </a:xfrm>
          </p:grpSpPr>
          <p:sp>
            <p:nvSpPr>
              <p:cNvPr id="21" name="Freeform 21"/>
              <p:cNvSpPr/>
              <p:nvPr/>
            </p:nvSpPr>
            <p:spPr>
              <a:xfrm>
                <a:off x="0" y="0"/>
                <a:ext cx="6090217" cy="815932"/>
              </a:xfrm>
              <a:custGeom>
                <a:avLst/>
                <a:gdLst/>
                <a:ahLst/>
                <a:cxnLst/>
                <a:rect l="l" t="t" r="r" b="b"/>
                <a:pathLst>
                  <a:path w="6090217" h="815932">
                    <a:moveTo>
                      <a:pt x="5965757" y="815932"/>
                    </a:moveTo>
                    <a:lnTo>
                      <a:pt x="124460" y="815932"/>
                    </a:lnTo>
                    <a:cubicBezTo>
                      <a:pt x="55880" y="815932"/>
                      <a:pt x="0" y="760052"/>
                      <a:pt x="0" y="691472"/>
                    </a:cubicBezTo>
                    <a:lnTo>
                      <a:pt x="0" y="124460"/>
                    </a:lnTo>
                    <a:cubicBezTo>
                      <a:pt x="0" y="55880"/>
                      <a:pt x="55880" y="0"/>
                      <a:pt x="124460" y="0"/>
                    </a:cubicBezTo>
                    <a:lnTo>
                      <a:pt x="5965758" y="0"/>
                    </a:lnTo>
                    <a:cubicBezTo>
                      <a:pt x="6034337" y="0"/>
                      <a:pt x="6090217" y="55880"/>
                      <a:pt x="6090217" y="124460"/>
                    </a:cubicBezTo>
                    <a:lnTo>
                      <a:pt x="6090217" y="691472"/>
                    </a:lnTo>
                    <a:cubicBezTo>
                      <a:pt x="6090217" y="760052"/>
                      <a:pt x="6034337" y="815932"/>
                      <a:pt x="5965758" y="815932"/>
                    </a:cubicBezTo>
                    <a:close/>
                  </a:path>
                </a:pathLst>
              </a:custGeom>
              <a:solidFill>
                <a:srgbClr val="26BDE2"/>
              </a:solidFill>
            </p:spPr>
          </p:sp>
        </p:grpSp>
        <p:sp>
          <p:nvSpPr>
            <p:cNvPr id="22" name="TextBox 22"/>
            <p:cNvSpPr txBox="1"/>
            <p:nvPr/>
          </p:nvSpPr>
          <p:spPr>
            <a:xfrm>
              <a:off x="744012" y="418552"/>
              <a:ext cx="9601192" cy="649352"/>
            </a:xfrm>
            <a:prstGeom prst="rect">
              <a:avLst/>
            </a:prstGeom>
          </p:spPr>
          <p:txBody>
            <a:bodyPr lIns="0" tIns="0" rIns="0" bIns="0" rtlCol="0" anchor="t">
              <a:spAutoFit/>
            </a:bodyPr>
            <a:lstStyle/>
            <a:p>
              <a:pPr>
                <a:lnSpc>
                  <a:spcPts val="3971"/>
                </a:lnSpc>
              </a:pPr>
              <a:r>
                <a:rPr lang="en-US" sz="3055">
                  <a:solidFill>
                    <a:srgbClr val="141414"/>
                  </a:solidFill>
                  <a:latin typeface="Open Sauce Bold"/>
                </a:rPr>
                <a:t>External moderation</a:t>
              </a:r>
            </a:p>
          </p:txBody>
        </p:sp>
      </p:grpSp>
      <p:grpSp>
        <p:nvGrpSpPr>
          <p:cNvPr id="23" name="Group 23"/>
          <p:cNvGrpSpPr/>
          <p:nvPr/>
        </p:nvGrpSpPr>
        <p:grpSpPr>
          <a:xfrm>
            <a:off x="11341527" y="4034960"/>
            <a:ext cx="6447066" cy="1856732"/>
            <a:chOff x="0" y="0"/>
            <a:chExt cx="8596089" cy="2475642"/>
          </a:xfrm>
        </p:grpSpPr>
        <p:grpSp>
          <p:nvGrpSpPr>
            <p:cNvPr id="24" name="Group 24"/>
            <p:cNvGrpSpPr/>
            <p:nvPr/>
          </p:nvGrpSpPr>
          <p:grpSpPr>
            <a:xfrm>
              <a:off x="0" y="0"/>
              <a:ext cx="8596089" cy="2475642"/>
              <a:chOff x="0" y="0"/>
              <a:chExt cx="3769676" cy="1085653"/>
            </a:xfrm>
          </p:grpSpPr>
          <p:sp>
            <p:nvSpPr>
              <p:cNvPr id="25" name="Freeform 25"/>
              <p:cNvSpPr/>
              <p:nvPr/>
            </p:nvSpPr>
            <p:spPr>
              <a:xfrm>
                <a:off x="0" y="0"/>
                <a:ext cx="3769676" cy="1085653"/>
              </a:xfrm>
              <a:custGeom>
                <a:avLst/>
                <a:gdLst/>
                <a:ahLst/>
                <a:cxnLst/>
                <a:rect l="l" t="t" r="r" b="b"/>
                <a:pathLst>
                  <a:path w="3769676" h="1085653">
                    <a:moveTo>
                      <a:pt x="3645216" y="1085653"/>
                    </a:moveTo>
                    <a:lnTo>
                      <a:pt x="124460" y="1085653"/>
                    </a:lnTo>
                    <a:cubicBezTo>
                      <a:pt x="55880" y="1085653"/>
                      <a:pt x="0" y="1029773"/>
                      <a:pt x="0" y="961193"/>
                    </a:cubicBezTo>
                    <a:lnTo>
                      <a:pt x="0" y="124460"/>
                    </a:lnTo>
                    <a:cubicBezTo>
                      <a:pt x="0" y="55880"/>
                      <a:pt x="55880" y="0"/>
                      <a:pt x="124460" y="0"/>
                    </a:cubicBezTo>
                    <a:lnTo>
                      <a:pt x="3645217" y="0"/>
                    </a:lnTo>
                    <a:cubicBezTo>
                      <a:pt x="3713797" y="0"/>
                      <a:pt x="3769676" y="55880"/>
                      <a:pt x="3769676" y="124460"/>
                    </a:cubicBezTo>
                    <a:lnTo>
                      <a:pt x="3769676" y="961193"/>
                    </a:lnTo>
                    <a:cubicBezTo>
                      <a:pt x="3769676" y="1029773"/>
                      <a:pt x="3713797" y="1085653"/>
                      <a:pt x="3645217" y="1085653"/>
                    </a:cubicBezTo>
                    <a:close/>
                  </a:path>
                </a:pathLst>
              </a:custGeom>
              <a:solidFill>
                <a:srgbClr val="FF5F24"/>
              </a:solidFill>
            </p:spPr>
          </p:sp>
        </p:grpSp>
        <p:sp>
          <p:nvSpPr>
            <p:cNvPr id="26" name="TextBox 26"/>
            <p:cNvSpPr txBox="1"/>
            <p:nvPr/>
          </p:nvSpPr>
          <p:spPr>
            <a:xfrm>
              <a:off x="768775" y="249550"/>
              <a:ext cx="7058538" cy="1903518"/>
            </a:xfrm>
            <a:prstGeom prst="rect">
              <a:avLst/>
            </a:prstGeom>
          </p:spPr>
          <p:txBody>
            <a:bodyPr lIns="0" tIns="0" rIns="0" bIns="0" rtlCol="0" anchor="t">
              <a:spAutoFit/>
            </a:bodyPr>
            <a:lstStyle/>
            <a:p>
              <a:pPr marL="0" lvl="0" indent="0" algn="ctr">
                <a:lnSpc>
                  <a:spcPts val="5720"/>
                </a:lnSpc>
              </a:pPr>
              <a:r>
                <a:rPr lang="en-US" sz="4400">
                  <a:solidFill>
                    <a:srgbClr val="141414"/>
                  </a:solidFill>
                  <a:latin typeface="Open Sauce SemiBold Bold"/>
                </a:rPr>
                <a:t>Reflexive monitoring </a:t>
              </a:r>
            </a:p>
          </p:txBody>
        </p:sp>
      </p:grpSp>
      <p:grpSp>
        <p:nvGrpSpPr>
          <p:cNvPr id="27" name="Group 27"/>
          <p:cNvGrpSpPr/>
          <p:nvPr/>
        </p:nvGrpSpPr>
        <p:grpSpPr>
          <a:xfrm>
            <a:off x="16069500" y="8608486"/>
            <a:ext cx="1189800" cy="649814"/>
            <a:chOff x="0" y="0"/>
            <a:chExt cx="1586400" cy="866418"/>
          </a:xfrm>
        </p:grpSpPr>
        <p:grpSp>
          <p:nvGrpSpPr>
            <p:cNvPr id="28" name="Group 28"/>
            <p:cNvGrpSpPr/>
            <p:nvPr/>
          </p:nvGrpSpPr>
          <p:grpSpPr>
            <a:xfrm>
              <a:off x="0" y="0"/>
              <a:ext cx="1586400" cy="866418"/>
              <a:chOff x="0" y="0"/>
              <a:chExt cx="1220810" cy="666750"/>
            </a:xfrm>
          </p:grpSpPr>
          <p:sp>
            <p:nvSpPr>
              <p:cNvPr id="29" name="Freeform 29"/>
              <p:cNvSpPr/>
              <p:nvPr/>
            </p:nvSpPr>
            <p:spPr>
              <a:xfrm>
                <a:off x="0" y="29210"/>
                <a:ext cx="1220810" cy="614680"/>
              </a:xfrm>
              <a:custGeom>
                <a:avLst/>
                <a:gdLst/>
                <a:ahLst/>
                <a:cxnLst/>
                <a:rect l="l" t="t" r="r" b="b"/>
                <a:pathLst>
                  <a:path w="1220810" h="614680">
                    <a:moveTo>
                      <a:pt x="1220810" y="307340"/>
                    </a:moveTo>
                    <a:cubicBezTo>
                      <a:pt x="1220810" y="138430"/>
                      <a:pt x="1083650" y="1270"/>
                      <a:pt x="913981" y="0"/>
                    </a:cubicBezTo>
                    <a:lnTo>
                      <a:pt x="306863" y="0"/>
                    </a:lnTo>
                    <a:cubicBezTo>
                      <a:pt x="137160" y="0"/>
                      <a:pt x="0" y="138430"/>
                      <a:pt x="0" y="307340"/>
                    </a:cubicBezTo>
                    <a:cubicBezTo>
                      <a:pt x="0" y="476250"/>
                      <a:pt x="137160" y="614680"/>
                      <a:pt x="306863" y="614680"/>
                    </a:cubicBezTo>
                    <a:lnTo>
                      <a:pt x="914740" y="614680"/>
                    </a:lnTo>
                    <a:cubicBezTo>
                      <a:pt x="1083650" y="614680"/>
                      <a:pt x="1220810" y="476250"/>
                      <a:pt x="1220810" y="307340"/>
                    </a:cubicBezTo>
                    <a:close/>
                    <a:moveTo>
                      <a:pt x="913981" y="560070"/>
                    </a:moveTo>
                    <a:lnTo>
                      <a:pt x="306070" y="560070"/>
                    </a:lnTo>
                    <a:cubicBezTo>
                      <a:pt x="166370" y="560070"/>
                      <a:pt x="53340" y="447040"/>
                      <a:pt x="53340" y="307340"/>
                    </a:cubicBezTo>
                    <a:cubicBezTo>
                      <a:pt x="53340" y="167640"/>
                      <a:pt x="166370" y="54610"/>
                      <a:pt x="306070" y="54610"/>
                    </a:cubicBezTo>
                    <a:lnTo>
                      <a:pt x="913981" y="54610"/>
                    </a:lnTo>
                    <a:cubicBezTo>
                      <a:pt x="1053170" y="54610"/>
                      <a:pt x="1166200" y="167640"/>
                      <a:pt x="1166200" y="307340"/>
                    </a:cubicBezTo>
                    <a:cubicBezTo>
                      <a:pt x="1166200" y="447040"/>
                      <a:pt x="1053170" y="560070"/>
                      <a:pt x="913981" y="560070"/>
                    </a:cubicBezTo>
                    <a:close/>
                  </a:path>
                </a:pathLst>
              </a:custGeom>
              <a:solidFill>
                <a:srgbClr val="141414"/>
              </a:solidFill>
            </p:spPr>
          </p:sp>
        </p:grpSp>
        <p:pic>
          <p:nvPicPr>
            <p:cNvPr id="30" name="Picture 30"/>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368142" y="236137"/>
              <a:ext cx="850117" cy="394145"/>
            </a:xfrm>
            <a:prstGeom prst="rect">
              <a:avLst/>
            </a:prstGeom>
          </p:spPr>
        </p:pic>
      </p:grpSp>
      <p:sp>
        <p:nvSpPr>
          <p:cNvPr id="31" name="TextBox 31"/>
          <p:cNvSpPr txBox="1"/>
          <p:nvPr/>
        </p:nvSpPr>
        <p:spPr>
          <a:xfrm>
            <a:off x="11341527" y="6154831"/>
            <a:ext cx="6447066" cy="1180465"/>
          </a:xfrm>
          <a:prstGeom prst="rect">
            <a:avLst/>
          </a:prstGeom>
        </p:spPr>
        <p:txBody>
          <a:bodyPr lIns="0" tIns="0" rIns="0" bIns="0" rtlCol="0" anchor="t">
            <a:spAutoFit/>
          </a:bodyPr>
          <a:lstStyle/>
          <a:p>
            <a:pPr>
              <a:lnSpc>
                <a:spcPts val="4759"/>
              </a:lnSpc>
            </a:pPr>
            <a:r>
              <a:rPr lang="en-US" sz="3400">
                <a:solidFill>
                  <a:srgbClr val="141414"/>
                </a:solidFill>
                <a:latin typeface="Open Sans Light"/>
              </a:rPr>
              <a:t>How do people perceive online patient feedback?</a:t>
            </a:r>
          </a:p>
        </p:txBody>
      </p:sp>
      <p:grpSp>
        <p:nvGrpSpPr>
          <p:cNvPr id="32" name="Group 32"/>
          <p:cNvGrpSpPr/>
          <p:nvPr/>
        </p:nvGrpSpPr>
        <p:grpSpPr>
          <a:xfrm>
            <a:off x="14565060" y="8543778"/>
            <a:ext cx="925949" cy="714522"/>
            <a:chOff x="0" y="0"/>
            <a:chExt cx="1234598" cy="952696"/>
          </a:xfrm>
        </p:grpSpPr>
        <p:grpSp>
          <p:nvGrpSpPr>
            <p:cNvPr id="33" name="Group 33"/>
            <p:cNvGrpSpPr/>
            <p:nvPr/>
          </p:nvGrpSpPr>
          <p:grpSpPr>
            <a:xfrm>
              <a:off x="0" y="0"/>
              <a:ext cx="1234598" cy="952696"/>
              <a:chOff x="0" y="0"/>
              <a:chExt cx="672578" cy="518160"/>
            </a:xfrm>
          </p:grpSpPr>
          <p:sp>
            <p:nvSpPr>
              <p:cNvPr id="34" name="Freeform 34"/>
              <p:cNvSpPr/>
              <p:nvPr/>
            </p:nvSpPr>
            <p:spPr>
              <a:xfrm>
                <a:off x="6350" y="6360"/>
                <a:ext cx="659878" cy="506284"/>
              </a:xfrm>
              <a:custGeom>
                <a:avLst/>
                <a:gdLst/>
                <a:ahLst/>
                <a:cxnLst/>
                <a:rect l="l" t="t" r="r" b="b"/>
                <a:pathLst>
                  <a:path w="659878" h="506284">
                    <a:moveTo>
                      <a:pt x="252730" y="0"/>
                    </a:moveTo>
                    <a:lnTo>
                      <a:pt x="407148" y="0"/>
                    </a:lnTo>
                    <a:cubicBezTo>
                      <a:pt x="546848" y="0"/>
                      <a:pt x="659878" y="113215"/>
                      <a:pt x="659878" y="253143"/>
                    </a:cubicBezTo>
                    <a:cubicBezTo>
                      <a:pt x="659878" y="393070"/>
                      <a:pt x="546848" y="506285"/>
                      <a:pt x="407148" y="506285"/>
                    </a:cubicBezTo>
                    <a:lnTo>
                      <a:pt x="252730" y="506285"/>
                    </a:lnTo>
                    <a:cubicBezTo>
                      <a:pt x="113030" y="506285"/>
                      <a:pt x="0" y="393070"/>
                      <a:pt x="0" y="253143"/>
                    </a:cubicBezTo>
                    <a:cubicBezTo>
                      <a:pt x="0" y="113215"/>
                      <a:pt x="113030" y="0"/>
                      <a:pt x="252730" y="0"/>
                    </a:cubicBezTo>
                    <a:close/>
                  </a:path>
                </a:pathLst>
              </a:custGeom>
              <a:solidFill>
                <a:srgbClr val="FF5F24"/>
              </a:solidFill>
            </p:spPr>
          </p:sp>
        </p:grpSp>
        <p:sp>
          <p:nvSpPr>
            <p:cNvPr id="35" name="TextBox 35"/>
            <p:cNvSpPr txBox="1"/>
            <p:nvPr/>
          </p:nvSpPr>
          <p:spPr>
            <a:xfrm>
              <a:off x="276752" y="293257"/>
              <a:ext cx="681094" cy="395182"/>
            </a:xfrm>
            <a:prstGeom prst="rect">
              <a:avLst/>
            </a:prstGeom>
          </p:spPr>
          <p:txBody>
            <a:bodyPr lIns="0" tIns="0" rIns="0" bIns="0" rtlCol="0" anchor="t">
              <a:spAutoFit/>
            </a:bodyPr>
            <a:lstStyle/>
            <a:p>
              <a:pPr algn="ctr">
                <a:lnSpc>
                  <a:spcPts val="2200"/>
                </a:lnSpc>
              </a:pPr>
              <a:r>
                <a:rPr lang="en-US" sz="2200">
                  <a:solidFill>
                    <a:srgbClr val="141414"/>
                  </a:solidFill>
                  <a:latin typeface="Open Sauce SemiBold Bold"/>
                </a:rPr>
                <a:t>09</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425182" y="6807971"/>
            <a:ext cx="6927346" cy="2807061"/>
            <a:chOff x="0" y="0"/>
            <a:chExt cx="4050501" cy="1641322"/>
          </a:xfrm>
        </p:grpSpPr>
        <p:sp>
          <p:nvSpPr>
            <p:cNvPr id="3" name="Freeform 3"/>
            <p:cNvSpPr/>
            <p:nvPr/>
          </p:nvSpPr>
          <p:spPr>
            <a:xfrm>
              <a:off x="0" y="0"/>
              <a:ext cx="4050502" cy="1641322"/>
            </a:xfrm>
            <a:custGeom>
              <a:avLst/>
              <a:gdLst/>
              <a:ahLst/>
              <a:cxnLst/>
              <a:rect l="l" t="t" r="r" b="b"/>
              <a:pathLst>
                <a:path w="4050502" h="1641322">
                  <a:moveTo>
                    <a:pt x="3926041" y="1641322"/>
                  </a:moveTo>
                  <a:lnTo>
                    <a:pt x="124460" y="1641322"/>
                  </a:lnTo>
                  <a:cubicBezTo>
                    <a:pt x="55880" y="1641322"/>
                    <a:pt x="0" y="1585442"/>
                    <a:pt x="0" y="1516862"/>
                  </a:cubicBezTo>
                  <a:lnTo>
                    <a:pt x="0" y="124460"/>
                  </a:lnTo>
                  <a:cubicBezTo>
                    <a:pt x="0" y="55880"/>
                    <a:pt x="55880" y="0"/>
                    <a:pt x="124460" y="0"/>
                  </a:cubicBezTo>
                  <a:lnTo>
                    <a:pt x="3926041" y="0"/>
                  </a:lnTo>
                  <a:cubicBezTo>
                    <a:pt x="3994621" y="0"/>
                    <a:pt x="4050502" y="55880"/>
                    <a:pt x="4050502" y="124460"/>
                  </a:cubicBezTo>
                  <a:lnTo>
                    <a:pt x="4050502" y="1516862"/>
                  </a:lnTo>
                  <a:cubicBezTo>
                    <a:pt x="4050502" y="1585442"/>
                    <a:pt x="3994621" y="1641322"/>
                    <a:pt x="3926041" y="1641322"/>
                  </a:cubicBezTo>
                  <a:close/>
                </a:path>
              </a:pathLst>
            </a:custGeom>
            <a:solidFill>
              <a:srgbClr val="FCC30B"/>
            </a:solidFill>
          </p:spPr>
        </p:sp>
      </p:grpSp>
      <p:grpSp>
        <p:nvGrpSpPr>
          <p:cNvPr id="4" name="Group 4"/>
          <p:cNvGrpSpPr/>
          <p:nvPr/>
        </p:nvGrpSpPr>
        <p:grpSpPr>
          <a:xfrm>
            <a:off x="10331954" y="3994932"/>
            <a:ext cx="6927346" cy="2297137"/>
            <a:chOff x="0" y="0"/>
            <a:chExt cx="4050501" cy="1343163"/>
          </a:xfrm>
        </p:grpSpPr>
        <p:sp>
          <p:nvSpPr>
            <p:cNvPr id="5" name="Freeform 5"/>
            <p:cNvSpPr/>
            <p:nvPr/>
          </p:nvSpPr>
          <p:spPr>
            <a:xfrm>
              <a:off x="0" y="0"/>
              <a:ext cx="4050502" cy="1343163"/>
            </a:xfrm>
            <a:custGeom>
              <a:avLst/>
              <a:gdLst/>
              <a:ahLst/>
              <a:cxnLst/>
              <a:rect l="l" t="t" r="r" b="b"/>
              <a:pathLst>
                <a:path w="4050502" h="1343163">
                  <a:moveTo>
                    <a:pt x="3926041" y="1343163"/>
                  </a:moveTo>
                  <a:lnTo>
                    <a:pt x="124460" y="1343163"/>
                  </a:lnTo>
                  <a:cubicBezTo>
                    <a:pt x="55880" y="1343163"/>
                    <a:pt x="0" y="1287283"/>
                    <a:pt x="0" y="1218703"/>
                  </a:cubicBezTo>
                  <a:lnTo>
                    <a:pt x="0" y="124460"/>
                  </a:lnTo>
                  <a:cubicBezTo>
                    <a:pt x="0" y="55880"/>
                    <a:pt x="55880" y="0"/>
                    <a:pt x="124460" y="0"/>
                  </a:cubicBezTo>
                  <a:lnTo>
                    <a:pt x="3926041" y="0"/>
                  </a:lnTo>
                  <a:cubicBezTo>
                    <a:pt x="3994621" y="0"/>
                    <a:pt x="4050502" y="55880"/>
                    <a:pt x="4050502" y="124460"/>
                  </a:cubicBezTo>
                  <a:lnTo>
                    <a:pt x="4050502" y="1218703"/>
                  </a:lnTo>
                  <a:cubicBezTo>
                    <a:pt x="4050502" y="1287283"/>
                    <a:pt x="3994621" y="1343163"/>
                    <a:pt x="3926041" y="1343163"/>
                  </a:cubicBezTo>
                  <a:close/>
                </a:path>
              </a:pathLst>
            </a:custGeom>
            <a:solidFill>
              <a:srgbClr val="FCC30B"/>
            </a:solidFill>
          </p:spPr>
        </p:sp>
      </p:grpSp>
      <p:grpSp>
        <p:nvGrpSpPr>
          <p:cNvPr id="6" name="Group 6"/>
          <p:cNvGrpSpPr/>
          <p:nvPr/>
        </p:nvGrpSpPr>
        <p:grpSpPr>
          <a:xfrm>
            <a:off x="10331954" y="1028700"/>
            <a:ext cx="6927346" cy="2485602"/>
            <a:chOff x="0" y="0"/>
            <a:chExt cx="4050501" cy="1453361"/>
          </a:xfrm>
        </p:grpSpPr>
        <p:sp>
          <p:nvSpPr>
            <p:cNvPr id="7" name="Freeform 7"/>
            <p:cNvSpPr/>
            <p:nvPr/>
          </p:nvSpPr>
          <p:spPr>
            <a:xfrm>
              <a:off x="0" y="0"/>
              <a:ext cx="4050502" cy="1453361"/>
            </a:xfrm>
            <a:custGeom>
              <a:avLst/>
              <a:gdLst/>
              <a:ahLst/>
              <a:cxnLst/>
              <a:rect l="l" t="t" r="r" b="b"/>
              <a:pathLst>
                <a:path w="4050502" h="1453361">
                  <a:moveTo>
                    <a:pt x="3926041" y="1453361"/>
                  </a:moveTo>
                  <a:lnTo>
                    <a:pt x="124460" y="1453361"/>
                  </a:lnTo>
                  <a:cubicBezTo>
                    <a:pt x="55880" y="1453361"/>
                    <a:pt x="0" y="1397481"/>
                    <a:pt x="0" y="1328901"/>
                  </a:cubicBezTo>
                  <a:lnTo>
                    <a:pt x="0" y="124460"/>
                  </a:lnTo>
                  <a:cubicBezTo>
                    <a:pt x="0" y="55880"/>
                    <a:pt x="55880" y="0"/>
                    <a:pt x="124460" y="0"/>
                  </a:cubicBezTo>
                  <a:lnTo>
                    <a:pt x="3926041" y="0"/>
                  </a:lnTo>
                  <a:cubicBezTo>
                    <a:pt x="3994621" y="0"/>
                    <a:pt x="4050502" y="55880"/>
                    <a:pt x="4050502" y="124460"/>
                  </a:cubicBezTo>
                  <a:lnTo>
                    <a:pt x="4050502" y="1328901"/>
                  </a:lnTo>
                  <a:cubicBezTo>
                    <a:pt x="4050502" y="1397481"/>
                    <a:pt x="3994621" y="1453361"/>
                    <a:pt x="3926041" y="1453361"/>
                  </a:cubicBezTo>
                  <a:close/>
                </a:path>
              </a:pathLst>
            </a:custGeom>
            <a:solidFill>
              <a:srgbClr val="FCC30B"/>
            </a:solidFill>
          </p:spPr>
        </p:sp>
      </p:grpSp>
      <p:grpSp>
        <p:nvGrpSpPr>
          <p:cNvPr id="8" name="Group 8"/>
          <p:cNvGrpSpPr/>
          <p:nvPr/>
        </p:nvGrpSpPr>
        <p:grpSpPr>
          <a:xfrm>
            <a:off x="1028700" y="1751168"/>
            <a:ext cx="5580225" cy="3123712"/>
            <a:chOff x="0" y="0"/>
            <a:chExt cx="7440300" cy="4164949"/>
          </a:xfrm>
        </p:grpSpPr>
        <p:grpSp>
          <p:nvGrpSpPr>
            <p:cNvPr id="9" name="Group 9"/>
            <p:cNvGrpSpPr/>
            <p:nvPr/>
          </p:nvGrpSpPr>
          <p:grpSpPr>
            <a:xfrm>
              <a:off x="0" y="0"/>
              <a:ext cx="7440300" cy="4164949"/>
              <a:chOff x="0" y="0"/>
              <a:chExt cx="3262824" cy="1826471"/>
            </a:xfrm>
          </p:grpSpPr>
          <p:sp>
            <p:nvSpPr>
              <p:cNvPr id="10" name="Freeform 10"/>
              <p:cNvSpPr/>
              <p:nvPr/>
            </p:nvSpPr>
            <p:spPr>
              <a:xfrm>
                <a:off x="0" y="0"/>
                <a:ext cx="3262824" cy="1826471"/>
              </a:xfrm>
              <a:custGeom>
                <a:avLst/>
                <a:gdLst/>
                <a:ahLst/>
                <a:cxnLst/>
                <a:rect l="l" t="t" r="r" b="b"/>
                <a:pathLst>
                  <a:path w="3262824" h="1826471">
                    <a:moveTo>
                      <a:pt x="3138364" y="1826471"/>
                    </a:moveTo>
                    <a:lnTo>
                      <a:pt x="124460" y="1826471"/>
                    </a:lnTo>
                    <a:cubicBezTo>
                      <a:pt x="55880" y="1826471"/>
                      <a:pt x="0" y="1770591"/>
                      <a:pt x="0" y="1702011"/>
                    </a:cubicBezTo>
                    <a:lnTo>
                      <a:pt x="0" y="124460"/>
                    </a:lnTo>
                    <a:cubicBezTo>
                      <a:pt x="0" y="55880"/>
                      <a:pt x="55880" y="0"/>
                      <a:pt x="124460" y="0"/>
                    </a:cubicBezTo>
                    <a:lnTo>
                      <a:pt x="3138364" y="0"/>
                    </a:lnTo>
                    <a:cubicBezTo>
                      <a:pt x="3206944" y="0"/>
                      <a:pt x="3262824" y="55880"/>
                      <a:pt x="3262824" y="124460"/>
                    </a:cubicBezTo>
                    <a:lnTo>
                      <a:pt x="3262824" y="1702011"/>
                    </a:lnTo>
                    <a:cubicBezTo>
                      <a:pt x="3262824" y="1770592"/>
                      <a:pt x="3206944" y="1826471"/>
                      <a:pt x="3138364" y="1826471"/>
                    </a:cubicBezTo>
                    <a:close/>
                  </a:path>
                </a:pathLst>
              </a:custGeom>
              <a:solidFill>
                <a:srgbClr val="FCC30B"/>
              </a:solidFill>
            </p:spPr>
          </p:sp>
        </p:grpSp>
        <p:sp>
          <p:nvSpPr>
            <p:cNvPr id="11" name="TextBox 11"/>
            <p:cNvSpPr txBox="1"/>
            <p:nvPr/>
          </p:nvSpPr>
          <p:spPr>
            <a:xfrm>
              <a:off x="434728" y="781260"/>
              <a:ext cx="6494549" cy="2760345"/>
            </a:xfrm>
            <a:prstGeom prst="rect">
              <a:avLst/>
            </a:prstGeom>
          </p:spPr>
          <p:txBody>
            <a:bodyPr lIns="0" tIns="0" rIns="0" bIns="0" rtlCol="0" anchor="t">
              <a:spAutoFit/>
            </a:bodyPr>
            <a:lstStyle/>
            <a:p>
              <a:pPr marL="0" lvl="0" indent="0" algn="l">
                <a:lnSpc>
                  <a:spcPts val="3359"/>
                </a:lnSpc>
                <a:spcBef>
                  <a:spcPct val="0"/>
                </a:spcBef>
              </a:pPr>
              <a:r>
                <a:rPr lang="en-US" sz="2400" dirty="0">
                  <a:solidFill>
                    <a:srgbClr val="141414"/>
                  </a:solidFill>
                  <a:latin typeface="Open Sauce"/>
                </a:rPr>
                <a:t>“</a:t>
              </a:r>
              <a:r>
                <a:rPr lang="en-US" sz="2400" dirty="0">
                  <a:solidFill>
                    <a:srgbClr val="141414"/>
                  </a:solidFill>
                  <a:latin typeface="Open Sauce Italics"/>
                </a:rPr>
                <a:t>It gives you a sense of pride, you can </a:t>
              </a:r>
              <a:r>
                <a:rPr lang="en-US" sz="2400" dirty="0" err="1">
                  <a:solidFill>
                    <a:srgbClr val="141414"/>
                  </a:solidFill>
                  <a:latin typeface="Open Sauce Italics"/>
                </a:rPr>
                <a:t>recognise</a:t>
              </a:r>
              <a:r>
                <a:rPr lang="en-US" sz="2400" dirty="0">
                  <a:solidFill>
                    <a:srgbClr val="141414"/>
                  </a:solidFill>
                  <a:latin typeface="Open Sauce Italics"/>
                </a:rPr>
                <a:t> that actually the work that you are doing within your department is working”</a:t>
              </a:r>
              <a:r>
                <a:rPr lang="en-US" sz="2400" dirty="0">
                  <a:solidFill>
                    <a:srgbClr val="141414"/>
                  </a:solidFill>
                  <a:latin typeface="Open Sauce"/>
                </a:rPr>
                <a:t> (Clinical manager).</a:t>
              </a:r>
            </a:p>
          </p:txBody>
        </p:sp>
      </p:grpSp>
      <p:grpSp>
        <p:nvGrpSpPr>
          <p:cNvPr id="12" name="Group 12"/>
          <p:cNvGrpSpPr/>
          <p:nvPr/>
        </p:nvGrpSpPr>
        <p:grpSpPr>
          <a:xfrm>
            <a:off x="1028700" y="1028700"/>
            <a:ext cx="5580225" cy="1015252"/>
            <a:chOff x="0" y="0"/>
            <a:chExt cx="4484967" cy="815983"/>
          </a:xfrm>
        </p:grpSpPr>
        <p:sp>
          <p:nvSpPr>
            <p:cNvPr id="13" name="Freeform 13"/>
            <p:cNvSpPr/>
            <p:nvPr/>
          </p:nvSpPr>
          <p:spPr>
            <a:xfrm>
              <a:off x="0" y="0"/>
              <a:ext cx="4484967" cy="815984"/>
            </a:xfrm>
            <a:custGeom>
              <a:avLst/>
              <a:gdLst/>
              <a:ahLst/>
              <a:cxnLst/>
              <a:rect l="l" t="t" r="r" b="b"/>
              <a:pathLst>
                <a:path w="4484967" h="815984">
                  <a:moveTo>
                    <a:pt x="4360507" y="815983"/>
                  </a:moveTo>
                  <a:lnTo>
                    <a:pt x="124460" y="815983"/>
                  </a:lnTo>
                  <a:cubicBezTo>
                    <a:pt x="55880" y="815983"/>
                    <a:pt x="0" y="760103"/>
                    <a:pt x="0" y="691523"/>
                  </a:cubicBezTo>
                  <a:lnTo>
                    <a:pt x="0" y="124460"/>
                  </a:lnTo>
                  <a:cubicBezTo>
                    <a:pt x="0" y="55880"/>
                    <a:pt x="55880" y="0"/>
                    <a:pt x="124460" y="0"/>
                  </a:cubicBezTo>
                  <a:lnTo>
                    <a:pt x="4360507" y="0"/>
                  </a:lnTo>
                  <a:cubicBezTo>
                    <a:pt x="4429087" y="0"/>
                    <a:pt x="4484967" y="55880"/>
                    <a:pt x="4484967" y="124460"/>
                  </a:cubicBezTo>
                  <a:lnTo>
                    <a:pt x="4484967" y="691524"/>
                  </a:lnTo>
                  <a:cubicBezTo>
                    <a:pt x="4484967" y="760104"/>
                    <a:pt x="4429087" y="815984"/>
                    <a:pt x="4360507" y="815984"/>
                  </a:cubicBezTo>
                  <a:close/>
                </a:path>
              </a:pathLst>
            </a:custGeom>
            <a:solidFill>
              <a:srgbClr val="26BDE2"/>
            </a:solidFill>
          </p:spPr>
        </p:sp>
      </p:grpSp>
      <p:grpSp>
        <p:nvGrpSpPr>
          <p:cNvPr id="14" name="Group 14"/>
          <p:cNvGrpSpPr/>
          <p:nvPr/>
        </p:nvGrpSpPr>
        <p:grpSpPr>
          <a:xfrm>
            <a:off x="1028700" y="8900510"/>
            <a:ext cx="925949" cy="714522"/>
            <a:chOff x="0" y="0"/>
            <a:chExt cx="1234598" cy="952696"/>
          </a:xfrm>
        </p:grpSpPr>
        <p:grpSp>
          <p:nvGrpSpPr>
            <p:cNvPr id="15" name="Group 15"/>
            <p:cNvGrpSpPr/>
            <p:nvPr/>
          </p:nvGrpSpPr>
          <p:grpSpPr>
            <a:xfrm>
              <a:off x="0" y="0"/>
              <a:ext cx="1234598" cy="952696"/>
              <a:chOff x="0" y="0"/>
              <a:chExt cx="672578" cy="518160"/>
            </a:xfrm>
          </p:grpSpPr>
          <p:sp>
            <p:nvSpPr>
              <p:cNvPr id="16" name="Freeform 16"/>
              <p:cNvSpPr/>
              <p:nvPr/>
            </p:nvSpPr>
            <p:spPr>
              <a:xfrm>
                <a:off x="6350" y="6360"/>
                <a:ext cx="659878" cy="506284"/>
              </a:xfrm>
              <a:custGeom>
                <a:avLst/>
                <a:gdLst/>
                <a:ahLst/>
                <a:cxnLst/>
                <a:rect l="l" t="t" r="r" b="b"/>
                <a:pathLst>
                  <a:path w="659878" h="506284">
                    <a:moveTo>
                      <a:pt x="252730" y="0"/>
                    </a:moveTo>
                    <a:lnTo>
                      <a:pt x="407148" y="0"/>
                    </a:lnTo>
                    <a:cubicBezTo>
                      <a:pt x="546848" y="0"/>
                      <a:pt x="659878" y="113215"/>
                      <a:pt x="659878" y="253143"/>
                    </a:cubicBezTo>
                    <a:cubicBezTo>
                      <a:pt x="659878" y="393070"/>
                      <a:pt x="546848" y="506285"/>
                      <a:pt x="407148" y="506285"/>
                    </a:cubicBezTo>
                    <a:lnTo>
                      <a:pt x="252730" y="506285"/>
                    </a:lnTo>
                    <a:cubicBezTo>
                      <a:pt x="113030" y="506285"/>
                      <a:pt x="0" y="393070"/>
                      <a:pt x="0" y="253143"/>
                    </a:cubicBezTo>
                    <a:cubicBezTo>
                      <a:pt x="0" y="113215"/>
                      <a:pt x="113030" y="0"/>
                      <a:pt x="252730" y="0"/>
                    </a:cubicBezTo>
                    <a:close/>
                  </a:path>
                </a:pathLst>
              </a:custGeom>
              <a:solidFill>
                <a:srgbClr val="FF5F24"/>
              </a:solidFill>
            </p:spPr>
          </p:sp>
        </p:grpSp>
        <p:sp>
          <p:nvSpPr>
            <p:cNvPr id="17" name="TextBox 17"/>
            <p:cNvSpPr txBox="1"/>
            <p:nvPr/>
          </p:nvSpPr>
          <p:spPr>
            <a:xfrm>
              <a:off x="276752" y="293257"/>
              <a:ext cx="681094" cy="395182"/>
            </a:xfrm>
            <a:prstGeom prst="rect">
              <a:avLst/>
            </a:prstGeom>
          </p:spPr>
          <p:txBody>
            <a:bodyPr lIns="0" tIns="0" rIns="0" bIns="0" rtlCol="0" anchor="t">
              <a:spAutoFit/>
            </a:bodyPr>
            <a:lstStyle/>
            <a:p>
              <a:pPr algn="ctr">
                <a:lnSpc>
                  <a:spcPts val="2200"/>
                </a:lnSpc>
              </a:pPr>
              <a:r>
                <a:rPr lang="en-US" sz="2200">
                  <a:solidFill>
                    <a:srgbClr val="141414"/>
                  </a:solidFill>
                  <a:latin typeface="Open Sauce SemiBold Bold"/>
                </a:rPr>
                <a:t>10</a:t>
              </a:r>
            </a:p>
          </p:txBody>
        </p:sp>
      </p:grpSp>
      <p:grpSp>
        <p:nvGrpSpPr>
          <p:cNvPr id="18" name="Group 18"/>
          <p:cNvGrpSpPr/>
          <p:nvPr/>
        </p:nvGrpSpPr>
        <p:grpSpPr>
          <a:xfrm>
            <a:off x="8004065" y="6748681"/>
            <a:ext cx="2682546" cy="2509619"/>
            <a:chOff x="0" y="0"/>
            <a:chExt cx="3576728" cy="3346158"/>
          </a:xfrm>
        </p:grpSpPr>
        <p:grpSp>
          <p:nvGrpSpPr>
            <p:cNvPr id="19" name="Group 19"/>
            <p:cNvGrpSpPr/>
            <p:nvPr/>
          </p:nvGrpSpPr>
          <p:grpSpPr>
            <a:xfrm>
              <a:off x="0" y="0"/>
              <a:ext cx="3576728" cy="3346158"/>
              <a:chOff x="0" y="0"/>
              <a:chExt cx="1930287" cy="1805853"/>
            </a:xfrm>
          </p:grpSpPr>
          <p:sp>
            <p:nvSpPr>
              <p:cNvPr id="20" name="Freeform 20"/>
              <p:cNvSpPr/>
              <p:nvPr/>
            </p:nvSpPr>
            <p:spPr>
              <a:xfrm>
                <a:off x="0" y="0"/>
                <a:ext cx="1930287" cy="1805853"/>
              </a:xfrm>
              <a:custGeom>
                <a:avLst/>
                <a:gdLst/>
                <a:ahLst/>
                <a:cxnLst/>
                <a:rect l="l" t="t" r="r" b="b"/>
                <a:pathLst>
                  <a:path w="1930287" h="1805853">
                    <a:moveTo>
                      <a:pt x="1805826" y="1805853"/>
                    </a:moveTo>
                    <a:lnTo>
                      <a:pt x="124460" y="1805853"/>
                    </a:lnTo>
                    <a:cubicBezTo>
                      <a:pt x="55880" y="1805853"/>
                      <a:pt x="0" y="1749973"/>
                      <a:pt x="0" y="1681393"/>
                    </a:cubicBezTo>
                    <a:lnTo>
                      <a:pt x="0" y="124460"/>
                    </a:lnTo>
                    <a:cubicBezTo>
                      <a:pt x="0" y="55880"/>
                      <a:pt x="55880" y="0"/>
                      <a:pt x="124460" y="0"/>
                    </a:cubicBezTo>
                    <a:lnTo>
                      <a:pt x="1805827" y="0"/>
                    </a:lnTo>
                    <a:cubicBezTo>
                      <a:pt x="1874407" y="0"/>
                      <a:pt x="1930287" y="55880"/>
                      <a:pt x="1930287" y="124460"/>
                    </a:cubicBezTo>
                    <a:lnTo>
                      <a:pt x="1930287" y="1681393"/>
                    </a:lnTo>
                    <a:cubicBezTo>
                      <a:pt x="1930287" y="1749973"/>
                      <a:pt x="1874407" y="1805853"/>
                      <a:pt x="1805827" y="1805853"/>
                    </a:cubicBezTo>
                    <a:close/>
                  </a:path>
                </a:pathLst>
              </a:custGeom>
              <a:solidFill>
                <a:srgbClr val="FF5F24"/>
              </a:solidFill>
            </p:spPr>
          </p:sp>
        </p:grpSp>
        <p:sp>
          <p:nvSpPr>
            <p:cNvPr id="21" name="TextBox 21"/>
            <p:cNvSpPr txBox="1"/>
            <p:nvPr/>
          </p:nvSpPr>
          <p:spPr>
            <a:xfrm>
              <a:off x="458232" y="326879"/>
              <a:ext cx="2769924" cy="2628900"/>
            </a:xfrm>
            <a:prstGeom prst="rect">
              <a:avLst/>
            </a:prstGeom>
          </p:spPr>
          <p:txBody>
            <a:bodyPr lIns="0" tIns="0" rIns="0" bIns="0" rtlCol="0" anchor="t">
              <a:spAutoFit/>
            </a:bodyPr>
            <a:lstStyle/>
            <a:p>
              <a:pPr marL="0" lvl="0" indent="0">
                <a:lnSpc>
                  <a:spcPts val="3900"/>
                </a:lnSpc>
              </a:pPr>
              <a:r>
                <a:rPr lang="en-US" sz="3000">
                  <a:solidFill>
                    <a:srgbClr val="141414"/>
                  </a:solidFill>
                  <a:latin typeface="Open Sauce SemiBold"/>
                </a:rPr>
                <a:t>Staff resilience, pride and morale</a:t>
              </a:r>
            </a:p>
          </p:txBody>
        </p:sp>
      </p:grpSp>
      <p:grpSp>
        <p:nvGrpSpPr>
          <p:cNvPr id="22" name="Group 22"/>
          <p:cNvGrpSpPr/>
          <p:nvPr/>
        </p:nvGrpSpPr>
        <p:grpSpPr>
          <a:xfrm>
            <a:off x="8004065" y="3994932"/>
            <a:ext cx="2682546" cy="2014319"/>
            <a:chOff x="0" y="0"/>
            <a:chExt cx="1930287" cy="1449448"/>
          </a:xfrm>
        </p:grpSpPr>
        <p:sp>
          <p:nvSpPr>
            <p:cNvPr id="23" name="Freeform 23"/>
            <p:cNvSpPr/>
            <p:nvPr/>
          </p:nvSpPr>
          <p:spPr>
            <a:xfrm>
              <a:off x="0" y="0"/>
              <a:ext cx="1930287" cy="1449448"/>
            </a:xfrm>
            <a:custGeom>
              <a:avLst/>
              <a:gdLst/>
              <a:ahLst/>
              <a:cxnLst/>
              <a:rect l="l" t="t" r="r" b="b"/>
              <a:pathLst>
                <a:path w="1930287" h="1449448">
                  <a:moveTo>
                    <a:pt x="1805826" y="1449448"/>
                  </a:moveTo>
                  <a:lnTo>
                    <a:pt x="124460" y="1449448"/>
                  </a:lnTo>
                  <a:cubicBezTo>
                    <a:pt x="55880" y="1449448"/>
                    <a:pt x="0" y="1393568"/>
                    <a:pt x="0" y="1324988"/>
                  </a:cubicBezTo>
                  <a:lnTo>
                    <a:pt x="0" y="124460"/>
                  </a:lnTo>
                  <a:cubicBezTo>
                    <a:pt x="0" y="55880"/>
                    <a:pt x="55880" y="0"/>
                    <a:pt x="124460" y="0"/>
                  </a:cubicBezTo>
                  <a:lnTo>
                    <a:pt x="1805827" y="0"/>
                  </a:lnTo>
                  <a:cubicBezTo>
                    <a:pt x="1874407" y="0"/>
                    <a:pt x="1930287" y="55880"/>
                    <a:pt x="1930287" y="124460"/>
                  </a:cubicBezTo>
                  <a:lnTo>
                    <a:pt x="1930287" y="1324989"/>
                  </a:lnTo>
                  <a:cubicBezTo>
                    <a:pt x="1930287" y="1393569"/>
                    <a:pt x="1874407" y="1449448"/>
                    <a:pt x="1805827" y="1449448"/>
                  </a:cubicBezTo>
                  <a:close/>
                </a:path>
              </a:pathLst>
            </a:custGeom>
            <a:solidFill>
              <a:srgbClr val="FF5F24"/>
            </a:solidFill>
          </p:spPr>
        </p:sp>
      </p:grpSp>
      <p:grpSp>
        <p:nvGrpSpPr>
          <p:cNvPr id="24" name="Group 24"/>
          <p:cNvGrpSpPr/>
          <p:nvPr/>
        </p:nvGrpSpPr>
        <p:grpSpPr>
          <a:xfrm>
            <a:off x="8004065" y="1028700"/>
            <a:ext cx="2682546" cy="2014319"/>
            <a:chOff x="0" y="0"/>
            <a:chExt cx="3576728" cy="2685758"/>
          </a:xfrm>
        </p:grpSpPr>
        <p:grpSp>
          <p:nvGrpSpPr>
            <p:cNvPr id="25" name="Group 25"/>
            <p:cNvGrpSpPr/>
            <p:nvPr/>
          </p:nvGrpSpPr>
          <p:grpSpPr>
            <a:xfrm>
              <a:off x="0" y="0"/>
              <a:ext cx="3576728" cy="2685758"/>
              <a:chOff x="0" y="0"/>
              <a:chExt cx="1930287" cy="1449448"/>
            </a:xfrm>
          </p:grpSpPr>
          <p:sp>
            <p:nvSpPr>
              <p:cNvPr id="26" name="Freeform 26"/>
              <p:cNvSpPr/>
              <p:nvPr/>
            </p:nvSpPr>
            <p:spPr>
              <a:xfrm>
                <a:off x="0" y="0"/>
                <a:ext cx="1930287" cy="1449448"/>
              </a:xfrm>
              <a:custGeom>
                <a:avLst/>
                <a:gdLst/>
                <a:ahLst/>
                <a:cxnLst/>
                <a:rect l="l" t="t" r="r" b="b"/>
                <a:pathLst>
                  <a:path w="1930287" h="1449448">
                    <a:moveTo>
                      <a:pt x="1805826" y="1449448"/>
                    </a:moveTo>
                    <a:lnTo>
                      <a:pt x="124460" y="1449448"/>
                    </a:lnTo>
                    <a:cubicBezTo>
                      <a:pt x="55880" y="1449448"/>
                      <a:pt x="0" y="1393568"/>
                      <a:pt x="0" y="1324988"/>
                    </a:cubicBezTo>
                    <a:lnTo>
                      <a:pt x="0" y="124460"/>
                    </a:lnTo>
                    <a:cubicBezTo>
                      <a:pt x="0" y="55880"/>
                      <a:pt x="55880" y="0"/>
                      <a:pt x="124460" y="0"/>
                    </a:cubicBezTo>
                    <a:lnTo>
                      <a:pt x="1805827" y="0"/>
                    </a:lnTo>
                    <a:cubicBezTo>
                      <a:pt x="1874407" y="0"/>
                      <a:pt x="1930287" y="55880"/>
                      <a:pt x="1930287" y="124460"/>
                    </a:cubicBezTo>
                    <a:lnTo>
                      <a:pt x="1930287" y="1324989"/>
                    </a:lnTo>
                    <a:cubicBezTo>
                      <a:pt x="1930287" y="1393569"/>
                      <a:pt x="1874407" y="1449448"/>
                      <a:pt x="1805827" y="1449448"/>
                    </a:cubicBezTo>
                    <a:close/>
                  </a:path>
                </a:pathLst>
              </a:custGeom>
              <a:solidFill>
                <a:srgbClr val="FF5F24"/>
              </a:solidFill>
            </p:spPr>
          </p:sp>
        </p:grpSp>
        <p:sp>
          <p:nvSpPr>
            <p:cNvPr id="27" name="TextBox 27"/>
            <p:cNvSpPr txBox="1"/>
            <p:nvPr/>
          </p:nvSpPr>
          <p:spPr>
            <a:xfrm>
              <a:off x="458232" y="326879"/>
              <a:ext cx="2769924" cy="1968500"/>
            </a:xfrm>
            <a:prstGeom prst="rect">
              <a:avLst/>
            </a:prstGeom>
          </p:spPr>
          <p:txBody>
            <a:bodyPr lIns="0" tIns="0" rIns="0" bIns="0" rtlCol="0" anchor="t">
              <a:spAutoFit/>
            </a:bodyPr>
            <a:lstStyle/>
            <a:p>
              <a:pPr marL="0" lvl="0" indent="0">
                <a:lnSpc>
                  <a:spcPts val="3900"/>
                </a:lnSpc>
              </a:pPr>
              <a:r>
                <a:rPr lang="en-US" sz="3000">
                  <a:solidFill>
                    <a:srgbClr val="141414"/>
                  </a:solidFill>
                  <a:latin typeface="Open Sauce SemiBold"/>
                </a:rPr>
                <a:t>24 positive appraisals</a:t>
              </a:r>
            </a:p>
          </p:txBody>
        </p:sp>
      </p:grpSp>
      <p:pic>
        <p:nvPicPr>
          <p:cNvPr id="28" name="Picture 2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79865" y="5201258"/>
            <a:ext cx="4860771" cy="3240514"/>
          </a:xfrm>
          <a:prstGeom prst="rect">
            <a:avLst/>
          </a:prstGeom>
        </p:spPr>
      </p:pic>
      <p:sp>
        <p:nvSpPr>
          <p:cNvPr id="29" name="TextBox 29"/>
          <p:cNvSpPr txBox="1"/>
          <p:nvPr/>
        </p:nvSpPr>
        <p:spPr>
          <a:xfrm>
            <a:off x="1296990" y="1214147"/>
            <a:ext cx="5043646" cy="565483"/>
          </a:xfrm>
          <a:prstGeom prst="rect">
            <a:avLst/>
          </a:prstGeom>
        </p:spPr>
        <p:txBody>
          <a:bodyPr lIns="0" tIns="0" rIns="0" bIns="0" rtlCol="0" anchor="t">
            <a:spAutoFit/>
          </a:bodyPr>
          <a:lstStyle/>
          <a:p>
            <a:pPr marL="0" lvl="0" indent="0">
              <a:lnSpc>
                <a:spcPts val="4515"/>
              </a:lnSpc>
            </a:pPr>
            <a:r>
              <a:rPr lang="en-US" sz="3473">
                <a:solidFill>
                  <a:srgbClr val="141414"/>
                </a:solidFill>
                <a:latin typeface="Open Sauce SemiBold Bold"/>
              </a:rPr>
              <a:t>Reflexive monitoring </a:t>
            </a:r>
          </a:p>
        </p:txBody>
      </p:sp>
      <p:sp>
        <p:nvSpPr>
          <p:cNvPr id="30" name="TextBox 30"/>
          <p:cNvSpPr txBox="1"/>
          <p:nvPr/>
        </p:nvSpPr>
        <p:spPr>
          <a:xfrm>
            <a:off x="8206390" y="4230566"/>
            <a:ext cx="2218792" cy="1485900"/>
          </a:xfrm>
          <a:prstGeom prst="rect">
            <a:avLst/>
          </a:prstGeom>
        </p:spPr>
        <p:txBody>
          <a:bodyPr lIns="0" tIns="0" rIns="0" bIns="0" rtlCol="0" anchor="t">
            <a:spAutoFit/>
          </a:bodyPr>
          <a:lstStyle/>
          <a:p>
            <a:pPr marL="0" lvl="0" indent="0">
              <a:lnSpc>
                <a:spcPts val="3900"/>
              </a:lnSpc>
            </a:pPr>
            <a:r>
              <a:rPr lang="en-US" sz="3000">
                <a:solidFill>
                  <a:srgbClr val="141414"/>
                </a:solidFill>
                <a:latin typeface="Open Sauce SemiBold"/>
              </a:rPr>
              <a:t>"</a:t>
            </a:r>
            <a:r>
              <a:rPr lang="en-US" sz="3000">
                <a:solidFill>
                  <a:srgbClr val="141414"/>
                </a:solidFill>
                <a:latin typeface="Open Sauce SemiBold Italics"/>
              </a:rPr>
              <a:t>Addresses the balance</a:t>
            </a:r>
            <a:r>
              <a:rPr lang="en-US" sz="3000">
                <a:solidFill>
                  <a:srgbClr val="141414"/>
                </a:solidFill>
                <a:latin typeface="Open Sauce SemiBold"/>
              </a:rPr>
              <a:t>" </a:t>
            </a:r>
          </a:p>
        </p:txBody>
      </p:sp>
      <p:sp>
        <p:nvSpPr>
          <p:cNvPr id="31" name="TextBox 31"/>
          <p:cNvSpPr txBox="1"/>
          <p:nvPr/>
        </p:nvSpPr>
        <p:spPr>
          <a:xfrm>
            <a:off x="11084738" y="6918641"/>
            <a:ext cx="5776435" cy="2490470"/>
          </a:xfrm>
          <a:prstGeom prst="rect">
            <a:avLst/>
          </a:prstGeom>
        </p:spPr>
        <p:txBody>
          <a:bodyPr lIns="0" tIns="0" rIns="0" bIns="0" rtlCol="0" anchor="t">
            <a:spAutoFit/>
          </a:bodyPr>
          <a:lstStyle/>
          <a:p>
            <a:pPr>
              <a:lnSpc>
                <a:spcPts val="3340"/>
              </a:lnSpc>
            </a:pPr>
            <a:r>
              <a:rPr lang="en-US" sz="2000">
                <a:solidFill>
                  <a:srgbClr val="141414"/>
                </a:solidFill>
                <a:latin typeface="Open Sauce"/>
              </a:rPr>
              <a:t>"</a:t>
            </a:r>
            <a:r>
              <a:rPr lang="en-US" sz="2000">
                <a:solidFill>
                  <a:srgbClr val="141414"/>
                </a:solidFill>
                <a:latin typeface="Open Sauce Italics"/>
              </a:rPr>
              <a:t>Just the personal experience, I’ve tried to read as many of the posts as I can, it was really powerful to do that ... it’s something that makes me feel really proud that we have got a very capable workforce... it’s powerful for me</a:t>
            </a:r>
            <a:r>
              <a:rPr lang="en-US" sz="2000">
                <a:solidFill>
                  <a:srgbClr val="141414"/>
                </a:solidFill>
                <a:latin typeface="Open Sauce"/>
              </a:rPr>
              <a:t> (Clinical manager)</a:t>
            </a:r>
          </a:p>
        </p:txBody>
      </p:sp>
      <p:sp>
        <p:nvSpPr>
          <p:cNvPr id="32" name="TextBox 32"/>
          <p:cNvSpPr txBox="1"/>
          <p:nvPr/>
        </p:nvSpPr>
        <p:spPr>
          <a:xfrm>
            <a:off x="11084738" y="4006025"/>
            <a:ext cx="5776435" cy="2170176"/>
          </a:xfrm>
          <a:prstGeom prst="rect">
            <a:avLst/>
          </a:prstGeom>
        </p:spPr>
        <p:txBody>
          <a:bodyPr lIns="0" tIns="0" rIns="0" bIns="0" rtlCol="0" anchor="t">
            <a:spAutoFit/>
          </a:bodyPr>
          <a:lstStyle/>
          <a:p>
            <a:pPr algn="l">
              <a:lnSpc>
                <a:spcPts val="3507"/>
              </a:lnSpc>
              <a:spcBef>
                <a:spcPct val="0"/>
              </a:spcBef>
            </a:pPr>
            <a:r>
              <a:rPr lang="en-US" sz="2100" u="none">
                <a:solidFill>
                  <a:srgbClr val="141414"/>
                </a:solidFill>
                <a:latin typeface="Open Sauce"/>
              </a:rPr>
              <a:t>Seen as a way of addressing the balance with organisations "</a:t>
            </a:r>
            <a:r>
              <a:rPr lang="en-US" sz="2100" u="none">
                <a:solidFill>
                  <a:srgbClr val="141414"/>
                </a:solidFill>
                <a:latin typeface="Open Sauce Italics"/>
              </a:rPr>
              <a:t>very quick to say you haven't done this or that, but we're not very quick to say guess what, you did a really great job yesterday"</a:t>
            </a:r>
          </a:p>
        </p:txBody>
      </p:sp>
      <p:sp>
        <p:nvSpPr>
          <p:cNvPr id="33" name="TextBox 33"/>
          <p:cNvSpPr txBox="1"/>
          <p:nvPr/>
        </p:nvSpPr>
        <p:spPr>
          <a:xfrm>
            <a:off x="11084738" y="1039215"/>
            <a:ext cx="5776435" cy="2363089"/>
          </a:xfrm>
          <a:prstGeom prst="rect">
            <a:avLst/>
          </a:prstGeom>
        </p:spPr>
        <p:txBody>
          <a:bodyPr lIns="0" tIns="0" rIns="0" bIns="0" rtlCol="0" anchor="t">
            <a:spAutoFit/>
          </a:bodyPr>
          <a:lstStyle/>
          <a:p>
            <a:pPr algn="l">
              <a:lnSpc>
                <a:spcPts val="3172"/>
              </a:lnSpc>
              <a:spcBef>
                <a:spcPct val="0"/>
              </a:spcBef>
            </a:pPr>
            <a:r>
              <a:rPr lang="en-US" sz="1900">
                <a:solidFill>
                  <a:srgbClr val="141414"/>
                </a:solidFill>
                <a:latin typeface="Open Sauce"/>
              </a:rPr>
              <a:t>In total, 24 positive impacts/appraisals of online patient feedback were identified: ability to publicly demonstrate change; ease of use; getting/receiving feedback in near real time; reporting and evidencing; value of narrative comments; authenticity of feedback.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7702249" cy="1150612"/>
            <a:chOff x="0" y="0"/>
            <a:chExt cx="10269665" cy="1534149"/>
          </a:xfrm>
        </p:grpSpPr>
        <p:grpSp>
          <p:nvGrpSpPr>
            <p:cNvPr id="3" name="Group 3"/>
            <p:cNvGrpSpPr/>
            <p:nvPr/>
          </p:nvGrpSpPr>
          <p:grpSpPr>
            <a:xfrm>
              <a:off x="0" y="0"/>
              <a:ext cx="10269665" cy="1534149"/>
              <a:chOff x="0" y="0"/>
              <a:chExt cx="4503597" cy="672776"/>
            </a:xfrm>
          </p:grpSpPr>
          <p:sp>
            <p:nvSpPr>
              <p:cNvPr id="4" name="Freeform 4"/>
              <p:cNvSpPr/>
              <p:nvPr/>
            </p:nvSpPr>
            <p:spPr>
              <a:xfrm>
                <a:off x="0" y="0"/>
                <a:ext cx="4503597" cy="672776"/>
              </a:xfrm>
              <a:custGeom>
                <a:avLst/>
                <a:gdLst/>
                <a:ahLst/>
                <a:cxnLst/>
                <a:rect l="l" t="t" r="r" b="b"/>
                <a:pathLst>
                  <a:path w="4503597" h="672776">
                    <a:moveTo>
                      <a:pt x="4379137" y="672776"/>
                    </a:moveTo>
                    <a:lnTo>
                      <a:pt x="124460" y="672776"/>
                    </a:lnTo>
                    <a:cubicBezTo>
                      <a:pt x="55880" y="672776"/>
                      <a:pt x="0" y="616896"/>
                      <a:pt x="0" y="548316"/>
                    </a:cubicBezTo>
                    <a:lnTo>
                      <a:pt x="0" y="124460"/>
                    </a:lnTo>
                    <a:cubicBezTo>
                      <a:pt x="0" y="55880"/>
                      <a:pt x="55880" y="0"/>
                      <a:pt x="124460" y="0"/>
                    </a:cubicBezTo>
                    <a:lnTo>
                      <a:pt x="4379137" y="0"/>
                    </a:lnTo>
                    <a:cubicBezTo>
                      <a:pt x="4447717" y="0"/>
                      <a:pt x="4503597" y="55880"/>
                      <a:pt x="4503597" y="124460"/>
                    </a:cubicBezTo>
                    <a:lnTo>
                      <a:pt x="4503597" y="548316"/>
                    </a:lnTo>
                    <a:cubicBezTo>
                      <a:pt x="4503597" y="616897"/>
                      <a:pt x="4447717" y="672776"/>
                      <a:pt x="4379137" y="672776"/>
                    </a:cubicBezTo>
                    <a:close/>
                  </a:path>
                </a:pathLst>
              </a:custGeom>
              <a:solidFill>
                <a:srgbClr val="FF5F24"/>
              </a:solidFill>
            </p:spPr>
          </p:sp>
        </p:grpSp>
        <p:sp>
          <p:nvSpPr>
            <p:cNvPr id="5" name="TextBox 5"/>
            <p:cNvSpPr txBox="1"/>
            <p:nvPr/>
          </p:nvSpPr>
          <p:spPr>
            <a:xfrm>
              <a:off x="555094" y="259075"/>
              <a:ext cx="9159478" cy="952500"/>
            </a:xfrm>
            <a:prstGeom prst="rect">
              <a:avLst/>
            </a:prstGeom>
          </p:spPr>
          <p:txBody>
            <a:bodyPr lIns="0" tIns="0" rIns="0" bIns="0" rtlCol="0" anchor="t">
              <a:spAutoFit/>
            </a:bodyPr>
            <a:lstStyle/>
            <a:p>
              <a:pPr marL="0" lvl="0" indent="0">
                <a:lnSpc>
                  <a:spcPts val="5850"/>
                </a:lnSpc>
              </a:pPr>
              <a:r>
                <a:rPr lang="en-US" sz="4500">
                  <a:solidFill>
                    <a:srgbClr val="141414"/>
                  </a:solidFill>
                  <a:latin typeface="Open Sauce SemiBold Bold"/>
                </a:rPr>
                <a:t>Reflexive monitoring</a:t>
              </a:r>
            </a:p>
          </p:txBody>
        </p:sp>
      </p:grpSp>
      <p:grpSp>
        <p:nvGrpSpPr>
          <p:cNvPr id="6" name="Group 6"/>
          <p:cNvGrpSpPr>
            <a:grpSpLocks noChangeAspect="1"/>
          </p:cNvGrpSpPr>
          <p:nvPr/>
        </p:nvGrpSpPr>
        <p:grpSpPr>
          <a:xfrm>
            <a:off x="11749897" y="0"/>
            <a:ext cx="6858000" cy="10287000"/>
            <a:chOff x="0" y="0"/>
            <a:chExt cx="6350000" cy="9525000"/>
          </a:xfrm>
        </p:grpSpPr>
        <p:sp>
          <p:nvSpPr>
            <p:cNvPr id="7" name="Freeform 7"/>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cstate="email">
                <a:extLst>
                  <a:ext uri="{28A0092B-C50C-407E-A947-70E740481C1C}">
                    <a14:useLocalDpi xmlns:a14="http://schemas.microsoft.com/office/drawing/2010/main"/>
                  </a:ext>
                </a:extLst>
              </a:blip>
              <a:stretch>
                <a:fillRect/>
              </a:stretch>
            </a:blipFill>
          </p:spPr>
        </p:sp>
      </p:grpSp>
      <p:grpSp>
        <p:nvGrpSpPr>
          <p:cNvPr id="8" name="Group 8"/>
          <p:cNvGrpSpPr/>
          <p:nvPr/>
        </p:nvGrpSpPr>
        <p:grpSpPr>
          <a:xfrm>
            <a:off x="1028700" y="8900510"/>
            <a:ext cx="925949" cy="714522"/>
            <a:chOff x="0" y="0"/>
            <a:chExt cx="1234598" cy="952696"/>
          </a:xfrm>
        </p:grpSpPr>
        <p:grpSp>
          <p:nvGrpSpPr>
            <p:cNvPr id="9" name="Group 9"/>
            <p:cNvGrpSpPr/>
            <p:nvPr/>
          </p:nvGrpSpPr>
          <p:grpSpPr>
            <a:xfrm>
              <a:off x="0" y="0"/>
              <a:ext cx="1234598" cy="952696"/>
              <a:chOff x="0" y="0"/>
              <a:chExt cx="672578" cy="518160"/>
            </a:xfrm>
          </p:grpSpPr>
          <p:sp>
            <p:nvSpPr>
              <p:cNvPr id="10" name="Freeform 10"/>
              <p:cNvSpPr/>
              <p:nvPr/>
            </p:nvSpPr>
            <p:spPr>
              <a:xfrm>
                <a:off x="6350" y="6360"/>
                <a:ext cx="659878" cy="506284"/>
              </a:xfrm>
              <a:custGeom>
                <a:avLst/>
                <a:gdLst/>
                <a:ahLst/>
                <a:cxnLst/>
                <a:rect l="l" t="t" r="r" b="b"/>
                <a:pathLst>
                  <a:path w="659878" h="506284">
                    <a:moveTo>
                      <a:pt x="252730" y="0"/>
                    </a:moveTo>
                    <a:lnTo>
                      <a:pt x="407148" y="0"/>
                    </a:lnTo>
                    <a:cubicBezTo>
                      <a:pt x="546848" y="0"/>
                      <a:pt x="659878" y="113215"/>
                      <a:pt x="659878" y="253143"/>
                    </a:cubicBezTo>
                    <a:cubicBezTo>
                      <a:pt x="659878" y="393070"/>
                      <a:pt x="546848" y="506285"/>
                      <a:pt x="407148" y="506285"/>
                    </a:cubicBezTo>
                    <a:lnTo>
                      <a:pt x="252730" y="506285"/>
                    </a:lnTo>
                    <a:cubicBezTo>
                      <a:pt x="113030" y="506285"/>
                      <a:pt x="0" y="393070"/>
                      <a:pt x="0" y="253143"/>
                    </a:cubicBezTo>
                    <a:cubicBezTo>
                      <a:pt x="0" y="113215"/>
                      <a:pt x="113030" y="0"/>
                      <a:pt x="252730" y="0"/>
                    </a:cubicBezTo>
                    <a:close/>
                  </a:path>
                </a:pathLst>
              </a:custGeom>
              <a:solidFill>
                <a:srgbClr val="FCC30B"/>
              </a:solidFill>
            </p:spPr>
          </p:sp>
        </p:grpSp>
        <p:sp>
          <p:nvSpPr>
            <p:cNvPr id="11" name="TextBox 11"/>
            <p:cNvSpPr txBox="1"/>
            <p:nvPr/>
          </p:nvSpPr>
          <p:spPr>
            <a:xfrm>
              <a:off x="276752" y="293257"/>
              <a:ext cx="681094" cy="395182"/>
            </a:xfrm>
            <a:prstGeom prst="rect">
              <a:avLst/>
            </a:prstGeom>
          </p:spPr>
          <p:txBody>
            <a:bodyPr lIns="0" tIns="0" rIns="0" bIns="0" rtlCol="0" anchor="t">
              <a:spAutoFit/>
            </a:bodyPr>
            <a:lstStyle/>
            <a:p>
              <a:pPr algn="ctr">
                <a:lnSpc>
                  <a:spcPts val="2200"/>
                </a:lnSpc>
              </a:pPr>
              <a:r>
                <a:rPr lang="en-US" sz="2200">
                  <a:solidFill>
                    <a:srgbClr val="141414"/>
                  </a:solidFill>
                  <a:latin typeface="Open Sauce SemiBold Bold"/>
                </a:rPr>
                <a:t>11</a:t>
              </a:r>
            </a:p>
          </p:txBody>
        </p:sp>
      </p:grpSp>
      <p:sp>
        <p:nvSpPr>
          <p:cNvPr id="12" name="TextBox 12"/>
          <p:cNvSpPr txBox="1"/>
          <p:nvPr/>
        </p:nvSpPr>
        <p:spPr>
          <a:xfrm>
            <a:off x="1028700" y="2634384"/>
            <a:ext cx="9894561" cy="5858655"/>
          </a:xfrm>
          <a:prstGeom prst="rect">
            <a:avLst/>
          </a:prstGeom>
        </p:spPr>
        <p:txBody>
          <a:bodyPr lIns="0" tIns="0" rIns="0" bIns="0" rtlCol="0" anchor="t">
            <a:spAutoFit/>
          </a:bodyPr>
          <a:lstStyle/>
          <a:p>
            <a:pPr algn="just">
              <a:lnSpc>
                <a:spcPts val="2730"/>
              </a:lnSpc>
              <a:spcBef>
                <a:spcPct val="0"/>
              </a:spcBef>
            </a:pPr>
            <a:r>
              <a:rPr lang="en-US" sz="2000" dirty="0">
                <a:solidFill>
                  <a:srgbClr val="141414"/>
                </a:solidFill>
                <a:latin typeface="Open Sauce" panose="020B0604020202020204" charset="0"/>
              </a:rPr>
              <a:t>"I really love it, I do, because for me </a:t>
            </a:r>
            <a:r>
              <a:rPr lang="en-US" sz="2000" b="1" dirty="0">
                <a:solidFill>
                  <a:srgbClr val="141414"/>
                </a:solidFill>
                <a:latin typeface="Open Sauce" panose="020B0604020202020204" charset="0"/>
              </a:rPr>
              <a:t>working in the Emergency department, you see a lot of terrible things happen, you see a lot of sick patients, a lot of illness, and really poorly patients.</a:t>
            </a:r>
            <a:r>
              <a:rPr lang="en-US" sz="2000" dirty="0">
                <a:solidFill>
                  <a:srgbClr val="141414"/>
                </a:solidFill>
                <a:latin typeface="Open Sauce" panose="020B0604020202020204" charset="0"/>
              </a:rPr>
              <a:t> The staff here have to, on a daily basis, </a:t>
            </a:r>
            <a:r>
              <a:rPr lang="en-US" sz="2000" b="1" dirty="0">
                <a:solidFill>
                  <a:srgbClr val="141414"/>
                </a:solidFill>
                <a:latin typeface="Open Sauce" panose="020B0604020202020204" charset="0"/>
              </a:rPr>
              <a:t>see things that you wouldn’t want anyone to see. </a:t>
            </a:r>
            <a:r>
              <a:rPr lang="en-US" sz="2000" dirty="0">
                <a:solidFill>
                  <a:srgbClr val="141414"/>
                </a:solidFill>
                <a:latin typeface="Open Sauce" panose="020B0604020202020204" charset="0"/>
              </a:rPr>
              <a:t>So for me, it’s such a </a:t>
            </a:r>
            <a:r>
              <a:rPr lang="en-US" sz="2000" b="1" dirty="0">
                <a:solidFill>
                  <a:srgbClr val="141414"/>
                </a:solidFill>
                <a:latin typeface="Open Sauce" panose="020B0604020202020204" charset="0"/>
              </a:rPr>
              <a:t>refreshing change </a:t>
            </a:r>
            <a:r>
              <a:rPr lang="en-US" sz="2000" dirty="0">
                <a:solidFill>
                  <a:srgbClr val="141414"/>
                </a:solidFill>
                <a:latin typeface="Open Sauce" panose="020B0604020202020204" charset="0"/>
              </a:rPr>
              <a:t>because we predominantly get positive responses and feedback. It’s </a:t>
            </a:r>
            <a:r>
              <a:rPr lang="en-US" sz="2000" b="1" dirty="0">
                <a:solidFill>
                  <a:srgbClr val="141414"/>
                </a:solidFill>
                <a:latin typeface="Open Sauce" panose="020B0604020202020204" charset="0"/>
              </a:rPr>
              <a:t>just so nice to be able to cling on to that and share the feedback to the staff, those really nice, positive things. I think it helps improve morale. </a:t>
            </a:r>
          </a:p>
          <a:p>
            <a:pPr algn="just">
              <a:lnSpc>
                <a:spcPts val="2730"/>
              </a:lnSpc>
              <a:spcBef>
                <a:spcPct val="0"/>
              </a:spcBef>
            </a:pPr>
            <a:endParaRPr lang="en-US" sz="2000" dirty="0">
              <a:solidFill>
                <a:srgbClr val="141414"/>
              </a:solidFill>
              <a:latin typeface="Open Sauce" panose="020B0604020202020204" charset="0"/>
            </a:endParaRPr>
          </a:p>
          <a:p>
            <a:pPr algn="just">
              <a:lnSpc>
                <a:spcPts val="2730"/>
              </a:lnSpc>
              <a:spcBef>
                <a:spcPct val="0"/>
              </a:spcBef>
            </a:pPr>
            <a:r>
              <a:rPr lang="en-US" sz="2000" dirty="0">
                <a:solidFill>
                  <a:srgbClr val="141414"/>
                </a:solidFill>
                <a:latin typeface="Open Sauce" panose="020B0604020202020204" charset="0"/>
              </a:rPr>
              <a:t>It </a:t>
            </a:r>
            <a:r>
              <a:rPr lang="en-US" sz="2000" b="1" dirty="0">
                <a:solidFill>
                  <a:srgbClr val="141414"/>
                </a:solidFill>
                <a:latin typeface="Open Sauce" panose="020B0604020202020204" charset="0"/>
              </a:rPr>
              <a:t>helps people’s resilience as well, </a:t>
            </a:r>
            <a:r>
              <a:rPr lang="en-US" sz="2000" dirty="0">
                <a:solidFill>
                  <a:srgbClr val="141414"/>
                </a:solidFill>
                <a:latin typeface="Open Sauce" panose="020B0604020202020204" charset="0"/>
              </a:rPr>
              <a:t>to know there </a:t>
            </a:r>
            <a:r>
              <a:rPr lang="en-US" sz="2000" b="1" dirty="0">
                <a:solidFill>
                  <a:srgbClr val="141414"/>
                </a:solidFill>
                <a:latin typeface="Open Sauce" panose="020B0604020202020204" charset="0"/>
              </a:rPr>
              <a:t>are actually some really grateful people out there and you know what,</a:t>
            </a:r>
            <a:r>
              <a:rPr lang="en-US" sz="2000" dirty="0">
                <a:solidFill>
                  <a:srgbClr val="141414"/>
                </a:solidFill>
                <a:latin typeface="Open Sauce" panose="020B0604020202020204" charset="0"/>
              </a:rPr>
              <a:t> you are doing a good job and sometimes you just need that bit of a reminder. And when I see comments like that, that helps me to deal with the everyday situation. Generally, </a:t>
            </a:r>
            <a:r>
              <a:rPr lang="en-US" sz="2000" b="1" dirty="0">
                <a:solidFill>
                  <a:srgbClr val="141414"/>
                </a:solidFill>
                <a:latin typeface="Open Sauce" panose="020B0604020202020204" charset="0"/>
              </a:rPr>
              <a:t>it makes people feel appreciated in what is a really hard, difficult working environment, its morale boosting </a:t>
            </a:r>
            <a:r>
              <a:rPr lang="en-US" sz="2000" dirty="0">
                <a:solidFill>
                  <a:srgbClr val="141414"/>
                </a:solidFill>
                <a:latin typeface="Open Sauce" panose="020B0604020202020204" charset="0"/>
              </a:rPr>
              <a:t>... for me personally</a:t>
            </a:r>
            <a:r>
              <a:rPr lang="en-US" sz="2000" b="1" dirty="0">
                <a:solidFill>
                  <a:srgbClr val="141414"/>
                </a:solidFill>
                <a:latin typeface="Open Sauce" panose="020B0604020202020204" charset="0"/>
              </a:rPr>
              <a:t>, it’s that little glimmer of hope that you hold onto amongst a multitude of horrible things..."</a:t>
            </a:r>
            <a:r>
              <a:rPr lang="en-US" sz="2000" dirty="0">
                <a:solidFill>
                  <a:srgbClr val="141414"/>
                </a:solidFill>
                <a:latin typeface="Open Sauce" panose="020B0604020202020204" charset="0"/>
              </a:rPr>
              <a:t> (Clinical manager)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130023" y="448473"/>
            <a:ext cx="11254350" cy="8992263"/>
          </a:xfrm>
          <a:prstGeom prst="rect">
            <a:avLst/>
          </a:prstGeom>
        </p:spPr>
      </p:pic>
      <p:sp>
        <p:nvSpPr>
          <p:cNvPr id="3" name="TextBox 3"/>
          <p:cNvSpPr txBox="1"/>
          <p:nvPr/>
        </p:nvSpPr>
        <p:spPr>
          <a:xfrm>
            <a:off x="858249" y="2680195"/>
            <a:ext cx="4722084" cy="4471670"/>
          </a:xfrm>
          <a:prstGeom prst="rect">
            <a:avLst/>
          </a:prstGeom>
        </p:spPr>
        <p:txBody>
          <a:bodyPr lIns="0" tIns="0" rIns="0" bIns="0" rtlCol="0" anchor="t">
            <a:spAutoFit/>
          </a:bodyPr>
          <a:lstStyle/>
          <a:p>
            <a:pPr>
              <a:lnSpc>
                <a:spcPts val="4480"/>
              </a:lnSpc>
            </a:pPr>
            <a:r>
              <a:rPr lang="en-US" sz="3199">
                <a:solidFill>
                  <a:srgbClr val="000000"/>
                </a:solidFill>
                <a:latin typeface="Open Sans Light"/>
              </a:rPr>
              <a:t>The Engage, Support and Promote Model for rapid adoption of online feedback platforms.</a:t>
            </a:r>
          </a:p>
          <a:p>
            <a:pPr>
              <a:lnSpc>
                <a:spcPts val="4480"/>
              </a:lnSpc>
            </a:pPr>
            <a:endParaRPr lang="en-US" sz="3199">
              <a:solidFill>
                <a:srgbClr val="000000"/>
              </a:solidFill>
              <a:latin typeface="Open Sans Light"/>
            </a:endParaRPr>
          </a:p>
          <a:p>
            <a:pPr>
              <a:lnSpc>
                <a:spcPts val="4479"/>
              </a:lnSpc>
            </a:pPr>
            <a:r>
              <a:rPr lang="en-US" sz="3200">
                <a:solidFill>
                  <a:srgbClr val="000000"/>
                </a:solidFill>
                <a:latin typeface="Open Sans Light"/>
              </a:rPr>
              <a:t>https://journals.sagepub.com/doi/pdf/10.1177/20552076211005962 </a:t>
            </a:r>
          </a:p>
        </p:txBody>
      </p:sp>
      <p:grpSp>
        <p:nvGrpSpPr>
          <p:cNvPr id="4" name="Group 4"/>
          <p:cNvGrpSpPr/>
          <p:nvPr/>
        </p:nvGrpSpPr>
        <p:grpSpPr>
          <a:xfrm>
            <a:off x="16796326" y="9083475"/>
            <a:ext cx="925949" cy="714522"/>
            <a:chOff x="0" y="0"/>
            <a:chExt cx="1234598" cy="952696"/>
          </a:xfrm>
        </p:grpSpPr>
        <p:grpSp>
          <p:nvGrpSpPr>
            <p:cNvPr id="5" name="Group 5"/>
            <p:cNvGrpSpPr/>
            <p:nvPr/>
          </p:nvGrpSpPr>
          <p:grpSpPr>
            <a:xfrm>
              <a:off x="0" y="0"/>
              <a:ext cx="1234598" cy="952696"/>
              <a:chOff x="0" y="0"/>
              <a:chExt cx="672578" cy="518160"/>
            </a:xfrm>
          </p:grpSpPr>
          <p:sp>
            <p:nvSpPr>
              <p:cNvPr id="6" name="Freeform 6"/>
              <p:cNvSpPr/>
              <p:nvPr/>
            </p:nvSpPr>
            <p:spPr>
              <a:xfrm>
                <a:off x="6350" y="6360"/>
                <a:ext cx="659878" cy="506284"/>
              </a:xfrm>
              <a:custGeom>
                <a:avLst/>
                <a:gdLst/>
                <a:ahLst/>
                <a:cxnLst/>
                <a:rect l="l" t="t" r="r" b="b"/>
                <a:pathLst>
                  <a:path w="659878" h="506284">
                    <a:moveTo>
                      <a:pt x="252730" y="0"/>
                    </a:moveTo>
                    <a:lnTo>
                      <a:pt x="407148" y="0"/>
                    </a:lnTo>
                    <a:cubicBezTo>
                      <a:pt x="546848" y="0"/>
                      <a:pt x="659878" y="113215"/>
                      <a:pt x="659878" y="253143"/>
                    </a:cubicBezTo>
                    <a:cubicBezTo>
                      <a:pt x="659878" y="393070"/>
                      <a:pt x="546848" y="506285"/>
                      <a:pt x="407148" y="506285"/>
                    </a:cubicBezTo>
                    <a:lnTo>
                      <a:pt x="252730" y="506285"/>
                    </a:lnTo>
                    <a:cubicBezTo>
                      <a:pt x="113030" y="506285"/>
                      <a:pt x="0" y="393070"/>
                      <a:pt x="0" y="253143"/>
                    </a:cubicBezTo>
                    <a:cubicBezTo>
                      <a:pt x="0" y="113215"/>
                      <a:pt x="113030" y="0"/>
                      <a:pt x="252730" y="0"/>
                    </a:cubicBezTo>
                    <a:close/>
                  </a:path>
                </a:pathLst>
              </a:custGeom>
              <a:solidFill>
                <a:srgbClr val="FF5F24"/>
              </a:solidFill>
            </p:spPr>
          </p:sp>
        </p:grpSp>
        <p:sp>
          <p:nvSpPr>
            <p:cNvPr id="7" name="TextBox 7"/>
            <p:cNvSpPr txBox="1"/>
            <p:nvPr/>
          </p:nvSpPr>
          <p:spPr>
            <a:xfrm>
              <a:off x="276752" y="293257"/>
              <a:ext cx="681094" cy="395182"/>
            </a:xfrm>
            <a:prstGeom prst="rect">
              <a:avLst/>
            </a:prstGeom>
          </p:spPr>
          <p:txBody>
            <a:bodyPr lIns="0" tIns="0" rIns="0" bIns="0" rtlCol="0" anchor="t">
              <a:spAutoFit/>
            </a:bodyPr>
            <a:lstStyle/>
            <a:p>
              <a:pPr algn="ctr">
                <a:lnSpc>
                  <a:spcPts val="2200"/>
                </a:lnSpc>
              </a:pPr>
              <a:r>
                <a:rPr lang="en-US" sz="2200">
                  <a:solidFill>
                    <a:srgbClr val="141414"/>
                  </a:solidFill>
                  <a:latin typeface="Open Sauce SemiBold Bold"/>
                </a:rPr>
                <a:t>12</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83199" y="-151667"/>
            <a:ext cx="7060223" cy="10590335"/>
            <a:chOff x="0" y="0"/>
            <a:chExt cx="6350000" cy="9525000"/>
          </a:xfrm>
        </p:grpSpPr>
        <p:sp>
          <p:nvSpPr>
            <p:cNvPr id="3" name="Freeform 3"/>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cstate="email">
                <a:extLst>
                  <a:ext uri="{28A0092B-C50C-407E-A947-70E740481C1C}">
                    <a14:useLocalDpi xmlns:a14="http://schemas.microsoft.com/office/drawing/2010/main"/>
                  </a:ext>
                </a:extLst>
              </a:blip>
              <a:stretch>
                <a:fillRect/>
              </a:stretch>
            </a:blipFill>
          </p:spPr>
        </p:sp>
      </p:grpSp>
      <p:sp>
        <p:nvSpPr>
          <p:cNvPr id="4" name="AutoShape 4"/>
          <p:cNvSpPr/>
          <p:nvPr/>
        </p:nvSpPr>
        <p:spPr>
          <a:xfrm>
            <a:off x="8019808" y="4349657"/>
            <a:ext cx="8837293" cy="9525"/>
          </a:xfrm>
          <a:prstGeom prst="rect">
            <a:avLst/>
          </a:prstGeom>
          <a:solidFill>
            <a:srgbClr val="141414"/>
          </a:solidFill>
        </p:spPr>
      </p:sp>
      <p:sp>
        <p:nvSpPr>
          <p:cNvPr id="5" name="AutoShape 5"/>
          <p:cNvSpPr/>
          <p:nvPr/>
        </p:nvSpPr>
        <p:spPr>
          <a:xfrm>
            <a:off x="7966710" y="6389693"/>
            <a:ext cx="8837293" cy="9566"/>
          </a:xfrm>
          <a:prstGeom prst="rect">
            <a:avLst/>
          </a:prstGeom>
          <a:solidFill>
            <a:srgbClr val="141414"/>
          </a:solidFill>
        </p:spPr>
      </p:sp>
      <p:grpSp>
        <p:nvGrpSpPr>
          <p:cNvPr id="6" name="Group 6"/>
          <p:cNvGrpSpPr/>
          <p:nvPr/>
        </p:nvGrpSpPr>
        <p:grpSpPr>
          <a:xfrm>
            <a:off x="7909450" y="1028700"/>
            <a:ext cx="7396684" cy="1160029"/>
            <a:chOff x="0" y="0"/>
            <a:chExt cx="9862245" cy="1546706"/>
          </a:xfrm>
        </p:grpSpPr>
        <p:grpSp>
          <p:nvGrpSpPr>
            <p:cNvPr id="7" name="Group 7"/>
            <p:cNvGrpSpPr/>
            <p:nvPr/>
          </p:nvGrpSpPr>
          <p:grpSpPr>
            <a:xfrm>
              <a:off x="0" y="0"/>
              <a:ext cx="9862245" cy="1546706"/>
              <a:chOff x="0" y="0"/>
              <a:chExt cx="4218600" cy="661607"/>
            </a:xfrm>
          </p:grpSpPr>
          <p:sp>
            <p:nvSpPr>
              <p:cNvPr id="8" name="Freeform 8"/>
              <p:cNvSpPr/>
              <p:nvPr/>
            </p:nvSpPr>
            <p:spPr>
              <a:xfrm>
                <a:off x="0" y="0"/>
                <a:ext cx="4218600" cy="661607"/>
              </a:xfrm>
              <a:custGeom>
                <a:avLst/>
                <a:gdLst/>
                <a:ahLst/>
                <a:cxnLst/>
                <a:rect l="l" t="t" r="r" b="b"/>
                <a:pathLst>
                  <a:path w="4218600" h="661607">
                    <a:moveTo>
                      <a:pt x="4094140" y="661607"/>
                    </a:moveTo>
                    <a:lnTo>
                      <a:pt x="124460" y="661607"/>
                    </a:lnTo>
                    <a:cubicBezTo>
                      <a:pt x="55880" y="661607"/>
                      <a:pt x="0" y="605727"/>
                      <a:pt x="0" y="537147"/>
                    </a:cubicBezTo>
                    <a:lnTo>
                      <a:pt x="0" y="124460"/>
                    </a:lnTo>
                    <a:cubicBezTo>
                      <a:pt x="0" y="55880"/>
                      <a:pt x="55880" y="0"/>
                      <a:pt x="124460" y="0"/>
                    </a:cubicBezTo>
                    <a:lnTo>
                      <a:pt x="4094140" y="0"/>
                    </a:lnTo>
                    <a:cubicBezTo>
                      <a:pt x="4162720" y="0"/>
                      <a:pt x="4218600" y="55880"/>
                      <a:pt x="4218600" y="124460"/>
                    </a:cubicBezTo>
                    <a:lnTo>
                      <a:pt x="4218600" y="537147"/>
                    </a:lnTo>
                    <a:cubicBezTo>
                      <a:pt x="4218600" y="605727"/>
                      <a:pt x="4162720" y="661607"/>
                      <a:pt x="4094140" y="661607"/>
                    </a:cubicBezTo>
                    <a:close/>
                  </a:path>
                </a:pathLst>
              </a:custGeom>
              <a:solidFill>
                <a:srgbClr val="FF5F24"/>
              </a:solidFill>
            </p:spPr>
          </p:sp>
        </p:grpSp>
        <p:sp>
          <p:nvSpPr>
            <p:cNvPr id="9" name="TextBox 9"/>
            <p:cNvSpPr txBox="1"/>
            <p:nvPr/>
          </p:nvSpPr>
          <p:spPr>
            <a:xfrm>
              <a:off x="465038" y="279560"/>
              <a:ext cx="8932170" cy="952500"/>
            </a:xfrm>
            <a:prstGeom prst="rect">
              <a:avLst/>
            </a:prstGeom>
          </p:spPr>
          <p:txBody>
            <a:bodyPr lIns="0" tIns="0" rIns="0" bIns="0" rtlCol="0" anchor="t">
              <a:spAutoFit/>
            </a:bodyPr>
            <a:lstStyle/>
            <a:p>
              <a:pPr marL="0" lvl="0" indent="0" algn="l">
                <a:lnSpc>
                  <a:spcPts val="5850"/>
                </a:lnSpc>
              </a:pPr>
              <a:r>
                <a:rPr lang="en-US" sz="4500">
                  <a:solidFill>
                    <a:srgbClr val="141414"/>
                  </a:solidFill>
                  <a:latin typeface="Open Sauce SemiBold Bold"/>
                </a:rPr>
                <a:t>Summary</a:t>
              </a:r>
            </a:p>
          </p:txBody>
        </p:sp>
      </p:grpSp>
      <p:sp>
        <p:nvSpPr>
          <p:cNvPr id="10" name="TextBox 10"/>
          <p:cNvSpPr txBox="1"/>
          <p:nvPr/>
        </p:nvSpPr>
        <p:spPr>
          <a:xfrm>
            <a:off x="8050519" y="3241112"/>
            <a:ext cx="8700385" cy="747713"/>
          </a:xfrm>
          <a:prstGeom prst="rect">
            <a:avLst/>
          </a:prstGeom>
        </p:spPr>
        <p:txBody>
          <a:bodyPr lIns="0" tIns="0" rIns="0" bIns="0" rtlCol="0" anchor="t">
            <a:spAutoFit/>
          </a:bodyPr>
          <a:lstStyle/>
          <a:p>
            <a:pPr>
              <a:lnSpc>
                <a:spcPts val="3037"/>
              </a:lnSpc>
            </a:pPr>
            <a:r>
              <a:rPr lang="en-US" sz="2250">
                <a:solidFill>
                  <a:srgbClr val="141414"/>
                </a:solidFill>
                <a:latin typeface="Open Sauce"/>
              </a:rPr>
              <a:t>Implementing online patient feedback in a special measures organisation is achievable. </a:t>
            </a:r>
          </a:p>
        </p:txBody>
      </p:sp>
      <p:sp>
        <p:nvSpPr>
          <p:cNvPr id="11" name="TextBox 11"/>
          <p:cNvSpPr txBox="1"/>
          <p:nvPr/>
        </p:nvSpPr>
        <p:spPr>
          <a:xfrm>
            <a:off x="8019808" y="6936756"/>
            <a:ext cx="8731097" cy="1890713"/>
          </a:xfrm>
          <a:prstGeom prst="rect">
            <a:avLst/>
          </a:prstGeom>
        </p:spPr>
        <p:txBody>
          <a:bodyPr lIns="0" tIns="0" rIns="0" bIns="0" rtlCol="0" anchor="t">
            <a:spAutoFit/>
          </a:bodyPr>
          <a:lstStyle/>
          <a:p>
            <a:pPr>
              <a:lnSpc>
                <a:spcPts val="3037"/>
              </a:lnSpc>
            </a:pPr>
            <a:r>
              <a:rPr lang="en-US" sz="2250">
                <a:solidFill>
                  <a:srgbClr val="141414"/>
                </a:solidFill>
                <a:latin typeface="Open Sauce"/>
              </a:rPr>
              <a:t>When implemented well (i.e. engaged, supported, promoted), the benefits of online patient feedback are clear.</a:t>
            </a:r>
          </a:p>
          <a:p>
            <a:pPr algn="ctr">
              <a:lnSpc>
                <a:spcPts val="3037"/>
              </a:lnSpc>
            </a:pPr>
            <a:endParaRPr lang="en-US" sz="2250">
              <a:solidFill>
                <a:srgbClr val="141414"/>
              </a:solidFill>
              <a:latin typeface="Open Sauce"/>
            </a:endParaRPr>
          </a:p>
          <a:p>
            <a:pPr marL="0" lvl="0" indent="0" algn="ctr">
              <a:lnSpc>
                <a:spcPts val="3037"/>
              </a:lnSpc>
              <a:spcBef>
                <a:spcPct val="0"/>
              </a:spcBef>
            </a:pPr>
            <a:r>
              <a:rPr lang="en-US" sz="2250">
                <a:solidFill>
                  <a:srgbClr val="141414"/>
                </a:solidFill>
                <a:latin typeface="Open Sauce"/>
              </a:rPr>
              <a:t>"</a:t>
            </a:r>
            <a:r>
              <a:rPr lang="en-US" sz="2250">
                <a:solidFill>
                  <a:srgbClr val="141414"/>
                </a:solidFill>
                <a:latin typeface="Open Sauce Italics"/>
              </a:rPr>
              <a:t>It's that little glimmer of hope you hold onto amongst a multitude of horrible things"</a:t>
            </a:r>
          </a:p>
        </p:txBody>
      </p:sp>
      <p:sp>
        <p:nvSpPr>
          <p:cNvPr id="12" name="TextBox 12"/>
          <p:cNvSpPr txBox="1"/>
          <p:nvPr/>
        </p:nvSpPr>
        <p:spPr>
          <a:xfrm>
            <a:off x="8019808" y="4632330"/>
            <a:ext cx="9359314" cy="1509713"/>
          </a:xfrm>
          <a:prstGeom prst="rect">
            <a:avLst/>
          </a:prstGeom>
        </p:spPr>
        <p:txBody>
          <a:bodyPr lIns="0" tIns="0" rIns="0" bIns="0" rtlCol="0" anchor="t">
            <a:spAutoFit/>
          </a:bodyPr>
          <a:lstStyle/>
          <a:p>
            <a:pPr algn="l">
              <a:lnSpc>
                <a:spcPts val="3037"/>
              </a:lnSpc>
            </a:pPr>
            <a:r>
              <a:rPr lang="en-US" sz="2250">
                <a:solidFill>
                  <a:srgbClr val="141414"/>
                </a:solidFill>
                <a:latin typeface="Open Sauce"/>
              </a:rPr>
              <a:t>However, the commitment required to implementing online feedback should not be underestimated. Staff need to feel  supported and empowered, with opportunities to provide, respond and invite patient feedback opportunities frequently promoted.</a:t>
            </a:r>
          </a:p>
        </p:txBody>
      </p:sp>
      <p:grpSp>
        <p:nvGrpSpPr>
          <p:cNvPr id="13" name="Group 13"/>
          <p:cNvGrpSpPr/>
          <p:nvPr/>
        </p:nvGrpSpPr>
        <p:grpSpPr>
          <a:xfrm>
            <a:off x="16453174" y="9036919"/>
            <a:ext cx="925949" cy="714522"/>
            <a:chOff x="0" y="0"/>
            <a:chExt cx="1234598" cy="952696"/>
          </a:xfrm>
        </p:grpSpPr>
        <p:grpSp>
          <p:nvGrpSpPr>
            <p:cNvPr id="14" name="Group 14"/>
            <p:cNvGrpSpPr/>
            <p:nvPr/>
          </p:nvGrpSpPr>
          <p:grpSpPr>
            <a:xfrm>
              <a:off x="0" y="0"/>
              <a:ext cx="1234598" cy="952696"/>
              <a:chOff x="0" y="0"/>
              <a:chExt cx="672578" cy="518160"/>
            </a:xfrm>
          </p:grpSpPr>
          <p:sp>
            <p:nvSpPr>
              <p:cNvPr id="15" name="Freeform 15"/>
              <p:cNvSpPr/>
              <p:nvPr/>
            </p:nvSpPr>
            <p:spPr>
              <a:xfrm>
                <a:off x="6350" y="6360"/>
                <a:ext cx="659878" cy="506284"/>
              </a:xfrm>
              <a:custGeom>
                <a:avLst/>
                <a:gdLst/>
                <a:ahLst/>
                <a:cxnLst/>
                <a:rect l="l" t="t" r="r" b="b"/>
                <a:pathLst>
                  <a:path w="659878" h="506284">
                    <a:moveTo>
                      <a:pt x="252730" y="0"/>
                    </a:moveTo>
                    <a:lnTo>
                      <a:pt x="407148" y="0"/>
                    </a:lnTo>
                    <a:cubicBezTo>
                      <a:pt x="546848" y="0"/>
                      <a:pt x="659878" y="113215"/>
                      <a:pt x="659878" y="253143"/>
                    </a:cubicBezTo>
                    <a:cubicBezTo>
                      <a:pt x="659878" y="393070"/>
                      <a:pt x="546848" y="506285"/>
                      <a:pt x="407148" y="506285"/>
                    </a:cubicBezTo>
                    <a:lnTo>
                      <a:pt x="252730" y="506285"/>
                    </a:lnTo>
                    <a:cubicBezTo>
                      <a:pt x="113030" y="506285"/>
                      <a:pt x="0" y="393070"/>
                      <a:pt x="0" y="253143"/>
                    </a:cubicBezTo>
                    <a:cubicBezTo>
                      <a:pt x="0" y="113215"/>
                      <a:pt x="113030" y="0"/>
                      <a:pt x="252730" y="0"/>
                    </a:cubicBezTo>
                    <a:close/>
                  </a:path>
                </a:pathLst>
              </a:custGeom>
              <a:solidFill>
                <a:srgbClr val="FF5F24"/>
              </a:solidFill>
            </p:spPr>
          </p:sp>
        </p:grpSp>
        <p:sp>
          <p:nvSpPr>
            <p:cNvPr id="16" name="TextBox 16"/>
            <p:cNvSpPr txBox="1"/>
            <p:nvPr/>
          </p:nvSpPr>
          <p:spPr>
            <a:xfrm>
              <a:off x="276752" y="293257"/>
              <a:ext cx="681094" cy="395182"/>
            </a:xfrm>
            <a:prstGeom prst="rect">
              <a:avLst/>
            </a:prstGeom>
          </p:spPr>
          <p:txBody>
            <a:bodyPr lIns="0" tIns="0" rIns="0" bIns="0" rtlCol="0" anchor="t">
              <a:spAutoFit/>
            </a:bodyPr>
            <a:lstStyle/>
            <a:p>
              <a:pPr algn="ctr">
                <a:lnSpc>
                  <a:spcPts val="2200"/>
                </a:lnSpc>
              </a:pPr>
              <a:r>
                <a:rPr lang="en-US" sz="2200">
                  <a:solidFill>
                    <a:srgbClr val="141414"/>
                  </a:solidFill>
                  <a:latin typeface="Open Sauce SemiBold Bold"/>
                </a:rPr>
                <a:t>13</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315325" y="1751168"/>
            <a:ext cx="8115300" cy="2932692"/>
            <a:chOff x="0" y="0"/>
            <a:chExt cx="10820400" cy="3910255"/>
          </a:xfrm>
        </p:grpSpPr>
        <p:grpSp>
          <p:nvGrpSpPr>
            <p:cNvPr id="3" name="Group 3"/>
            <p:cNvGrpSpPr/>
            <p:nvPr/>
          </p:nvGrpSpPr>
          <p:grpSpPr>
            <a:xfrm>
              <a:off x="0" y="0"/>
              <a:ext cx="10820400" cy="3910255"/>
              <a:chOff x="0" y="0"/>
              <a:chExt cx="4745112" cy="1714780"/>
            </a:xfrm>
          </p:grpSpPr>
          <p:sp>
            <p:nvSpPr>
              <p:cNvPr id="4" name="Freeform 4"/>
              <p:cNvSpPr/>
              <p:nvPr/>
            </p:nvSpPr>
            <p:spPr>
              <a:xfrm>
                <a:off x="0" y="0"/>
                <a:ext cx="4745113" cy="1714780"/>
              </a:xfrm>
              <a:custGeom>
                <a:avLst/>
                <a:gdLst/>
                <a:ahLst/>
                <a:cxnLst/>
                <a:rect l="l" t="t" r="r" b="b"/>
                <a:pathLst>
                  <a:path w="4745113" h="1714780">
                    <a:moveTo>
                      <a:pt x="4620652" y="1714780"/>
                    </a:moveTo>
                    <a:lnTo>
                      <a:pt x="124460" y="1714780"/>
                    </a:lnTo>
                    <a:cubicBezTo>
                      <a:pt x="55880" y="1714780"/>
                      <a:pt x="0" y="1658900"/>
                      <a:pt x="0" y="1590320"/>
                    </a:cubicBezTo>
                    <a:lnTo>
                      <a:pt x="0" y="124460"/>
                    </a:lnTo>
                    <a:cubicBezTo>
                      <a:pt x="0" y="55880"/>
                      <a:pt x="55880" y="0"/>
                      <a:pt x="124460" y="0"/>
                    </a:cubicBezTo>
                    <a:lnTo>
                      <a:pt x="4620652" y="0"/>
                    </a:lnTo>
                    <a:cubicBezTo>
                      <a:pt x="4689232" y="0"/>
                      <a:pt x="4745113" y="55880"/>
                      <a:pt x="4745113" y="124460"/>
                    </a:cubicBezTo>
                    <a:lnTo>
                      <a:pt x="4745113" y="1590320"/>
                    </a:lnTo>
                    <a:cubicBezTo>
                      <a:pt x="4745113" y="1658900"/>
                      <a:pt x="4689232" y="1714780"/>
                      <a:pt x="4620652" y="1714780"/>
                    </a:cubicBezTo>
                    <a:close/>
                  </a:path>
                </a:pathLst>
              </a:custGeom>
              <a:solidFill>
                <a:srgbClr val="FCC30B"/>
              </a:solidFill>
            </p:spPr>
          </p:sp>
        </p:grpSp>
        <p:sp>
          <p:nvSpPr>
            <p:cNvPr id="5" name="TextBox 5"/>
            <p:cNvSpPr txBox="1"/>
            <p:nvPr/>
          </p:nvSpPr>
          <p:spPr>
            <a:xfrm>
              <a:off x="472876" y="984375"/>
              <a:ext cx="9842549" cy="2453005"/>
            </a:xfrm>
            <a:prstGeom prst="rect">
              <a:avLst/>
            </a:prstGeom>
          </p:spPr>
          <p:txBody>
            <a:bodyPr lIns="0" tIns="0" rIns="0" bIns="0" rtlCol="0" anchor="t">
              <a:spAutoFit/>
            </a:bodyPr>
            <a:lstStyle/>
            <a:p>
              <a:pPr>
                <a:lnSpc>
                  <a:spcPts val="2940"/>
                </a:lnSpc>
              </a:pPr>
              <a:r>
                <a:rPr lang="en-US" sz="2100">
                  <a:solidFill>
                    <a:srgbClr val="141414"/>
                  </a:solidFill>
                  <a:latin typeface="Open Sauce"/>
                </a:rPr>
                <a:t>Care Opinion</a:t>
              </a:r>
            </a:p>
            <a:p>
              <a:pPr>
                <a:lnSpc>
                  <a:spcPts val="2940"/>
                </a:lnSpc>
              </a:pPr>
              <a:endParaRPr lang="en-US" sz="2100">
                <a:solidFill>
                  <a:srgbClr val="141414"/>
                </a:solidFill>
                <a:latin typeface="Open Sauce"/>
              </a:endParaRPr>
            </a:p>
            <a:p>
              <a:pPr>
                <a:lnSpc>
                  <a:spcPts val="2940"/>
                </a:lnSpc>
              </a:pPr>
              <a:r>
                <a:rPr lang="en-US" sz="2100">
                  <a:solidFill>
                    <a:srgbClr val="141414"/>
                  </a:solidFill>
                  <a:latin typeface="Open Sauce"/>
                </a:rPr>
                <a:t>Patient Experience and Family Team at RCHT</a:t>
              </a:r>
            </a:p>
            <a:p>
              <a:pPr>
                <a:lnSpc>
                  <a:spcPts val="2940"/>
                </a:lnSpc>
              </a:pPr>
              <a:endParaRPr lang="en-US" sz="2100">
                <a:solidFill>
                  <a:srgbClr val="141414"/>
                </a:solidFill>
                <a:latin typeface="Open Sauce"/>
              </a:endParaRPr>
            </a:p>
            <a:p>
              <a:pPr>
                <a:lnSpc>
                  <a:spcPts val="2940"/>
                </a:lnSpc>
                <a:spcBef>
                  <a:spcPct val="0"/>
                </a:spcBef>
              </a:pPr>
              <a:r>
                <a:rPr lang="en-US" sz="2100">
                  <a:solidFill>
                    <a:srgbClr val="141414"/>
                  </a:solidFill>
                  <a:latin typeface="Open Sauce"/>
                </a:rPr>
                <a:t>Research Participants</a:t>
              </a:r>
            </a:p>
          </p:txBody>
        </p:sp>
      </p:grpSp>
      <p:grpSp>
        <p:nvGrpSpPr>
          <p:cNvPr id="6" name="Group 6"/>
          <p:cNvGrpSpPr/>
          <p:nvPr/>
        </p:nvGrpSpPr>
        <p:grpSpPr>
          <a:xfrm>
            <a:off x="8315325" y="1028700"/>
            <a:ext cx="6561424" cy="1148495"/>
            <a:chOff x="0" y="0"/>
            <a:chExt cx="8748565" cy="1531327"/>
          </a:xfrm>
        </p:grpSpPr>
        <p:grpSp>
          <p:nvGrpSpPr>
            <p:cNvPr id="7" name="Group 7"/>
            <p:cNvGrpSpPr/>
            <p:nvPr/>
          </p:nvGrpSpPr>
          <p:grpSpPr>
            <a:xfrm>
              <a:off x="0" y="0"/>
              <a:ext cx="8748565" cy="1531327"/>
              <a:chOff x="0" y="0"/>
              <a:chExt cx="3836543" cy="671539"/>
            </a:xfrm>
          </p:grpSpPr>
          <p:sp>
            <p:nvSpPr>
              <p:cNvPr id="8" name="Freeform 8"/>
              <p:cNvSpPr/>
              <p:nvPr/>
            </p:nvSpPr>
            <p:spPr>
              <a:xfrm>
                <a:off x="0" y="0"/>
                <a:ext cx="3836543" cy="671539"/>
              </a:xfrm>
              <a:custGeom>
                <a:avLst/>
                <a:gdLst/>
                <a:ahLst/>
                <a:cxnLst/>
                <a:rect l="l" t="t" r="r" b="b"/>
                <a:pathLst>
                  <a:path w="3836543" h="671539">
                    <a:moveTo>
                      <a:pt x="3712083" y="671539"/>
                    </a:moveTo>
                    <a:lnTo>
                      <a:pt x="124460" y="671539"/>
                    </a:lnTo>
                    <a:cubicBezTo>
                      <a:pt x="55880" y="671539"/>
                      <a:pt x="0" y="615659"/>
                      <a:pt x="0" y="547079"/>
                    </a:cubicBezTo>
                    <a:lnTo>
                      <a:pt x="0" y="124460"/>
                    </a:lnTo>
                    <a:cubicBezTo>
                      <a:pt x="0" y="55880"/>
                      <a:pt x="55880" y="0"/>
                      <a:pt x="124460" y="0"/>
                    </a:cubicBezTo>
                    <a:lnTo>
                      <a:pt x="3712083" y="0"/>
                    </a:lnTo>
                    <a:cubicBezTo>
                      <a:pt x="3780663" y="0"/>
                      <a:pt x="3836543" y="55880"/>
                      <a:pt x="3836543" y="124460"/>
                    </a:cubicBezTo>
                    <a:lnTo>
                      <a:pt x="3836543" y="547079"/>
                    </a:lnTo>
                    <a:cubicBezTo>
                      <a:pt x="3836543" y="615659"/>
                      <a:pt x="3780663" y="671539"/>
                      <a:pt x="3712083" y="671539"/>
                    </a:cubicBezTo>
                    <a:close/>
                  </a:path>
                </a:pathLst>
              </a:custGeom>
              <a:solidFill>
                <a:srgbClr val="26BDE2"/>
              </a:solidFill>
            </p:spPr>
          </p:sp>
        </p:grpSp>
        <p:sp>
          <p:nvSpPr>
            <p:cNvPr id="9" name="TextBox 9"/>
            <p:cNvSpPr txBox="1"/>
            <p:nvPr/>
          </p:nvSpPr>
          <p:spPr>
            <a:xfrm>
              <a:off x="472876" y="259075"/>
              <a:ext cx="7802814" cy="949678"/>
            </a:xfrm>
            <a:prstGeom prst="rect">
              <a:avLst/>
            </a:prstGeom>
          </p:spPr>
          <p:txBody>
            <a:bodyPr lIns="0" tIns="0" rIns="0" bIns="0" rtlCol="0" anchor="t">
              <a:spAutoFit/>
            </a:bodyPr>
            <a:lstStyle/>
            <a:p>
              <a:pPr marL="0" lvl="0" indent="0">
                <a:lnSpc>
                  <a:spcPts val="5850"/>
                </a:lnSpc>
              </a:pPr>
              <a:r>
                <a:rPr lang="en-US" sz="4500">
                  <a:solidFill>
                    <a:srgbClr val="141414"/>
                  </a:solidFill>
                  <a:latin typeface="Open Sauce SemiBold Bold"/>
                </a:rPr>
                <a:t>Ackn</a:t>
              </a:r>
              <a:r>
                <a:rPr lang="en-US" sz="4500" u="none">
                  <a:solidFill>
                    <a:srgbClr val="141414"/>
                  </a:solidFill>
                  <a:latin typeface="Open Sauce SemiBold Bold"/>
                </a:rPr>
                <a:t>owledgements</a:t>
              </a:r>
            </a:p>
          </p:txBody>
        </p:sp>
      </p:grpSp>
      <p:grpSp>
        <p:nvGrpSpPr>
          <p:cNvPr id="10" name="Group 10"/>
          <p:cNvGrpSpPr>
            <a:grpSpLocks noChangeAspect="1"/>
          </p:cNvGrpSpPr>
          <p:nvPr/>
        </p:nvGrpSpPr>
        <p:grpSpPr>
          <a:xfrm>
            <a:off x="-355356" y="0"/>
            <a:ext cx="6858000" cy="10287000"/>
            <a:chOff x="0" y="0"/>
            <a:chExt cx="6350000" cy="9525000"/>
          </a:xfrm>
        </p:grpSpPr>
        <p:sp>
          <p:nvSpPr>
            <p:cNvPr id="11" name="Freeform 11"/>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cstate="email">
                <a:extLst>
                  <a:ext uri="{28A0092B-C50C-407E-A947-70E740481C1C}">
                    <a14:useLocalDpi xmlns:a14="http://schemas.microsoft.com/office/drawing/2010/main"/>
                  </a:ext>
                </a:extLst>
              </a:blip>
              <a:stretch>
                <a:fillRect/>
              </a:stretch>
            </a:blipFill>
          </p:spPr>
        </p:sp>
      </p:grpSp>
      <p:grpSp>
        <p:nvGrpSpPr>
          <p:cNvPr id="12" name="Group 12"/>
          <p:cNvGrpSpPr/>
          <p:nvPr/>
        </p:nvGrpSpPr>
        <p:grpSpPr>
          <a:xfrm>
            <a:off x="8315325" y="5598769"/>
            <a:ext cx="2250440" cy="1015252"/>
            <a:chOff x="0" y="0"/>
            <a:chExt cx="3000587" cy="1353669"/>
          </a:xfrm>
        </p:grpSpPr>
        <p:grpSp>
          <p:nvGrpSpPr>
            <p:cNvPr id="13" name="Group 13"/>
            <p:cNvGrpSpPr/>
            <p:nvPr/>
          </p:nvGrpSpPr>
          <p:grpSpPr>
            <a:xfrm>
              <a:off x="0" y="0"/>
              <a:ext cx="3000587" cy="1353669"/>
              <a:chOff x="0" y="0"/>
              <a:chExt cx="1619355" cy="730547"/>
            </a:xfrm>
          </p:grpSpPr>
          <p:sp>
            <p:nvSpPr>
              <p:cNvPr id="14" name="Freeform 14"/>
              <p:cNvSpPr/>
              <p:nvPr/>
            </p:nvSpPr>
            <p:spPr>
              <a:xfrm>
                <a:off x="0" y="0"/>
                <a:ext cx="1619355" cy="730548"/>
              </a:xfrm>
              <a:custGeom>
                <a:avLst/>
                <a:gdLst/>
                <a:ahLst/>
                <a:cxnLst/>
                <a:rect l="l" t="t" r="r" b="b"/>
                <a:pathLst>
                  <a:path w="1619355" h="730548">
                    <a:moveTo>
                      <a:pt x="1494895" y="730547"/>
                    </a:moveTo>
                    <a:lnTo>
                      <a:pt x="124460" y="730547"/>
                    </a:lnTo>
                    <a:cubicBezTo>
                      <a:pt x="55880" y="730547"/>
                      <a:pt x="0" y="674667"/>
                      <a:pt x="0" y="606087"/>
                    </a:cubicBezTo>
                    <a:lnTo>
                      <a:pt x="0" y="124460"/>
                    </a:lnTo>
                    <a:cubicBezTo>
                      <a:pt x="0" y="55880"/>
                      <a:pt x="55880" y="0"/>
                      <a:pt x="124460" y="0"/>
                    </a:cubicBezTo>
                    <a:lnTo>
                      <a:pt x="1494895" y="0"/>
                    </a:lnTo>
                    <a:cubicBezTo>
                      <a:pt x="1563475" y="0"/>
                      <a:pt x="1619355" y="55880"/>
                      <a:pt x="1619355" y="124460"/>
                    </a:cubicBezTo>
                    <a:lnTo>
                      <a:pt x="1619355" y="606088"/>
                    </a:lnTo>
                    <a:cubicBezTo>
                      <a:pt x="1619355" y="674667"/>
                      <a:pt x="1563475" y="730548"/>
                      <a:pt x="1494895" y="730548"/>
                    </a:cubicBezTo>
                    <a:close/>
                  </a:path>
                </a:pathLst>
              </a:custGeom>
              <a:solidFill>
                <a:srgbClr val="FF5F24"/>
              </a:solidFill>
            </p:spPr>
          </p:sp>
        </p:grpSp>
        <p:sp>
          <p:nvSpPr>
            <p:cNvPr id="15" name="TextBox 15"/>
            <p:cNvSpPr txBox="1"/>
            <p:nvPr/>
          </p:nvSpPr>
          <p:spPr>
            <a:xfrm>
              <a:off x="458232" y="326879"/>
              <a:ext cx="2084124" cy="636411"/>
            </a:xfrm>
            <a:prstGeom prst="rect">
              <a:avLst/>
            </a:prstGeom>
          </p:spPr>
          <p:txBody>
            <a:bodyPr lIns="0" tIns="0" rIns="0" bIns="0" rtlCol="0" anchor="t">
              <a:spAutoFit/>
            </a:bodyPr>
            <a:lstStyle/>
            <a:p>
              <a:pPr marL="0" lvl="0" indent="0">
                <a:lnSpc>
                  <a:spcPts val="3900"/>
                </a:lnSpc>
              </a:pPr>
              <a:r>
                <a:rPr lang="en-US" sz="3000">
                  <a:solidFill>
                    <a:srgbClr val="141414"/>
                  </a:solidFill>
                  <a:latin typeface="Open Sauce SemiBold"/>
                </a:rPr>
                <a:t>Contact</a:t>
              </a:r>
            </a:p>
          </p:txBody>
        </p:sp>
      </p:grpSp>
      <p:sp>
        <p:nvSpPr>
          <p:cNvPr id="16" name="TextBox 16"/>
          <p:cNvSpPr txBox="1"/>
          <p:nvPr/>
        </p:nvSpPr>
        <p:spPr>
          <a:xfrm>
            <a:off x="8315325" y="6819608"/>
            <a:ext cx="7427953" cy="2171700"/>
          </a:xfrm>
          <a:prstGeom prst="rect">
            <a:avLst/>
          </a:prstGeom>
        </p:spPr>
        <p:txBody>
          <a:bodyPr lIns="0" tIns="0" rIns="0" bIns="0" rtlCol="0" anchor="t">
            <a:spAutoFit/>
          </a:bodyPr>
          <a:lstStyle/>
          <a:p>
            <a:pPr>
              <a:lnSpc>
                <a:spcPts val="3479"/>
              </a:lnSpc>
            </a:pPr>
            <a:r>
              <a:rPr lang="en-US" sz="2400">
                <a:solidFill>
                  <a:srgbClr val="141414"/>
                </a:solidFill>
                <a:latin typeface="Open Sauce Bold"/>
              </a:rPr>
              <a:t>Rebecca Baines </a:t>
            </a:r>
          </a:p>
          <a:p>
            <a:pPr>
              <a:lnSpc>
                <a:spcPts val="3479"/>
              </a:lnSpc>
            </a:pPr>
            <a:r>
              <a:rPr lang="en-US" sz="2400">
                <a:solidFill>
                  <a:srgbClr val="141414"/>
                </a:solidFill>
                <a:latin typeface="Open Sauce"/>
              </a:rPr>
              <a:t>Centre for Health Technology, University of Plymouth</a:t>
            </a:r>
          </a:p>
          <a:p>
            <a:pPr>
              <a:lnSpc>
                <a:spcPts val="3479"/>
              </a:lnSpc>
            </a:pPr>
            <a:r>
              <a:rPr lang="en-US" sz="2400">
                <a:solidFill>
                  <a:srgbClr val="141414"/>
                </a:solidFill>
                <a:latin typeface="Open Sauce"/>
              </a:rPr>
              <a:t>rebecca.baines@plymouth.ac.uk</a:t>
            </a:r>
          </a:p>
          <a:p>
            <a:pPr>
              <a:lnSpc>
                <a:spcPts val="3479"/>
              </a:lnSpc>
            </a:pPr>
            <a:r>
              <a:rPr lang="en-US" sz="2400">
                <a:solidFill>
                  <a:srgbClr val="141414"/>
                </a:solidFill>
                <a:latin typeface="Open Sauce"/>
              </a:rPr>
              <a:t>@Rebecca_Baines_</a:t>
            </a:r>
          </a:p>
        </p:txBody>
      </p:sp>
      <p:grpSp>
        <p:nvGrpSpPr>
          <p:cNvPr id="17" name="Group 17"/>
          <p:cNvGrpSpPr/>
          <p:nvPr/>
        </p:nvGrpSpPr>
        <p:grpSpPr>
          <a:xfrm>
            <a:off x="16451439" y="9193973"/>
            <a:ext cx="925949" cy="714522"/>
            <a:chOff x="0" y="0"/>
            <a:chExt cx="1234598" cy="952696"/>
          </a:xfrm>
        </p:grpSpPr>
        <p:grpSp>
          <p:nvGrpSpPr>
            <p:cNvPr id="18" name="Group 18"/>
            <p:cNvGrpSpPr/>
            <p:nvPr/>
          </p:nvGrpSpPr>
          <p:grpSpPr>
            <a:xfrm>
              <a:off x="0" y="0"/>
              <a:ext cx="1234598" cy="952696"/>
              <a:chOff x="0" y="0"/>
              <a:chExt cx="672578" cy="518160"/>
            </a:xfrm>
          </p:grpSpPr>
          <p:sp>
            <p:nvSpPr>
              <p:cNvPr id="19" name="Freeform 19"/>
              <p:cNvSpPr/>
              <p:nvPr/>
            </p:nvSpPr>
            <p:spPr>
              <a:xfrm>
                <a:off x="6350" y="6360"/>
                <a:ext cx="659878" cy="506284"/>
              </a:xfrm>
              <a:custGeom>
                <a:avLst/>
                <a:gdLst/>
                <a:ahLst/>
                <a:cxnLst/>
                <a:rect l="l" t="t" r="r" b="b"/>
                <a:pathLst>
                  <a:path w="659878" h="506284">
                    <a:moveTo>
                      <a:pt x="252730" y="0"/>
                    </a:moveTo>
                    <a:lnTo>
                      <a:pt x="407148" y="0"/>
                    </a:lnTo>
                    <a:cubicBezTo>
                      <a:pt x="546848" y="0"/>
                      <a:pt x="659878" y="113215"/>
                      <a:pt x="659878" y="253143"/>
                    </a:cubicBezTo>
                    <a:cubicBezTo>
                      <a:pt x="659878" y="393070"/>
                      <a:pt x="546848" y="506285"/>
                      <a:pt x="407148" y="506285"/>
                    </a:cubicBezTo>
                    <a:lnTo>
                      <a:pt x="252730" y="506285"/>
                    </a:lnTo>
                    <a:cubicBezTo>
                      <a:pt x="113030" y="506285"/>
                      <a:pt x="0" y="393070"/>
                      <a:pt x="0" y="253143"/>
                    </a:cubicBezTo>
                    <a:cubicBezTo>
                      <a:pt x="0" y="113215"/>
                      <a:pt x="113030" y="0"/>
                      <a:pt x="252730" y="0"/>
                    </a:cubicBezTo>
                    <a:close/>
                  </a:path>
                </a:pathLst>
              </a:custGeom>
              <a:solidFill>
                <a:srgbClr val="FF5F24"/>
              </a:solidFill>
            </p:spPr>
          </p:sp>
        </p:grpSp>
        <p:sp>
          <p:nvSpPr>
            <p:cNvPr id="20" name="TextBox 20"/>
            <p:cNvSpPr txBox="1"/>
            <p:nvPr/>
          </p:nvSpPr>
          <p:spPr>
            <a:xfrm>
              <a:off x="276752" y="293257"/>
              <a:ext cx="681094" cy="395182"/>
            </a:xfrm>
            <a:prstGeom prst="rect">
              <a:avLst/>
            </a:prstGeom>
          </p:spPr>
          <p:txBody>
            <a:bodyPr lIns="0" tIns="0" rIns="0" bIns="0" rtlCol="0" anchor="t">
              <a:spAutoFit/>
            </a:bodyPr>
            <a:lstStyle/>
            <a:p>
              <a:pPr algn="ctr">
                <a:lnSpc>
                  <a:spcPts val="2200"/>
                </a:lnSpc>
              </a:pPr>
              <a:r>
                <a:rPr lang="en-US" sz="2200">
                  <a:solidFill>
                    <a:srgbClr val="141414"/>
                  </a:solidFill>
                  <a:latin typeface="Open Sauce SemiBold Bold"/>
                </a:rPr>
                <a:t>14</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83199" y="-151667"/>
            <a:ext cx="7060223" cy="10590335"/>
            <a:chOff x="0" y="0"/>
            <a:chExt cx="6350000" cy="9525000"/>
          </a:xfrm>
        </p:grpSpPr>
        <p:sp>
          <p:nvSpPr>
            <p:cNvPr id="3" name="Freeform 3"/>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cstate="email">
                <a:extLst>
                  <a:ext uri="{28A0092B-C50C-407E-A947-70E740481C1C}">
                    <a14:useLocalDpi xmlns:a14="http://schemas.microsoft.com/office/drawing/2010/main"/>
                  </a:ext>
                </a:extLst>
              </a:blip>
              <a:stretch>
                <a:fillRect/>
              </a:stretch>
            </a:blipFill>
          </p:spPr>
        </p:sp>
      </p:grpSp>
      <p:sp>
        <p:nvSpPr>
          <p:cNvPr id="4" name="AutoShape 4"/>
          <p:cNvSpPr/>
          <p:nvPr/>
        </p:nvSpPr>
        <p:spPr>
          <a:xfrm>
            <a:off x="8019808" y="4349657"/>
            <a:ext cx="8837293" cy="9525"/>
          </a:xfrm>
          <a:prstGeom prst="rect">
            <a:avLst/>
          </a:prstGeom>
          <a:solidFill>
            <a:srgbClr val="141414"/>
          </a:solidFill>
        </p:spPr>
      </p:sp>
      <p:sp>
        <p:nvSpPr>
          <p:cNvPr id="5" name="AutoShape 5"/>
          <p:cNvSpPr/>
          <p:nvPr/>
        </p:nvSpPr>
        <p:spPr>
          <a:xfrm>
            <a:off x="7966710" y="6389693"/>
            <a:ext cx="8837293" cy="9566"/>
          </a:xfrm>
          <a:prstGeom prst="rect">
            <a:avLst/>
          </a:prstGeom>
          <a:solidFill>
            <a:srgbClr val="141414"/>
          </a:solidFill>
        </p:spPr>
      </p:sp>
      <p:sp>
        <p:nvSpPr>
          <p:cNvPr id="6" name="AutoShape 6"/>
          <p:cNvSpPr/>
          <p:nvPr/>
        </p:nvSpPr>
        <p:spPr>
          <a:xfrm>
            <a:off x="7993259" y="8332915"/>
            <a:ext cx="8837293" cy="9525"/>
          </a:xfrm>
          <a:prstGeom prst="rect">
            <a:avLst/>
          </a:prstGeom>
          <a:solidFill>
            <a:srgbClr val="141414"/>
          </a:solidFill>
        </p:spPr>
      </p:sp>
      <p:grpSp>
        <p:nvGrpSpPr>
          <p:cNvPr id="7" name="Group 7"/>
          <p:cNvGrpSpPr/>
          <p:nvPr/>
        </p:nvGrpSpPr>
        <p:grpSpPr>
          <a:xfrm>
            <a:off x="7909450" y="1028700"/>
            <a:ext cx="7396684" cy="1160029"/>
            <a:chOff x="0" y="0"/>
            <a:chExt cx="9862245" cy="1546706"/>
          </a:xfrm>
        </p:grpSpPr>
        <p:grpSp>
          <p:nvGrpSpPr>
            <p:cNvPr id="8" name="Group 8"/>
            <p:cNvGrpSpPr/>
            <p:nvPr/>
          </p:nvGrpSpPr>
          <p:grpSpPr>
            <a:xfrm>
              <a:off x="0" y="0"/>
              <a:ext cx="9862245" cy="1546706"/>
              <a:chOff x="0" y="0"/>
              <a:chExt cx="4218600" cy="661607"/>
            </a:xfrm>
          </p:grpSpPr>
          <p:sp>
            <p:nvSpPr>
              <p:cNvPr id="9" name="Freeform 9"/>
              <p:cNvSpPr/>
              <p:nvPr/>
            </p:nvSpPr>
            <p:spPr>
              <a:xfrm>
                <a:off x="0" y="0"/>
                <a:ext cx="4218600" cy="661607"/>
              </a:xfrm>
              <a:custGeom>
                <a:avLst/>
                <a:gdLst/>
                <a:ahLst/>
                <a:cxnLst/>
                <a:rect l="l" t="t" r="r" b="b"/>
                <a:pathLst>
                  <a:path w="4218600" h="661607">
                    <a:moveTo>
                      <a:pt x="4094140" y="661607"/>
                    </a:moveTo>
                    <a:lnTo>
                      <a:pt x="124460" y="661607"/>
                    </a:lnTo>
                    <a:cubicBezTo>
                      <a:pt x="55880" y="661607"/>
                      <a:pt x="0" y="605727"/>
                      <a:pt x="0" y="537147"/>
                    </a:cubicBezTo>
                    <a:lnTo>
                      <a:pt x="0" y="124460"/>
                    </a:lnTo>
                    <a:cubicBezTo>
                      <a:pt x="0" y="55880"/>
                      <a:pt x="55880" y="0"/>
                      <a:pt x="124460" y="0"/>
                    </a:cubicBezTo>
                    <a:lnTo>
                      <a:pt x="4094140" y="0"/>
                    </a:lnTo>
                    <a:cubicBezTo>
                      <a:pt x="4162720" y="0"/>
                      <a:pt x="4218600" y="55880"/>
                      <a:pt x="4218600" y="124460"/>
                    </a:cubicBezTo>
                    <a:lnTo>
                      <a:pt x="4218600" y="537147"/>
                    </a:lnTo>
                    <a:cubicBezTo>
                      <a:pt x="4218600" y="605727"/>
                      <a:pt x="4162720" y="661607"/>
                      <a:pt x="4094140" y="661607"/>
                    </a:cubicBezTo>
                    <a:close/>
                  </a:path>
                </a:pathLst>
              </a:custGeom>
              <a:solidFill>
                <a:srgbClr val="FF5F24"/>
              </a:solidFill>
            </p:spPr>
          </p:sp>
        </p:grpSp>
        <p:sp>
          <p:nvSpPr>
            <p:cNvPr id="10" name="TextBox 10"/>
            <p:cNvSpPr txBox="1"/>
            <p:nvPr/>
          </p:nvSpPr>
          <p:spPr>
            <a:xfrm>
              <a:off x="465038" y="279560"/>
              <a:ext cx="8932170" cy="952500"/>
            </a:xfrm>
            <a:prstGeom prst="rect">
              <a:avLst/>
            </a:prstGeom>
          </p:spPr>
          <p:txBody>
            <a:bodyPr lIns="0" tIns="0" rIns="0" bIns="0" rtlCol="0" anchor="t">
              <a:spAutoFit/>
            </a:bodyPr>
            <a:lstStyle/>
            <a:p>
              <a:pPr marL="0" lvl="0" indent="0" algn="l">
                <a:lnSpc>
                  <a:spcPts val="5850"/>
                </a:lnSpc>
              </a:pPr>
              <a:r>
                <a:rPr lang="en-US" sz="4500">
                  <a:solidFill>
                    <a:srgbClr val="141414"/>
                  </a:solidFill>
                  <a:latin typeface="Open Sauce SemiBold Bold"/>
                </a:rPr>
                <a:t>Background</a:t>
              </a:r>
            </a:p>
          </p:txBody>
        </p:sp>
      </p:grpSp>
      <p:sp>
        <p:nvSpPr>
          <p:cNvPr id="11" name="TextBox 11"/>
          <p:cNvSpPr txBox="1"/>
          <p:nvPr/>
        </p:nvSpPr>
        <p:spPr>
          <a:xfrm>
            <a:off x="8050519" y="3241112"/>
            <a:ext cx="8700385" cy="747713"/>
          </a:xfrm>
          <a:prstGeom prst="rect">
            <a:avLst/>
          </a:prstGeom>
        </p:spPr>
        <p:txBody>
          <a:bodyPr lIns="0" tIns="0" rIns="0" bIns="0" rtlCol="0" anchor="t">
            <a:spAutoFit/>
          </a:bodyPr>
          <a:lstStyle/>
          <a:p>
            <a:pPr>
              <a:lnSpc>
                <a:spcPts val="3037"/>
              </a:lnSpc>
            </a:pPr>
            <a:r>
              <a:rPr lang="en-US" sz="2250" dirty="0">
                <a:solidFill>
                  <a:srgbClr val="141414"/>
                </a:solidFill>
                <a:latin typeface="Open Sauce"/>
              </a:rPr>
              <a:t>Online patient feedback is becoming increasingly prevalent on an international scale (Boylan et al., 2020, Turk et al., 2020) </a:t>
            </a:r>
          </a:p>
        </p:txBody>
      </p:sp>
      <p:sp>
        <p:nvSpPr>
          <p:cNvPr id="12" name="TextBox 12"/>
          <p:cNvSpPr txBox="1"/>
          <p:nvPr/>
        </p:nvSpPr>
        <p:spPr>
          <a:xfrm>
            <a:off x="8019808" y="6936756"/>
            <a:ext cx="8731097" cy="1128713"/>
          </a:xfrm>
          <a:prstGeom prst="rect">
            <a:avLst/>
          </a:prstGeom>
        </p:spPr>
        <p:txBody>
          <a:bodyPr lIns="0" tIns="0" rIns="0" bIns="0" rtlCol="0" anchor="t">
            <a:spAutoFit/>
          </a:bodyPr>
          <a:lstStyle/>
          <a:p>
            <a:pPr marL="0" lvl="0" indent="0" algn="l">
              <a:lnSpc>
                <a:spcPts val="3037"/>
              </a:lnSpc>
              <a:spcBef>
                <a:spcPct val="0"/>
              </a:spcBef>
            </a:pPr>
            <a:r>
              <a:rPr lang="en-US" sz="2250">
                <a:solidFill>
                  <a:srgbClr val="141414"/>
                </a:solidFill>
                <a:latin typeface="Open Sauce"/>
              </a:rPr>
              <a:t>Together with the Patient and Family Experience Team at RCHT, we sought to evaluate both the process, and outcome of feedback implementation. </a:t>
            </a:r>
          </a:p>
        </p:txBody>
      </p:sp>
      <p:sp>
        <p:nvSpPr>
          <p:cNvPr id="13" name="TextBox 13"/>
          <p:cNvSpPr txBox="1"/>
          <p:nvPr/>
        </p:nvSpPr>
        <p:spPr>
          <a:xfrm>
            <a:off x="8019808" y="4992594"/>
            <a:ext cx="8784195" cy="747713"/>
          </a:xfrm>
          <a:prstGeom prst="rect">
            <a:avLst/>
          </a:prstGeom>
        </p:spPr>
        <p:txBody>
          <a:bodyPr lIns="0" tIns="0" rIns="0" bIns="0" rtlCol="0" anchor="t">
            <a:spAutoFit/>
          </a:bodyPr>
          <a:lstStyle/>
          <a:p>
            <a:pPr algn="l">
              <a:lnSpc>
                <a:spcPts val="3037"/>
              </a:lnSpc>
            </a:pPr>
            <a:r>
              <a:rPr lang="en-US" sz="2250" dirty="0">
                <a:solidFill>
                  <a:srgbClr val="141414"/>
                </a:solidFill>
                <a:latin typeface="Open Sauce"/>
              </a:rPr>
              <a:t>Limited research has explored how healthcare </a:t>
            </a:r>
            <a:r>
              <a:rPr lang="en-US" sz="2250" dirty="0" err="1">
                <a:solidFill>
                  <a:srgbClr val="141414"/>
                </a:solidFill>
                <a:latin typeface="Open Sauce"/>
              </a:rPr>
              <a:t>organisations</a:t>
            </a:r>
            <a:r>
              <a:rPr lang="en-US" sz="2250" dirty="0">
                <a:solidFill>
                  <a:srgbClr val="141414"/>
                </a:solidFill>
                <a:latin typeface="Open Sauce"/>
              </a:rPr>
              <a:t> implement such feedback. </a:t>
            </a:r>
          </a:p>
        </p:txBody>
      </p:sp>
      <p:sp>
        <p:nvSpPr>
          <p:cNvPr id="14" name="TextBox 14"/>
          <p:cNvSpPr txBox="1"/>
          <p:nvPr/>
        </p:nvSpPr>
        <p:spPr>
          <a:xfrm>
            <a:off x="9970443" y="9111403"/>
            <a:ext cx="6639392" cy="264160"/>
          </a:xfrm>
          <a:prstGeom prst="rect">
            <a:avLst/>
          </a:prstGeom>
        </p:spPr>
        <p:txBody>
          <a:bodyPr lIns="0" tIns="0" rIns="0" bIns="0" rtlCol="0" anchor="t">
            <a:spAutoFit/>
          </a:bodyPr>
          <a:lstStyle/>
          <a:p>
            <a:pPr algn="r">
              <a:lnSpc>
                <a:spcPts val="2240"/>
              </a:lnSpc>
            </a:pPr>
            <a:r>
              <a:rPr lang="en-US" sz="1600">
                <a:solidFill>
                  <a:srgbClr val="141414"/>
                </a:solidFill>
                <a:latin typeface="Open Sauce"/>
              </a:rPr>
              <a:t>Care Opinion Webinar | @Rebecca_Baines_</a:t>
            </a:r>
          </a:p>
        </p:txBody>
      </p:sp>
      <p:grpSp>
        <p:nvGrpSpPr>
          <p:cNvPr id="15" name="Group 15"/>
          <p:cNvGrpSpPr/>
          <p:nvPr/>
        </p:nvGrpSpPr>
        <p:grpSpPr>
          <a:xfrm>
            <a:off x="16857102" y="8900510"/>
            <a:ext cx="925949" cy="714522"/>
            <a:chOff x="0" y="0"/>
            <a:chExt cx="1234598" cy="952696"/>
          </a:xfrm>
        </p:grpSpPr>
        <p:grpSp>
          <p:nvGrpSpPr>
            <p:cNvPr id="16" name="Group 16"/>
            <p:cNvGrpSpPr/>
            <p:nvPr/>
          </p:nvGrpSpPr>
          <p:grpSpPr>
            <a:xfrm>
              <a:off x="0" y="0"/>
              <a:ext cx="1234598" cy="952696"/>
              <a:chOff x="0" y="0"/>
              <a:chExt cx="672578" cy="518160"/>
            </a:xfrm>
          </p:grpSpPr>
          <p:sp>
            <p:nvSpPr>
              <p:cNvPr id="17" name="Freeform 17"/>
              <p:cNvSpPr/>
              <p:nvPr/>
            </p:nvSpPr>
            <p:spPr>
              <a:xfrm>
                <a:off x="6350" y="6360"/>
                <a:ext cx="659878" cy="506284"/>
              </a:xfrm>
              <a:custGeom>
                <a:avLst/>
                <a:gdLst/>
                <a:ahLst/>
                <a:cxnLst/>
                <a:rect l="l" t="t" r="r" b="b"/>
                <a:pathLst>
                  <a:path w="659878" h="506284">
                    <a:moveTo>
                      <a:pt x="252730" y="0"/>
                    </a:moveTo>
                    <a:lnTo>
                      <a:pt x="407148" y="0"/>
                    </a:lnTo>
                    <a:cubicBezTo>
                      <a:pt x="546848" y="0"/>
                      <a:pt x="659878" y="113215"/>
                      <a:pt x="659878" y="253143"/>
                    </a:cubicBezTo>
                    <a:cubicBezTo>
                      <a:pt x="659878" y="393070"/>
                      <a:pt x="546848" y="506285"/>
                      <a:pt x="407148" y="506285"/>
                    </a:cubicBezTo>
                    <a:lnTo>
                      <a:pt x="252730" y="506285"/>
                    </a:lnTo>
                    <a:cubicBezTo>
                      <a:pt x="113030" y="506285"/>
                      <a:pt x="0" y="393070"/>
                      <a:pt x="0" y="253143"/>
                    </a:cubicBezTo>
                    <a:cubicBezTo>
                      <a:pt x="0" y="113215"/>
                      <a:pt x="113030" y="0"/>
                      <a:pt x="252730" y="0"/>
                    </a:cubicBezTo>
                    <a:close/>
                  </a:path>
                </a:pathLst>
              </a:custGeom>
              <a:solidFill>
                <a:srgbClr val="FF5F24"/>
              </a:solidFill>
            </p:spPr>
          </p:sp>
        </p:grpSp>
        <p:sp>
          <p:nvSpPr>
            <p:cNvPr id="18" name="TextBox 18"/>
            <p:cNvSpPr txBox="1"/>
            <p:nvPr/>
          </p:nvSpPr>
          <p:spPr>
            <a:xfrm>
              <a:off x="276752" y="293257"/>
              <a:ext cx="681094" cy="395182"/>
            </a:xfrm>
            <a:prstGeom prst="rect">
              <a:avLst/>
            </a:prstGeom>
          </p:spPr>
          <p:txBody>
            <a:bodyPr lIns="0" tIns="0" rIns="0" bIns="0" rtlCol="0" anchor="t">
              <a:spAutoFit/>
            </a:bodyPr>
            <a:lstStyle/>
            <a:p>
              <a:pPr algn="ctr">
                <a:lnSpc>
                  <a:spcPts val="2200"/>
                </a:lnSpc>
              </a:pPr>
              <a:r>
                <a:rPr lang="en-US" sz="2200">
                  <a:solidFill>
                    <a:srgbClr val="141414"/>
                  </a:solidFill>
                  <a:latin typeface="Open Sauce SemiBold Bold"/>
                </a:rPr>
                <a:t>01</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723783"/>
            <a:ext cx="14543687" cy="7386713"/>
            <a:chOff x="0" y="0"/>
            <a:chExt cx="19391583" cy="9848950"/>
          </a:xfrm>
        </p:grpSpPr>
        <p:grpSp>
          <p:nvGrpSpPr>
            <p:cNvPr id="3" name="Group 3"/>
            <p:cNvGrpSpPr/>
            <p:nvPr/>
          </p:nvGrpSpPr>
          <p:grpSpPr>
            <a:xfrm>
              <a:off x="0" y="0"/>
              <a:ext cx="19391583" cy="9848950"/>
              <a:chOff x="0" y="0"/>
              <a:chExt cx="5957122" cy="3025611"/>
            </a:xfrm>
          </p:grpSpPr>
          <p:sp>
            <p:nvSpPr>
              <p:cNvPr id="4" name="Freeform 4"/>
              <p:cNvSpPr/>
              <p:nvPr/>
            </p:nvSpPr>
            <p:spPr>
              <a:xfrm>
                <a:off x="0" y="0"/>
                <a:ext cx="5957122" cy="3025611"/>
              </a:xfrm>
              <a:custGeom>
                <a:avLst/>
                <a:gdLst/>
                <a:ahLst/>
                <a:cxnLst/>
                <a:rect l="l" t="t" r="r" b="b"/>
                <a:pathLst>
                  <a:path w="5957122" h="3025611">
                    <a:moveTo>
                      <a:pt x="5832661" y="3025611"/>
                    </a:moveTo>
                    <a:lnTo>
                      <a:pt x="124460" y="3025611"/>
                    </a:lnTo>
                    <a:cubicBezTo>
                      <a:pt x="55880" y="3025611"/>
                      <a:pt x="0" y="2969731"/>
                      <a:pt x="0" y="2901151"/>
                    </a:cubicBezTo>
                    <a:lnTo>
                      <a:pt x="0" y="124460"/>
                    </a:lnTo>
                    <a:cubicBezTo>
                      <a:pt x="0" y="55880"/>
                      <a:pt x="55880" y="0"/>
                      <a:pt x="124460" y="0"/>
                    </a:cubicBezTo>
                    <a:lnTo>
                      <a:pt x="5832662" y="0"/>
                    </a:lnTo>
                    <a:cubicBezTo>
                      <a:pt x="5901242" y="0"/>
                      <a:pt x="5957122" y="55880"/>
                      <a:pt x="5957122" y="124460"/>
                    </a:cubicBezTo>
                    <a:lnTo>
                      <a:pt x="5957122" y="2901151"/>
                    </a:lnTo>
                    <a:cubicBezTo>
                      <a:pt x="5957122" y="2969732"/>
                      <a:pt x="5901242" y="3025611"/>
                      <a:pt x="5832662" y="3025611"/>
                    </a:cubicBezTo>
                    <a:close/>
                  </a:path>
                </a:pathLst>
              </a:custGeom>
              <a:solidFill>
                <a:srgbClr val="FCC30B"/>
              </a:solidFill>
            </p:spPr>
          </p:sp>
        </p:grpSp>
        <p:sp>
          <p:nvSpPr>
            <p:cNvPr id="5" name="TextBox 5"/>
            <p:cNvSpPr txBox="1"/>
            <p:nvPr/>
          </p:nvSpPr>
          <p:spPr>
            <a:xfrm>
              <a:off x="745264" y="1389918"/>
              <a:ext cx="17901055" cy="7764568"/>
            </a:xfrm>
            <a:prstGeom prst="rect">
              <a:avLst/>
            </a:prstGeom>
          </p:spPr>
          <p:txBody>
            <a:bodyPr lIns="0" tIns="0" rIns="0" bIns="0" rtlCol="0" anchor="t">
              <a:spAutoFit/>
            </a:bodyPr>
            <a:lstStyle/>
            <a:p>
              <a:pPr>
                <a:lnSpc>
                  <a:spcPts val="3079"/>
                </a:lnSpc>
              </a:pPr>
              <a:r>
                <a:rPr lang="en-US" sz="2200">
                  <a:solidFill>
                    <a:srgbClr val="141414"/>
                  </a:solidFill>
                  <a:latin typeface="Open Sauce"/>
                </a:rPr>
                <a:t>Semi-structured interviews with key stakeholders (clinical managers, PEFT, ward nurse, ward clerk, non-clinical staff members and members of the Care Opinion team) involved in the implementation/ and or use of online patient feedback. </a:t>
              </a:r>
            </a:p>
            <a:p>
              <a:pPr>
                <a:lnSpc>
                  <a:spcPts val="3079"/>
                </a:lnSpc>
              </a:pPr>
              <a:endParaRPr lang="en-US" sz="2200">
                <a:solidFill>
                  <a:srgbClr val="141414"/>
                </a:solidFill>
                <a:latin typeface="Open Sauce"/>
              </a:endParaRPr>
            </a:p>
            <a:p>
              <a:pPr>
                <a:lnSpc>
                  <a:spcPts val="3079"/>
                </a:lnSpc>
              </a:pPr>
              <a:r>
                <a:rPr lang="en-US" sz="2200">
                  <a:solidFill>
                    <a:srgbClr val="141414"/>
                  </a:solidFill>
                  <a:latin typeface="Open Sauce"/>
                </a:rPr>
                <a:t>Analysed using </a:t>
              </a:r>
              <a:r>
                <a:rPr lang="en-US" sz="2200">
                  <a:solidFill>
                    <a:srgbClr val="141414"/>
                  </a:solidFill>
                  <a:latin typeface="Open Sauce Bold"/>
                </a:rPr>
                <a:t>Normalisation Process Theory (NPT)</a:t>
              </a:r>
              <a:r>
                <a:rPr lang="en-US" sz="2200">
                  <a:solidFill>
                    <a:srgbClr val="141414"/>
                  </a:solidFill>
                  <a:latin typeface="Open Sauce"/>
                </a:rPr>
                <a:t>, a theoretical model comprised of four key domains: </a:t>
              </a:r>
            </a:p>
            <a:p>
              <a:pPr marL="474980" lvl="1" indent="-237490">
                <a:lnSpc>
                  <a:spcPts val="3079"/>
                </a:lnSpc>
                <a:buFont typeface="Arial"/>
                <a:buChar char="•"/>
              </a:pPr>
              <a:r>
                <a:rPr lang="en-US" sz="2200">
                  <a:solidFill>
                    <a:srgbClr val="141414"/>
                  </a:solidFill>
                  <a:latin typeface="Open Sauce"/>
                </a:rPr>
                <a:t> </a:t>
              </a:r>
              <a:r>
                <a:rPr lang="en-US" sz="2200">
                  <a:solidFill>
                    <a:srgbClr val="141414"/>
                  </a:solidFill>
                  <a:latin typeface="Open Sauce Bold"/>
                </a:rPr>
                <a:t>Coherence,</a:t>
              </a:r>
              <a:r>
                <a:rPr lang="en-US" sz="2200">
                  <a:solidFill>
                    <a:srgbClr val="141414"/>
                  </a:solidFill>
                  <a:latin typeface="Open Sauce"/>
                </a:rPr>
                <a:t> sense making - how do people make sense of online patient feedback? </a:t>
              </a:r>
            </a:p>
            <a:p>
              <a:pPr marL="474980" lvl="1" indent="-237490">
                <a:lnSpc>
                  <a:spcPts val="3079"/>
                </a:lnSpc>
                <a:buFont typeface="Arial"/>
                <a:buChar char="•"/>
              </a:pPr>
              <a:r>
                <a:rPr lang="en-US" sz="2200">
                  <a:solidFill>
                    <a:srgbClr val="141414"/>
                  </a:solidFill>
                  <a:latin typeface="Open Sauce Bold"/>
                </a:rPr>
                <a:t> Cognitive participation, </a:t>
              </a:r>
              <a:r>
                <a:rPr lang="en-US" sz="2200">
                  <a:solidFill>
                    <a:srgbClr val="141414"/>
                  </a:solidFill>
                  <a:latin typeface="Open Sauce"/>
                </a:rPr>
                <a:t>the relational work - How do people engage with online patient feedback?</a:t>
              </a:r>
            </a:p>
            <a:p>
              <a:pPr marL="474980" lvl="1" indent="-237490">
                <a:lnSpc>
                  <a:spcPts val="3079"/>
                </a:lnSpc>
                <a:buFont typeface="Arial"/>
                <a:buChar char="•"/>
              </a:pPr>
              <a:r>
                <a:rPr lang="en-US" sz="2200">
                  <a:solidFill>
                    <a:srgbClr val="141414"/>
                  </a:solidFill>
                  <a:latin typeface="Open Sauce Bold"/>
                </a:rPr>
                <a:t> Collective action,</a:t>
              </a:r>
              <a:r>
                <a:rPr lang="en-US" sz="2200">
                  <a:solidFill>
                    <a:srgbClr val="141414"/>
                  </a:solidFill>
                  <a:latin typeface="Open Sauce"/>
                </a:rPr>
                <a:t> the operational work - what do people do to make online patient feedback work? </a:t>
              </a:r>
            </a:p>
            <a:p>
              <a:pPr marL="474980" lvl="1" indent="-237490">
                <a:lnSpc>
                  <a:spcPts val="3079"/>
                </a:lnSpc>
                <a:buFont typeface="Arial"/>
                <a:buChar char="•"/>
              </a:pPr>
              <a:r>
                <a:rPr lang="en-US" sz="2200">
                  <a:solidFill>
                    <a:srgbClr val="141414"/>
                  </a:solidFill>
                  <a:latin typeface="Open Sauce Bold"/>
                </a:rPr>
                <a:t> Reflexive monitoring,</a:t>
              </a:r>
              <a:r>
                <a:rPr lang="en-US" sz="2200">
                  <a:solidFill>
                    <a:srgbClr val="141414"/>
                  </a:solidFill>
                  <a:latin typeface="Open Sauce"/>
                </a:rPr>
                <a:t> the appraisal work - how do people perceive online patient feedback? </a:t>
              </a:r>
            </a:p>
            <a:p>
              <a:pPr>
                <a:lnSpc>
                  <a:spcPts val="3079"/>
                </a:lnSpc>
              </a:pPr>
              <a:endParaRPr lang="en-US" sz="2200">
                <a:solidFill>
                  <a:srgbClr val="141414"/>
                </a:solidFill>
                <a:latin typeface="Open Sauce"/>
              </a:endParaRPr>
            </a:p>
            <a:p>
              <a:pPr>
                <a:lnSpc>
                  <a:spcPts val="3079"/>
                </a:lnSpc>
              </a:pPr>
              <a:r>
                <a:rPr lang="en-US" sz="2200">
                  <a:solidFill>
                    <a:srgbClr val="141414"/>
                  </a:solidFill>
                  <a:latin typeface="Open Sauce"/>
                </a:rPr>
                <a:t>NPT is often used to evaluate systems or interventions that are particularly complex in nature, justifying its inclusion in this research. </a:t>
              </a:r>
            </a:p>
          </p:txBody>
        </p:sp>
      </p:grpSp>
      <p:grpSp>
        <p:nvGrpSpPr>
          <p:cNvPr id="6" name="Group 6"/>
          <p:cNvGrpSpPr/>
          <p:nvPr/>
        </p:nvGrpSpPr>
        <p:grpSpPr>
          <a:xfrm>
            <a:off x="16345606" y="8785589"/>
            <a:ext cx="1189800" cy="649814"/>
            <a:chOff x="0" y="0"/>
            <a:chExt cx="1586400" cy="866418"/>
          </a:xfrm>
        </p:grpSpPr>
        <p:grpSp>
          <p:nvGrpSpPr>
            <p:cNvPr id="7" name="Group 7"/>
            <p:cNvGrpSpPr/>
            <p:nvPr/>
          </p:nvGrpSpPr>
          <p:grpSpPr>
            <a:xfrm>
              <a:off x="0" y="0"/>
              <a:ext cx="1586400" cy="866418"/>
              <a:chOff x="0" y="0"/>
              <a:chExt cx="1220810" cy="666750"/>
            </a:xfrm>
          </p:grpSpPr>
          <p:sp>
            <p:nvSpPr>
              <p:cNvPr id="8" name="Freeform 8"/>
              <p:cNvSpPr/>
              <p:nvPr/>
            </p:nvSpPr>
            <p:spPr>
              <a:xfrm>
                <a:off x="0" y="29210"/>
                <a:ext cx="1220810" cy="614680"/>
              </a:xfrm>
              <a:custGeom>
                <a:avLst/>
                <a:gdLst/>
                <a:ahLst/>
                <a:cxnLst/>
                <a:rect l="l" t="t" r="r" b="b"/>
                <a:pathLst>
                  <a:path w="1220810" h="614680">
                    <a:moveTo>
                      <a:pt x="1220810" y="307340"/>
                    </a:moveTo>
                    <a:cubicBezTo>
                      <a:pt x="1220810" y="138430"/>
                      <a:pt x="1083650" y="1270"/>
                      <a:pt x="913981" y="0"/>
                    </a:cubicBezTo>
                    <a:lnTo>
                      <a:pt x="306863" y="0"/>
                    </a:lnTo>
                    <a:cubicBezTo>
                      <a:pt x="137160" y="0"/>
                      <a:pt x="0" y="138430"/>
                      <a:pt x="0" y="307340"/>
                    </a:cubicBezTo>
                    <a:cubicBezTo>
                      <a:pt x="0" y="476250"/>
                      <a:pt x="137160" y="614680"/>
                      <a:pt x="306863" y="614680"/>
                    </a:cubicBezTo>
                    <a:lnTo>
                      <a:pt x="914740" y="614680"/>
                    </a:lnTo>
                    <a:cubicBezTo>
                      <a:pt x="1083650" y="614680"/>
                      <a:pt x="1220810" y="476250"/>
                      <a:pt x="1220810" y="307340"/>
                    </a:cubicBezTo>
                    <a:close/>
                    <a:moveTo>
                      <a:pt x="913981" y="560070"/>
                    </a:moveTo>
                    <a:lnTo>
                      <a:pt x="306070" y="560070"/>
                    </a:lnTo>
                    <a:cubicBezTo>
                      <a:pt x="166370" y="560070"/>
                      <a:pt x="53340" y="447040"/>
                      <a:pt x="53340" y="307340"/>
                    </a:cubicBezTo>
                    <a:cubicBezTo>
                      <a:pt x="53340" y="167640"/>
                      <a:pt x="166370" y="54610"/>
                      <a:pt x="306070" y="54610"/>
                    </a:cubicBezTo>
                    <a:lnTo>
                      <a:pt x="913981" y="54610"/>
                    </a:lnTo>
                    <a:cubicBezTo>
                      <a:pt x="1053170" y="54610"/>
                      <a:pt x="1166200" y="167640"/>
                      <a:pt x="1166200" y="307340"/>
                    </a:cubicBezTo>
                    <a:cubicBezTo>
                      <a:pt x="1166200" y="447040"/>
                      <a:pt x="1053170" y="560070"/>
                      <a:pt x="913981" y="560070"/>
                    </a:cubicBezTo>
                    <a:close/>
                  </a:path>
                </a:pathLst>
              </a:custGeom>
              <a:solidFill>
                <a:srgbClr val="141414"/>
              </a:solidFill>
            </p:spPr>
          </p:sp>
        </p:grpSp>
        <p:pic>
          <p:nvPicPr>
            <p:cNvPr id="9" name="Picture 9"/>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368142" y="236137"/>
              <a:ext cx="850117" cy="394145"/>
            </a:xfrm>
            <a:prstGeom prst="rect">
              <a:avLst/>
            </a:prstGeom>
          </p:spPr>
        </p:pic>
      </p:grpSp>
      <p:grpSp>
        <p:nvGrpSpPr>
          <p:cNvPr id="10" name="Group 10"/>
          <p:cNvGrpSpPr/>
          <p:nvPr/>
        </p:nvGrpSpPr>
        <p:grpSpPr>
          <a:xfrm>
            <a:off x="1028700" y="1148477"/>
            <a:ext cx="11605721" cy="1158867"/>
            <a:chOff x="0" y="0"/>
            <a:chExt cx="15474295" cy="1545156"/>
          </a:xfrm>
        </p:grpSpPr>
        <p:grpSp>
          <p:nvGrpSpPr>
            <p:cNvPr id="11" name="Group 11"/>
            <p:cNvGrpSpPr/>
            <p:nvPr/>
          </p:nvGrpSpPr>
          <p:grpSpPr>
            <a:xfrm>
              <a:off x="0" y="0"/>
              <a:ext cx="15474295" cy="1545156"/>
              <a:chOff x="0" y="0"/>
              <a:chExt cx="6786003" cy="677603"/>
            </a:xfrm>
          </p:grpSpPr>
          <p:sp>
            <p:nvSpPr>
              <p:cNvPr id="12" name="Freeform 12"/>
              <p:cNvSpPr/>
              <p:nvPr/>
            </p:nvSpPr>
            <p:spPr>
              <a:xfrm>
                <a:off x="0" y="0"/>
                <a:ext cx="6786004" cy="677603"/>
              </a:xfrm>
              <a:custGeom>
                <a:avLst/>
                <a:gdLst/>
                <a:ahLst/>
                <a:cxnLst/>
                <a:rect l="l" t="t" r="r" b="b"/>
                <a:pathLst>
                  <a:path w="6786004" h="677603">
                    <a:moveTo>
                      <a:pt x="6661543" y="677603"/>
                    </a:moveTo>
                    <a:lnTo>
                      <a:pt x="124460" y="677603"/>
                    </a:lnTo>
                    <a:cubicBezTo>
                      <a:pt x="55880" y="677603"/>
                      <a:pt x="0" y="621723"/>
                      <a:pt x="0" y="553143"/>
                    </a:cubicBezTo>
                    <a:lnTo>
                      <a:pt x="0" y="124460"/>
                    </a:lnTo>
                    <a:cubicBezTo>
                      <a:pt x="0" y="55880"/>
                      <a:pt x="55880" y="0"/>
                      <a:pt x="124460" y="0"/>
                    </a:cubicBezTo>
                    <a:lnTo>
                      <a:pt x="6661543" y="0"/>
                    </a:lnTo>
                    <a:cubicBezTo>
                      <a:pt x="6730123" y="0"/>
                      <a:pt x="6786004" y="55880"/>
                      <a:pt x="6786004" y="124460"/>
                    </a:cubicBezTo>
                    <a:lnTo>
                      <a:pt x="6786004" y="553143"/>
                    </a:lnTo>
                    <a:cubicBezTo>
                      <a:pt x="6786004" y="621723"/>
                      <a:pt x="6730123" y="677603"/>
                      <a:pt x="6661543" y="677603"/>
                    </a:cubicBezTo>
                    <a:close/>
                  </a:path>
                </a:pathLst>
              </a:custGeom>
              <a:solidFill>
                <a:srgbClr val="26BDE2"/>
              </a:solidFill>
            </p:spPr>
          </p:sp>
        </p:grpSp>
        <p:sp>
          <p:nvSpPr>
            <p:cNvPr id="13" name="TextBox 13"/>
            <p:cNvSpPr txBox="1"/>
            <p:nvPr/>
          </p:nvSpPr>
          <p:spPr>
            <a:xfrm>
              <a:off x="1275495" y="259075"/>
              <a:ext cx="12923305" cy="963507"/>
            </a:xfrm>
            <a:prstGeom prst="rect">
              <a:avLst/>
            </a:prstGeom>
          </p:spPr>
          <p:txBody>
            <a:bodyPr lIns="0" tIns="0" rIns="0" bIns="0" rtlCol="0" anchor="t">
              <a:spAutoFit/>
            </a:bodyPr>
            <a:lstStyle/>
            <a:p>
              <a:pPr marL="0" lvl="0" indent="0">
                <a:lnSpc>
                  <a:spcPts val="5980"/>
                </a:lnSpc>
              </a:pPr>
              <a:r>
                <a:rPr lang="en-US" sz="4600">
                  <a:solidFill>
                    <a:srgbClr val="141414"/>
                  </a:solidFill>
                  <a:latin typeface="Open Sauce SemiBold Bold"/>
                </a:rPr>
                <a:t>Normalisation Process Theory</a:t>
              </a:r>
            </a:p>
          </p:txBody>
        </p:sp>
      </p:grpSp>
      <p:grpSp>
        <p:nvGrpSpPr>
          <p:cNvPr id="14" name="Group 14"/>
          <p:cNvGrpSpPr/>
          <p:nvPr/>
        </p:nvGrpSpPr>
        <p:grpSpPr>
          <a:xfrm>
            <a:off x="16345606" y="545266"/>
            <a:ext cx="925949" cy="714522"/>
            <a:chOff x="0" y="0"/>
            <a:chExt cx="1234598" cy="952696"/>
          </a:xfrm>
        </p:grpSpPr>
        <p:grpSp>
          <p:nvGrpSpPr>
            <p:cNvPr id="15" name="Group 15"/>
            <p:cNvGrpSpPr/>
            <p:nvPr/>
          </p:nvGrpSpPr>
          <p:grpSpPr>
            <a:xfrm>
              <a:off x="0" y="0"/>
              <a:ext cx="1234598" cy="952696"/>
              <a:chOff x="0" y="0"/>
              <a:chExt cx="672578" cy="518160"/>
            </a:xfrm>
          </p:grpSpPr>
          <p:sp>
            <p:nvSpPr>
              <p:cNvPr id="16" name="Freeform 16"/>
              <p:cNvSpPr/>
              <p:nvPr/>
            </p:nvSpPr>
            <p:spPr>
              <a:xfrm>
                <a:off x="6350" y="6360"/>
                <a:ext cx="659878" cy="506284"/>
              </a:xfrm>
              <a:custGeom>
                <a:avLst/>
                <a:gdLst/>
                <a:ahLst/>
                <a:cxnLst/>
                <a:rect l="l" t="t" r="r" b="b"/>
                <a:pathLst>
                  <a:path w="659878" h="506284">
                    <a:moveTo>
                      <a:pt x="252730" y="0"/>
                    </a:moveTo>
                    <a:lnTo>
                      <a:pt x="407148" y="0"/>
                    </a:lnTo>
                    <a:cubicBezTo>
                      <a:pt x="546848" y="0"/>
                      <a:pt x="659878" y="113215"/>
                      <a:pt x="659878" y="253143"/>
                    </a:cubicBezTo>
                    <a:cubicBezTo>
                      <a:pt x="659878" y="393070"/>
                      <a:pt x="546848" y="506285"/>
                      <a:pt x="407148" y="506285"/>
                    </a:cubicBezTo>
                    <a:lnTo>
                      <a:pt x="252730" y="506285"/>
                    </a:lnTo>
                    <a:cubicBezTo>
                      <a:pt x="113030" y="506285"/>
                      <a:pt x="0" y="393070"/>
                      <a:pt x="0" y="253143"/>
                    </a:cubicBezTo>
                    <a:cubicBezTo>
                      <a:pt x="0" y="113215"/>
                      <a:pt x="113030" y="0"/>
                      <a:pt x="252730" y="0"/>
                    </a:cubicBezTo>
                    <a:close/>
                  </a:path>
                </a:pathLst>
              </a:custGeom>
              <a:solidFill>
                <a:srgbClr val="FF5F24"/>
              </a:solidFill>
            </p:spPr>
          </p:sp>
        </p:grpSp>
        <p:sp>
          <p:nvSpPr>
            <p:cNvPr id="17" name="TextBox 17"/>
            <p:cNvSpPr txBox="1"/>
            <p:nvPr/>
          </p:nvSpPr>
          <p:spPr>
            <a:xfrm>
              <a:off x="276752" y="293257"/>
              <a:ext cx="681094" cy="395182"/>
            </a:xfrm>
            <a:prstGeom prst="rect">
              <a:avLst/>
            </a:prstGeom>
          </p:spPr>
          <p:txBody>
            <a:bodyPr lIns="0" tIns="0" rIns="0" bIns="0" rtlCol="0" anchor="t">
              <a:spAutoFit/>
            </a:bodyPr>
            <a:lstStyle/>
            <a:p>
              <a:pPr algn="ctr">
                <a:lnSpc>
                  <a:spcPts val="2200"/>
                </a:lnSpc>
              </a:pPr>
              <a:r>
                <a:rPr lang="en-US" sz="2200">
                  <a:solidFill>
                    <a:srgbClr val="141414"/>
                  </a:solidFill>
                  <a:latin typeface="Open Sauce SemiBold Bold"/>
                </a:rPr>
                <a:t>02</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77775" y="1162121"/>
            <a:ext cx="10781525" cy="8250393"/>
            <a:chOff x="0" y="0"/>
            <a:chExt cx="4416133" cy="3379376"/>
          </a:xfrm>
        </p:grpSpPr>
        <p:sp>
          <p:nvSpPr>
            <p:cNvPr id="3" name="Freeform 3"/>
            <p:cNvSpPr/>
            <p:nvPr/>
          </p:nvSpPr>
          <p:spPr>
            <a:xfrm>
              <a:off x="0" y="0"/>
              <a:ext cx="4416133" cy="3379376"/>
            </a:xfrm>
            <a:custGeom>
              <a:avLst/>
              <a:gdLst/>
              <a:ahLst/>
              <a:cxnLst/>
              <a:rect l="l" t="t" r="r" b="b"/>
              <a:pathLst>
                <a:path w="4416133" h="3379376">
                  <a:moveTo>
                    <a:pt x="4291673" y="3379376"/>
                  </a:moveTo>
                  <a:lnTo>
                    <a:pt x="124460" y="3379376"/>
                  </a:lnTo>
                  <a:cubicBezTo>
                    <a:pt x="55880" y="3379376"/>
                    <a:pt x="0" y="3323496"/>
                    <a:pt x="0" y="3254916"/>
                  </a:cubicBezTo>
                  <a:lnTo>
                    <a:pt x="0" y="124460"/>
                  </a:lnTo>
                  <a:cubicBezTo>
                    <a:pt x="0" y="55880"/>
                    <a:pt x="55880" y="0"/>
                    <a:pt x="124460" y="0"/>
                  </a:cubicBezTo>
                  <a:lnTo>
                    <a:pt x="4291673" y="0"/>
                  </a:lnTo>
                  <a:cubicBezTo>
                    <a:pt x="4360253" y="0"/>
                    <a:pt x="4416133" y="55880"/>
                    <a:pt x="4416133" y="124460"/>
                  </a:cubicBezTo>
                  <a:lnTo>
                    <a:pt x="4416133" y="3254916"/>
                  </a:lnTo>
                  <a:cubicBezTo>
                    <a:pt x="4416133" y="3323496"/>
                    <a:pt x="4360253" y="3379376"/>
                    <a:pt x="4291673" y="3379376"/>
                  </a:cubicBezTo>
                  <a:close/>
                </a:path>
              </a:pathLst>
            </a:custGeom>
            <a:solidFill>
              <a:srgbClr val="FCC30B"/>
            </a:solidFill>
          </p:spPr>
        </p:sp>
      </p:grpSp>
      <p:sp>
        <p:nvSpPr>
          <p:cNvPr id="4" name="TextBox 4"/>
          <p:cNvSpPr txBox="1"/>
          <p:nvPr/>
        </p:nvSpPr>
        <p:spPr>
          <a:xfrm>
            <a:off x="7074034" y="2389814"/>
            <a:ext cx="9589008" cy="6637020"/>
          </a:xfrm>
          <a:prstGeom prst="rect">
            <a:avLst/>
          </a:prstGeom>
        </p:spPr>
        <p:txBody>
          <a:bodyPr lIns="0" tIns="0" rIns="0" bIns="0" rtlCol="0" anchor="t">
            <a:spAutoFit/>
          </a:bodyPr>
          <a:lstStyle/>
          <a:p>
            <a:pPr>
              <a:lnSpc>
                <a:spcPts val="2660"/>
              </a:lnSpc>
            </a:pPr>
            <a:r>
              <a:rPr lang="en-US" sz="1900">
                <a:solidFill>
                  <a:srgbClr val="141414"/>
                </a:solidFill>
                <a:latin typeface="Open Sauce Bold"/>
              </a:rPr>
              <a:t>Participants described a number of motivations and perceived purposes of online feedback:  </a:t>
            </a:r>
          </a:p>
          <a:p>
            <a:pPr marL="431800" lvl="1" indent="-215900">
              <a:lnSpc>
                <a:spcPts val="2800"/>
              </a:lnSpc>
              <a:buFont typeface="Arial"/>
              <a:buChar char="•"/>
            </a:pPr>
            <a:r>
              <a:rPr lang="en-US" sz="2000">
                <a:solidFill>
                  <a:srgbClr val="141414"/>
                </a:solidFill>
                <a:latin typeface="Open Sauce"/>
              </a:rPr>
              <a:t>“</a:t>
            </a:r>
            <a:r>
              <a:rPr lang="en-US" sz="2000">
                <a:solidFill>
                  <a:srgbClr val="141414"/>
                </a:solidFill>
                <a:latin typeface="Open Sauce Italics"/>
              </a:rPr>
              <a:t>Learn, change and improve”, </a:t>
            </a:r>
            <a:r>
              <a:rPr lang="en-US" sz="2000">
                <a:solidFill>
                  <a:srgbClr val="141414"/>
                </a:solidFill>
                <a:latin typeface="Open Sauce"/>
              </a:rPr>
              <a:t>“</a:t>
            </a:r>
            <a:r>
              <a:rPr lang="en-US" sz="2000">
                <a:solidFill>
                  <a:srgbClr val="141414"/>
                </a:solidFill>
                <a:latin typeface="Open Sauce Italics"/>
              </a:rPr>
              <a:t>To actually hear patient voices</a:t>
            </a:r>
            <a:r>
              <a:rPr lang="en-US" sz="2000">
                <a:solidFill>
                  <a:srgbClr val="141414"/>
                </a:solidFill>
                <a:latin typeface="Open Sauce"/>
              </a:rPr>
              <a:t>” from “</a:t>
            </a:r>
            <a:r>
              <a:rPr lang="en-US" sz="2000">
                <a:solidFill>
                  <a:srgbClr val="141414"/>
                </a:solidFill>
                <a:latin typeface="Open Sauce Italics"/>
              </a:rPr>
              <a:t>source”</a:t>
            </a:r>
            <a:r>
              <a:rPr lang="en-US" sz="2000">
                <a:solidFill>
                  <a:srgbClr val="141414"/>
                </a:solidFill>
                <a:latin typeface="Open Sauce"/>
              </a:rPr>
              <a:t> </a:t>
            </a:r>
          </a:p>
          <a:p>
            <a:pPr marL="431800" lvl="1" indent="-215900">
              <a:lnSpc>
                <a:spcPts val="2800"/>
              </a:lnSpc>
              <a:buFont typeface="Arial"/>
              <a:buChar char="•"/>
            </a:pPr>
            <a:r>
              <a:rPr lang="en-US" sz="2000">
                <a:solidFill>
                  <a:srgbClr val="141414"/>
                </a:solidFill>
                <a:latin typeface="Open Sauce"/>
              </a:rPr>
              <a:t>Streamline existing methods of patient feedback -“w</a:t>
            </a:r>
            <a:r>
              <a:rPr lang="en-US" sz="2000">
                <a:solidFill>
                  <a:srgbClr val="141414"/>
                </a:solidFill>
                <a:latin typeface="Open Sauce Italics"/>
              </a:rPr>
              <a:t>e only wanted to really focus on one website to respond to all of our feedback</a:t>
            </a:r>
            <a:r>
              <a:rPr lang="en-US" sz="2000">
                <a:solidFill>
                  <a:srgbClr val="141414"/>
                </a:solidFill>
                <a:latin typeface="Open Sauce"/>
              </a:rPr>
              <a:t>” </a:t>
            </a:r>
          </a:p>
          <a:p>
            <a:pPr marL="431799" lvl="1" indent="-215900">
              <a:lnSpc>
                <a:spcPts val="2799"/>
              </a:lnSpc>
              <a:buFont typeface="Arial"/>
              <a:buChar char="•"/>
            </a:pPr>
            <a:r>
              <a:rPr lang="en-US" sz="2000">
                <a:solidFill>
                  <a:srgbClr val="141414"/>
                </a:solidFill>
                <a:latin typeface="Open Sauce"/>
              </a:rPr>
              <a:t>Adhere to organisational strategy and culture - “</a:t>
            </a:r>
            <a:r>
              <a:rPr lang="en-US" sz="2000">
                <a:solidFill>
                  <a:srgbClr val="141414"/>
                </a:solidFill>
                <a:latin typeface="Open Sauce Italics"/>
              </a:rPr>
              <a:t>part of our Patient and Family Experience strategy in the organisation has been really shifting from retrospective opinion and old experiences, where change and improvement were limited to more real time feedback and Care Opinion was attractive to me and others because of that reason</a:t>
            </a:r>
            <a:r>
              <a:rPr lang="en-US" sz="2000">
                <a:solidFill>
                  <a:srgbClr val="141414"/>
                </a:solidFill>
                <a:latin typeface="Open Sauce"/>
              </a:rPr>
              <a:t>”</a:t>
            </a:r>
          </a:p>
          <a:p>
            <a:pPr marL="431799" lvl="1" indent="-215900">
              <a:lnSpc>
                <a:spcPts val="2799"/>
              </a:lnSpc>
              <a:buFont typeface="Arial"/>
              <a:buChar char="•"/>
            </a:pPr>
            <a:r>
              <a:rPr lang="en-US" sz="2000">
                <a:solidFill>
                  <a:srgbClr val="141414"/>
                </a:solidFill>
                <a:latin typeface="Open Sauce"/>
              </a:rPr>
              <a:t>Demonstrate change - “</a:t>
            </a:r>
            <a:r>
              <a:rPr lang="en-US" sz="2000">
                <a:solidFill>
                  <a:srgbClr val="141414"/>
                </a:solidFill>
                <a:latin typeface="Open Sauce Italics"/>
              </a:rPr>
              <a:t>it was introduced to me as a platform in which patients and relatives and any other service-user can give anonymous feedback where they can receive a response and be made aware of any changes that have been made as a result</a:t>
            </a:r>
            <a:r>
              <a:rPr lang="en-US" sz="2000">
                <a:solidFill>
                  <a:srgbClr val="141414"/>
                </a:solidFill>
                <a:latin typeface="Open Sauce"/>
              </a:rPr>
              <a:t>”</a:t>
            </a:r>
          </a:p>
          <a:p>
            <a:pPr marL="431799" lvl="1" indent="-215900">
              <a:lnSpc>
                <a:spcPts val="2799"/>
              </a:lnSpc>
              <a:buFont typeface="Arial"/>
              <a:buChar char="•"/>
            </a:pPr>
            <a:r>
              <a:rPr lang="en-US" sz="2000">
                <a:solidFill>
                  <a:srgbClr val="141414"/>
                </a:solidFill>
                <a:latin typeface="Open Sauce"/>
              </a:rPr>
              <a:t>Improve care quality - “</a:t>
            </a:r>
            <a:r>
              <a:rPr lang="en-US" sz="2000">
                <a:solidFill>
                  <a:srgbClr val="141414"/>
                </a:solidFill>
                <a:latin typeface="Open Sauce Italics"/>
              </a:rPr>
              <a:t>we saw it as an opportunity to look at the services we provide and whether or not we could offer any improvements</a:t>
            </a:r>
            <a:r>
              <a:rPr lang="en-US" sz="2000">
                <a:solidFill>
                  <a:srgbClr val="141414"/>
                </a:solidFill>
                <a:latin typeface="Open Sauce"/>
              </a:rPr>
              <a:t>” </a:t>
            </a:r>
          </a:p>
          <a:p>
            <a:pPr marL="431800" lvl="1" indent="-215900" algn="l">
              <a:lnSpc>
                <a:spcPts val="2800"/>
              </a:lnSpc>
              <a:spcBef>
                <a:spcPct val="0"/>
              </a:spcBef>
              <a:buFont typeface="Arial"/>
              <a:buChar char="•"/>
            </a:pPr>
            <a:r>
              <a:rPr lang="en-US" sz="2000">
                <a:solidFill>
                  <a:srgbClr val="141414"/>
                </a:solidFill>
                <a:latin typeface="Open Sauce"/>
              </a:rPr>
              <a:t>Celebrate and motivate - “</a:t>
            </a:r>
            <a:r>
              <a:rPr lang="en-US" sz="2000">
                <a:solidFill>
                  <a:srgbClr val="141414"/>
                </a:solidFill>
                <a:latin typeface="Open Sauce Italics"/>
              </a:rPr>
              <a:t>if it’s a positive story, that’s just an opportunity to celebrate” </a:t>
            </a:r>
          </a:p>
        </p:txBody>
      </p:sp>
      <p:grpSp>
        <p:nvGrpSpPr>
          <p:cNvPr id="5" name="Group 5"/>
          <p:cNvGrpSpPr/>
          <p:nvPr/>
        </p:nvGrpSpPr>
        <p:grpSpPr>
          <a:xfrm>
            <a:off x="5654938" y="1108044"/>
            <a:ext cx="10929715" cy="1089017"/>
            <a:chOff x="0" y="0"/>
            <a:chExt cx="6390734" cy="773097"/>
          </a:xfrm>
        </p:grpSpPr>
        <p:sp>
          <p:nvSpPr>
            <p:cNvPr id="6" name="Freeform 6"/>
            <p:cNvSpPr/>
            <p:nvPr/>
          </p:nvSpPr>
          <p:spPr>
            <a:xfrm>
              <a:off x="0" y="0"/>
              <a:ext cx="6390734" cy="773097"/>
            </a:xfrm>
            <a:custGeom>
              <a:avLst/>
              <a:gdLst/>
              <a:ahLst/>
              <a:cxnLst/>
              <a:rect l="l" t="t" r="r" b="b"/>
              <a:pathLst>
                <a:path w="6390734" h="773097">
                  <a:moveTo>
                    <a:pt x="6266274" y="773097"/>
                  </a:moveTo>
                  <a:lnTo>
                    <a:pt x="124460" y="773097"/>
                  </a:lnTo>
                  <a:cubicBezTo>
                    <a:pt x="55880" y="773097"/>
                    <a:pt x="0" y="717217"/>
                    <a:pt x="0" y="648637"/>
                  </a:cubicBezTo>
                  <a:lnTo>
                    <a:pt x="0" y="124460"/>
                  </a:lnTo>
                  <a:cubicBezTo>
                    <a:pt x="0" y="55880"/>
                    <a:pt x="55880" y="0"/>
                    <a:pt x="124460" y="0"/>
                  </a:cubicBezTo>
                  <a:lnTo>
                    <a:pt x="6266274" y="0"/>
                  </a:lnTo>
                  <a:cubicBezTo>
                    <a:pt x="6334854" y="0"/>
                    <a:pt x="6390734" y="55880"/>
                    <a:pt x="6390734" y="124460"/>
                  </a:cubicBezTo>
                  <a:lnTo>
                    <a:pt x="6390734" y="648637"/>
                  </a:lnTo>
                  <a:cubicBezTo>
                    <a:pt x="6390734" y="717217"/>
                    <a:pt x="6334854" y="773097"/>
                    <a:pt x="6266274" y="773097"/>
                  </a:cubicBezTo>
                  <a:close/>
                </a:path>
              </a:pathLst>
            </a:custGeom>
            <a:solidFill>
              <a:srgbClr val="FF5F24"/>
            </a:solidFill>
          </p:spPr>
        </p:sp>
      </p:grpSp>
      <p:sp>
        <p:nvSpPr>
          <p:cNvPr id="7" name="TextBox 7"/>
          <p:cNvSpPr txBox="1"/>
          <p:nvPr/>
        </p:nvSpPr>
        <p:spPr>
          <a:xfrm>
            <a:off x="6762213" y="1292825"/>
            <a:ext cx="8354612" cy="671830"/>
          </a:xfrm>
          <a:prstGeom prst="rect">
            <a:avLst/>
          </a:prstGeom>
        </p:spPr>
        <p:txBody>
          <a:bodyPr lIns="0" tIns="0" rIns="0" bIns="0" rtlCol="0" anchor="t">
            <a:spAutoFit/>
          </a:bodyPr>
          <a:lstStyle/>
          <a:p>
            <a:pPr marL="0" lvl="0" indent="0">
              <a:lnSpc>
                <a:spcPts val="5330"/>
              </a:lnSpc>
            </a:pPr>
            <a:r>
              <a:rPr lang="en-US" sz="4100">
                <a:solidFill>
                  <a:srgbClr val="141414"/>
                </a:solidFill>
                <a:latin typeface="Open Sauce SemiBold Bold"/>
              </a:rPr>
              <a:t>Research findings - Coherence</a:t>
            </a:r>
          </a:p>
        </p:txBody>
      </p:sp>
      <p:grpSp>
        <p:nvGrpSpPr>
          <p:cNvPr id="8" name="Group 8"/>
          <p:cNvGrpSpPr>
            <a:grpSpLocks noChangeAspect="1"/>
          </p:cNvGrpSpPr>
          <p:nvPr/>
        </p:nvGrpSpPr>
        <p:grpSpPr>
          <a:xfrm>
            <a:off x="-1203062" y="0"/>
            <a:ext cx="6858000" cy="10287000"/>
            <a:chOff x="0" y="0"/>
            <a:chExt cx="6350000" cy="9525000"/>
          </a:xfrm>
        </p:grpSpPr>
        <p:sp>
          <p:nvSpPr>
            <p:cNvPr id="9" name="Freeform 9"/>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cstate="email">
                <a:extLst>
                  <a:ext uri="{28A0092B-C50C-407E-A947-70E740481C1C}">
                    <a14:useLocalDpi xmlns:a14="http://schemas.microsoft.com/office/drawing/2010/main"/>
                  </a:ext>
                </a:extLst>
              </a:blip>
              <a:stretch>
                <a:fillRect/>
              </a:stretch>
            </a:blipFill>
          </p:spPr>
        </p:sp>
      </p:grpSp>
      <p:grpSp>
        <p:nvGrpSpPr>
          <p:cNvPr id="10" name="Group 10"/>
          <p:cNvGrpSpPr/>
          <p:nvPr/>
        </p:nvGrpSpPr>
        <p:grpSpPr>
          <a:xfrm>
            <a:off x="16584653" y="447599"/>
            <a:ext cx="925949" cy="714522"/>
            <a:chOff x="0" y="0"/>
            <a:chExt cx="1234598" cy="952696"/>
          </a:xfrm>
        </p:grpSpPr>
        <p:grpSp>
          <p:nvGrpSpPr>
            <p:cNvPr id="11" name="Group 11"/>
            <p:cNvGrpSpPr/>
            <p:nvPr/>
          </p:nvGrpSpPr>
          <p:grpSpPr>
            <a:xfrm>
              <a:off x="0" y="0"/>
              <a:ext cx="1234598" cy="952696"/>
              <a:chOff x="0" y="0"/>
              <a:chExt cx="672578" cy="518160"/>
            </a:xfrm>
          </p:grpSpPr>
          <p:sp>
            <p:nvSpPr>
              <p:cNvPr id="12" name="Freeform 12"/>
              <p:cNvSpPr/>
              <p:nvPr/>
            </p:nvSpPr>
            <p:spPr>
              <a:xfrm>
                <a:off x="6350" y="6360"/>
                <a:ext cx="659878" cy="506284"/>
              </a:xfrm>
              <a:custGeom>
                <a:avLst/>
                <a:gdLst/>
                <a:ahLst/>
                <a:cxnLst/>
                <a:rect l="l" t="t" r="r" b="b"/>
                <a:pathLst>
                  <a:path w="659878" h="506284">
                    <a:moveTo>
                      <a:pt x="252730" y="0"/>
                    </a:moveTo>
                    <a:lnTo>
                      <a:pt x="407148" y="0"/>
                    </a:lnTo>
                    <a:cubicBezTo>
                      <a:pt x="546848" y="0"/>
                      <a:pt x="659878" y="113215"/>
                      <a:pt x="659878" y="253143"/>
                    </a:cubicBezTo>
                    <a:cubicBezTo>
                      <a:pt x="659878" y="393070"/>
                      <a:pt x="546848" y="506285"/>
                      <a:pt x="407148" y="506285"/>
                    </a:cubicBezTo>
                    <a:lnTo>
                      <a:pt x="252730" y="506285"/>
                    </a:lnTo>
                    <a:cubicBezTo>
                      <a:pt x="113030" y="506285"/>
                      <a:pt x="0" y="393070"/>
                      <a:pt x="0" y="253143"/>
                    </a:cubicBezTo>
                    <a:cubicBezTo>
                      <a:pt x="0" y="113215"/>
                      <a:pt x="113030" y="0"/>
                      <a:pt x="252730" y="0"/>
                    </a:cubicBezTo>
                    <a:close/>
                  </a:path>
                </a:pathLst>
              </a:custGeom>
              <a:solidFill>
                <a:srgbClr val="FCC30B"/>
              </a:solidFill>
            </p:spPr>
          </p:sp>
        </p:grpSp>
        <p:sp>
          <p:nvSpPr>
            <p:cNvPr id="13" name="TextBox 13"/>
            <p:cNvSpPr txBox="1"/>
            <p:nvPr/>
          </p:nvSpPr>
          <p:spPr>
            <a:xfrm>
              <a:off x="276752" y="293257"/>
              <a:ext cx="681094" cy="395182"/>
            </a:xfrm>
            <a:prstGeom prst="rect">
              <a:avLst/>
            </a:prstGeom>
          </p:spPr>
          <p:txBody>
            <a:bodyPr lIns="0" tIns="0" rIns="0" bIns="0" rtlCol="0" anchor="t">
              <a:spAutoFit/>
            </a:bodyPr>
            <a:lstStyle/>
            <a:p>
              <a:pPr algn="ctr">
                <a:lnSpc>
                  <a:spcPts val="2200"/>
                </a:lnSpc>
              </a:pPr>
              <a:r>
                <a:rPr lang="en-US" sz="2200">
                  <a:solidFill>
                    <a:srgbClr val="141414"/>
                  </a:solidFill>
                  <a:latin typeface="Open Sauce SemiBold Bold"/>
                </a:rPr>
                <a:t>03</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602948"/>
            <a:ext cx="11253374" cy="7532208"/>
            <a:chOff x="0" y="0"/>
            <a:chExt cx="15004499" cy="10042944"/>
          </a:xfrm>
        </p:grpSpPr>
        <p:grpSp>
          <p:nvGrpSpPr>
            <p:cNvPr id="3" name="Group 3"/>
            <p:cNvGrpSpPr/>
            <p:nvPr/>
          </p:nvGrpSpPr>
          <p:grpSpPr>
            <a:xfrm>
              <a:off x="0" y="0"/>
              <a:ext cx="15004499" cy="10042944"/>
              <a:chOff x="0" y="0"/>
              <a:chExt cx="4609403" cy="3085206"/>
            </a:xfrm>
          </p:grpSpPr>
          <p:sp>
            <p:nvSpPr>
              <p:cNvPr id="4" name="Freeform 4"/>
              <p:cNvSpPr/>
              <p:nvPr/>
            </p:nvSpPr>
            <p:spPr>
              <a:xfrm>
                <a:off x="0" y="0"/>
                <a:ext cx="4609403" cy="3085206"/>
              </a:xfrm>
              <a:custGeom>
                <a:avLst/>
                <a:gdLst/>
                <a:ahLst/>
                <a:cxnLst/>
                <a:rect l="l" t="t" r="r" b="b"/>
                <a:pathLst>
                  <a:path w="4609403" h="3085206">
                    <a:moveTo>
                      <a:pt x="4484943" y="3085206"/>
                    </a:moveTo>
                    <a:lnTo>
                      <a:pt x="124460" y="3085206"/>
                    </a:lnTo>
                    <a:cubicBezTo>
                      <a:pt x="55880" y="3085206"/>
                      <a:pt x="0" y="3029326"/>
                      <a:pt x="0" y="2960746"/>
                    </a:cubicBezTo>
                    <a:lnTo>
                      <a:pt x="0" y="124460"/>
                    </a:lnTo>
                    <a:cubicBezTo>
                      <a:pt x="0" y="55880"/>
                      <a:pt x="55880" y="0"/>
                      <a:pt x="124460" y="0"/>
                    </a:cubicBezTo>
                    <a:lnTo>
                      <a:pt x="4484943" y="0"/>
                    </a:lnTo>
                    <a:cubicBezTo>
                      <a:pt x="4553523" y="0"/>
                      <a:pt x="4609403" y="55880"/>
                      <a:pt x="4609403" y="124460"/>
                    </a:cubicBezTo>
                    <a:lnTo>
                      <a:pt x="4609403" y="2960746"/>
                    </a:lnTo>
                    <a:cubicBezTo>
                      <a:pt x="4609403" y="3029327"/>
                      <a:pt x="4553523" y="3085206"/>
                      <a:pt x="4484943" y="3085206"/>
                    </a:cubicBezTo>
                    <a:close/>
                  </a:path>
                </a:pathLst>
              </a:custGeom>
              <a:solidFill>
                <a:srgbClr val="FCC30B"/>
              </a:solidFill>
            </p:spPr>
          </p:sp>
        </p:grpSp>
        <p:sp>
          <p:nvSpPr>
            <p:cNvPr id="5" name="TextBox 5"/>
            <p:cNvSpPr txBox="1"/>
            <p:nvPr/>
          </p:nvSpPr>
          <p:spPr>
            <a:xfrm>
              <a:off x="829805" y="1459875"/>
              <a:ext cx="13344890" cy="7901305"/>
            </a:xfrm>
            <a:prstGeom prst="rect">
              <a:avLst/>
            </a:prstGeom>
          </p:spPr>
          <p:txBody>
            <a:bodyPr lIns="0" tIns="0" rIns="0" bIns="0" rtlCol="0" anchor="t">
              <a:spAutoFit/>
            </a:bodyPr>
            <a:lstStyle/>
            <a:p>
              <a:pPr>
                <a:lnSpc>
                  <a:spcPts val="2940"/>
                </a:lnSpc>
              </a:pPr>
              <a:r>
                <a:rPr lang="en-US" sz="2100">
                  <a:solidFill>
                    <a:srgbClr val="141414"/>
                  </a:solidFill>
                  <a:latin typeface="Open Sauce"/>
                </a:rPr>
                <a:t>Other ways people made sense of online patient feedback was </a:t>
              </a:r>
              <a:r>
                <a:rPr lang="en-US" sz="2100">
                  <a:solidFill>
                    <a:srgbClr val="141414"/>
                  </a:solidFill>
                  <a:latin typeface="Open Sauce Bold"/>
                </a:rPr>
                <a:t>drawing distinctions between online and other feedback methods.</a:t>
              </a:r>
              <a:r>
                <a:rPr lang="en-US" sz="2100">
                  <a:solidFill>
                    <a:srgbClr val="141414"/>
                  </a:solidFill>
                  <a:latin typeface="Open Sauce"/>
                </a:rPr>
                <a:t> </a:t>
              </a:r>
            </a:p>
            <a:p>
              <a:pPr>
                <a:lnSpc>
                  <a:spcPts val="2940"/>
                </a:lnSpc>
              </a:pPr>
              <a:endParaRPr lang="en-US" sz="2100">
                <a:solidFill>
                  <a:srgbClr val="141414"/>
                </a:solidFill>
                <a:latin typeface="Open Sauce"/>
              </a:endParaRPr>
            </a:p>
            <a:p>
              <a:pPr>
                <a:lnSpc>
                  <a:spcPts val="2940"/>
                </a:lnSpc>
              </a:pPr>
              <a:r>
                <a:rPr lang="en-US" sz="2100">
                  <a:solidFill>
                    <a:srgbClr val="141414"/>
                  </a:solidFill>
                  <a:latin typeface="Open Sauce"/>
                </a:rPr>
                <a:t>Several staff members differentiated between “</a:t>
              </a:r>
              <a:r>
                <a:rPr lang="en-US" sz="2100">
                  <a:solidFill>
                    <a:srgbClr val="141414"/>
                  </a:solidFill>
                  <a:latin typeface="Open Sauce Italics"/>
                </a:rPr>
                <a:t>retrospective opinion and experiences</a:t>
              </a:r>
              <a:r>
                <a:rPr lang="en-US" sz="2100">
                  <a:solidFill>
                    <a:srgbClr val="141414"/>
                  </a:solidFill>
                  <a:latin typeface="Open Sauce"/>
                </a:rPr>
                <a:t>” often provided by paper-based surveys and more “</a:t>
              </a:r>
              <a:r>
                <a:rPr lang="en-US" sz="2100">
                  <a:solidFill>
                    <a:srgbClr val="141414"/>
                  </a:solidFill>
                  <a:latin typeface="Open Sauce Italics"/>
                </a:rPr>
                <a:t>real time feedback</a:t>
              </a:r>
              <a:r>
                <a:rPr lang="en-US" sz="2100">
                  <a:solidFill>
                    <a:srgbClr val="141414"/>
                  </a:solidFill>
                  <a:latin typeface="Open Sauce"/>
                </a:rPr>
                <a:t>” provided by online methods. </a:t>
              </a:r>
            </a:p>
            <a:p>
              <a:pPr>
                <a:lnSpc>
                  <a:spcPts val="2940"/>
                </a:lnSpc>
              </a:pPr>
              <a:endParaRPr lang="en-US" sz="2100">
                <a:solidFill>
                  <a:srgbClr val="141414"/>
                </a:solidFill>
                <a:latin typeface="Open Sauce"/>
              </a:endParaRPr>
            </a:p>
            <a:p>
              <a:pPr>
                <a:lnSpc>
                  <a:spcPts val="2940"/>
                </a:lnSpc>
              </a:pPr>
              <a:r>
                <a:rPr lang="en-US" sz="2100">
                  <a:solidFill>
                    <a:srgbClr val="141414"/>
                  </a:solidFill>
                  <a:latin typeface="Open Sauce"/>
                </a:rPr>
                <a:t>Participants also often described offline feedback as “</a:t>
              </a:r>
              <a:r>
                <a:rPr lang="en-US" sz="2100">
                  <a:solidFill>
                    <a:srgbClr val="141414"/>
                  </a:solidFill>
                  <a:latin typeface="Open Sauce Italics"/>
                </a:rPr>
                <a:t>more formal</a:t>
              </a:r>
              <a:r>
                <a:rPr lang="en-US" sz="2100">
                  <a:solidFill>
                    <a:srgbClr val="141414"/>
                  </a:solidFill>
                  <a:latin typeface="Open Sauce"/>
                </a:rPr>
                <a:t>”. Concerns of anonymity appeared key to this distinction. For example: </a:t>
              </a:r>
            </a:p>
            <a:p>
              <a:pPr marL="0" lvl="0" indent="0" algn="l">
                <a:lnSpc>
                  <a:spcPts val="2940"/>
                </a:lnSpc>
                <a:spcBef>
                  <a:spcPct val="0"/>
                </a:spcBef>
              </a:pPr>
              <a:r>
                <a:rPr lang="en-US" sz="2100">
                  <a:solidFill>
                    <a:srgbClr val="141414"/>
                  </a:solidFill>
                  <a:latin typeface="Open Sauce"/>
                </a:rPr>
                <a:t>“</a:t>
              </a:r>
              <a:r>
                <a:rPr lang="en-US" sz="2100">
                  <a:solidFill>
                    <a:srgbClr val="141414"/>
                  </a:solidFill>
                  <a:latin typeface="Open Sauce Italics"/>
                </a:rPr>
                <a:t>If someone is really unhappy then of course we direct them to our complaints team and it would go through the formal process ... I think the fact that it can be anonymous, they don’t have to provide their details, gives them a bit more reassurance than perhaps if they were raising something as a complaint. They </a:t>
              </a:r>
              <a:r>
                <a:rPr lang="en-US" sz="2100">
                  <a:solidFill>
                    <a:srgbClr val="141414"/>
                  </a:solidFill>
                  <a:latin typeface="Open Sauce"/>
                </a:rPr>
                <a:t>[patients] </a:t>
              </a:r>
              <a:r>
                <a:rPr lang="en-US" sz="2100">
                  <a:solidFill>
                    <a:srgbClr val="141414"/>
                  </a:solidFill>
                  <a:latin typeface="Open Sauce Italics"/>
                </a:rPr>
                <a:t>quite often have the impression that it might jeopardise their future care. I think that thought stops people sometimes from giving their feedback"</a:t>
              </a:r>
            </a:p>
          </p:txBody>
        </p:sp>
      </p:grpSp>
      <p:grpSp>
        <p:nvGrpSpPr>
          <p:cNvPr id="6" name="Group 6"/>
          <p:cNvGrpSpPr/>
          <p:nvPr/>
        </p:nvGrpSpPr>
        <p:grpSpPr>
          <a:xfrm>
            <a:off x="12887105" y="5611246"/>
            <a:ext cx="4372195" cy="3029411"/>
            <a:chOff x="0" y="0"/>
            <a:chExt cx="5829593" cy="4039214"/>
          </a:xfrm>
        </p:grpSpPr>
        <p:grpSp>
          <p:nvGrpSpPr>
            <p:cNvPr id="7" name="Group 7"/>
            <p:cNvGrpSpPr/>
            <p:nvPr/>
          </p:nvGrpSpPr>
          <p:grpSpPr>
            <a:xfrm>
              <a:off x="0" y="0"/>
              <a:ext cx="5829593" cy="4039214"/>
              <a:chOff x="0" y="0"/>
              <a:chExt cx="2087117" cy="1446123"/>
            </a:xfrm>
          </p:grpSpPr>
          <p:sp>
            <p:nvSpPr>
              <p:cNvPr id="8" name="Freeform 8"/>
              <p:cNvSpPr/>
              <p:nvPr/>
            </p:nvSpPr>
            <p:spPr>
              <a:xfrm>
                <a:off x="0" y="0"/>
                <a:ext cx="2087117" cy="1446123"/>
              </a:xfrm>
              <a:custGeom>
                <a:avLst/>
                <a:gdLst/>
                <a:ahLst/>
                <a:cxnLst/>
                <a:rect l="l" t="t" r="r" b="b"/>
                <a:pathLst>
                  <a:path w="2087117" h="1446123">
                    <a:moveTo>
                      <a:pt x="1962656" y="1446123"/>
                    </a:moveTo>
                    <a:lnTo>
                      <a:pt x="124460" y="1446123"/>
                    </a:lnTo>
                    <a:cubicBezTo>
                      <a:pt x="55880" y="1446123"/>
                      <a:pt x="0" y="1390243"/>
                      <a:pt x="0" y="1321663"/>
                    </a:cubicBezTo>
                    <a:lnTo>
                      <a:pt x="0" y="124460"/>
                    </a:lnTo>
                    <a:cubicBezTo>
                      <a:pt x="0" y="55880"/>
                      <a:pt x="55880" y="0"/>
                      <a:pt x="124460" y="0"/>
                    </a:cubicBezTo>
                    <a:lnTo>
                      <a:pt x="1962657" y="0"/>
                    </a:lnTo>
                    <a:cubicBezTo>
                      <a:pt x="2031237" y="0"/>
                      <a:pt x="2087117" y="55880"/>
                      <a:pt x="2087117" y="124460"/>
                    </a:cubicBezTo>
                    <a:lnTo>
                      <a:pt x="2087117" y="1321663"/>
                    </a:lnTo>
                    <a:cubicBezTo>
                      <a:pt x="2087117" y="1390243"/>
                      <a:pt x="2031237" y="1446123"/>
                      <a:pt x="1962657" y="1446123"/>
                    </a:cubicBezTo>
                    <a:close/>
                  </a:path>
                </a:pathLst>
              </a:custGeom>
              <a:solidFill>
                <a:srgbClr val="FF5F24"/>
              </a:solidFill>
            </p:spPr>
          </p:sp>
        </p:grpSp>
        <p:sp>
          <p:nvSpPr>
            <p:cNvPr id="9" name="TextBox 9"/>
            <p:cNvSpPr txBox="1"/>
            <p:nvPr/>
          </p:nvSpPr>
          <p:spPr>
            <a:xfrm>
              <a:off x="502877" y="413904"/>
              <a:ext cx="4823839" cy="3160607"/>
            </a:xfrm>
            <a:prstGeom prst="rect">
              <a:avLst/>
            </a:prstGeom>
          </p:spPr>
          <p:txBody>
            <a:bodyPr lIns="0" tIns="0" rIns="0" bIns="0" rtlCol="0" anchor="t">
              <a:spAutoFit/>
            </a:bodyPr>
            <a:lstStyle/>
            <a:p>
              <a:pPr algn="ctr">
                <a:lnSpc>
                  <a:spcPts val="3219"/>
                </a:lnSpc>
                <a:spcBef>
                  <a:spcPct val="0"/>
                </a:spcBef>
              </a:pPr>
              <a:r>
                <a:rPr lang="en-US" sz="2300">
                  <a:solidFill>
                    <a:srgbClr val="141414"/>
                  </a:solidFill>
                  <a:latin typeface="Open Sauce SemiBold Bold Italics"/>
                </a:rPr>
                <a:t>“That’s the best bit about the job, anything that gives you feedback in a real, personal way is always much better than anything formal” </a:t>
              </a:r>
            </a:p>
          </p:txBody>
        </p:sp>
      </p:grpSp>
      <p:grpSp>
        <p:nvGrpSpPr>
          <p:cNvPr id="10" name="Group 10"/>
          <p:cNvGrpSpPr>
            <a:grpSpLocks noChangeAspect="1"/>
          </p:cNvGrpSpPr>
          <p:nvPr/>
        </p:nvGrpSpPr>
        <p:grpSpPr>
          <a:xfrm>
            <a:off x="12887105" y="1028700"/>
            <a:ext cx="4372195" cy="4372195"/>
            <a:chOff x="0" y="0"/>
            <a:chExt cx="6350000" cy="6350000"/>
          </a:xfrm>
        </p:grpSpPr>
        <p:sp>
          <p:nvSpPr>
            <p:cNvPr id="11" name="Freeform 11"/>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2" cstate="email">
                <a:extLst>
                  <a:ext uri="{28A0092B-C50C-407E-A947-70E740481C1C}">
                    <a14:useLocalDpi xmlns:a14="http://schemas.microsoft.com/office/drawing/2010/main"/>
                  </a:ext>
                </a:extLst>
              </a:blip>
              <a:stretch>
                <a:fillRect/>
              </a:stretch>
            </a:blipFill>
          </p:spPr>
        </p:sp>
      </p:grpSp>
      <p:grpSp>
        <p:nvGrpSpPr>
          <p:cNvPr id="12" name="Group 12"/>
          <p:cNvGrpSpPr/>
          <p:nvPr/>
        </p:nvGrpSpPr>
        <p:grpSpPr>
          <a:xfrm>
            <a:off x="1028700" y="8933393"/>
            <a:ext cx="925949" cy="714522"/>
            <a:chOff x="0" y="0"/>
            <a:chExt cx="1234598" cy="952696"/>
          </a:xfrm>
        </p:grpSpPr>
        <p:grpSp>
          <p:nvGrpSpPr>
            <p:cNvPr id="13" name="Group 13"/>
            <p:cNvGrpSpPr/>
            <p:nvPr/>
          </p:nvGrpSpPr>
          <p:grpSpPr>
            <a:xfrm>
              <a:off x="0" y="0"/>
              <a:ext cx="1234598" cy="952696"/>
              <a:chOff x="0" y="0"/>
              <a:chExt cx="672578" cy="518160"/>
            </a:xfrm>
          </p:grpSpPr>
          <p:sp>
            <p:nvSpPr>
              <p:cNvPr id="14" name="Freeform 14"/>
              <p:cNvSpPr/>
              <p:nvPr/>
            </p:nvSpPr>
            <p:spPr>
              <a:xfrm>
                <a:off x="6350" y="6360"/>
                <a:ext cx="659878" cy="506284"/>
              </a:xfrm>
              <a:custGeom>
                <a:avLst/>
                <a:gdLst/>
                <a:ahLst/>
                <a:cxnLst/>
                <a:rect l="l" t="t" r="r" b="b"/>
                <a:pathLst>
                  <a:path w="659878" h="506284">
                    <a:moveTo>
                      <a:pt x="252730" y="0"/>
                    </a:moveTo>
                    <a:lnTo>
                      <a:pt x="407148" y="0"/>
                    </a:lnTo>
                    <a:cubicBezTo>
                      <a:pt x="546848" y="0"/>
                      <a:pt x="659878" y="113215"/>
                      <a:pt x="659878" y="253143"/>
                    </a:cubicBezTo>
                    <a:cubicBezTo>
                      <a:pt x="659878" y="393070"/>
                      <a:pt x="546848" y="506285"/>
                      <a:pt x="407148" y="506285"/>
                    </a:cubicBezTo>
                    <a:lnTo>
                      <a:pt x="252730" y="506285"/>
                    </a:lnTo>
                    <a:cubicBezTo>
                      <a:pt x="113030" y="506285"/>
                      <a:pt x="0" y="393070"/>
                      <a:pt x="0" y="253143"/>
                    </a:cubicBezTo>
                    <a:cubicBezTo>
                      <a:pt x="0" y="113215"/>
                      <a:pt x="113030" y="0"/>
                      <a:pt x="252730" y="0"/>
                    </a:cubicBezTo>
                    <a:close/>
                  </a:path>
                </a:pathLst>
              </a:custGeom>
              <a:solidFill>
                <a:srgbClr val="FF5F24"/>
              </a:solidFill>
            </p:spPr>
          </p:sp>
        </p:grpSp>
        <p:sp>
          <p:nvSpPr>
            <p:cNvPr id="15" name="TextBox 15"/>
            <p:cNvSpPr txBox="1"/>
            <p:nvPr/>
          </p:nvSpPr>
          <p:spPr>
            <a:xfrm>
              <a:off x="276752" y="293257"/>
              <a:ext cx="681094" cy="395182"/>
            </a:xfrm>
            <a:prstGeom prst="rect">
              <a:avLst/>
            </a:prstGeom>
          </p:spPr>
          <p:txBody>
            <a:bodyPr lIns="0" tIns="0" rIns="0" bIns="0" rtlCol="0" anchor="t">
              <a:spAutoFit/>
            </a:bodyPr>
            <a:lstStyle/>
            <a:p>
              <a:pPr algn="ctr">
                <a:lnSpc>
                  <a:spcPts val="2200"/>
                </a:lnSpc>
              </a:pPr>
              <a:r>
                <a:rPr lang="en-US" sz="2200">
                  <a:solidFill>
                    <a:srgbClr val="141414"/>
                  </a:solidFill>
                  <a:latin typeface="Open Sauce SemiBold Bold"/>
                </a:rPr>
                <a:t>04</a:t>
              </a:r>
            </a:p>
          </p:txBody>
        </p:sp>
      </p:grpSp>
      <p:grpSp>
        <p:nvGrpSpPr>
          <p:cNvPr id="16" name="Group 16"/>
          <p:cNvGrpSpPr/>
          <p:nvPr/>
        </p:nvGrpSpPr>
        <p:grpSpPr>
          <a:xfrm>
            <a:off x="1028700" y="1028700"/>
            <a:ext cx="8404133" cy="1150612"/>
            <a:chOff x="0" y="0"/>
            <a:chExt cx="11205511" cy="1534149"/>
          </a:xfrm>
        </p:grpSpPr>
        <p:grpSp>
          <p:nvGrpSpPr>
            <p:cNvPr id="17" name="Group 17"/>
            <p:cNvGrpSpPr/>
            <p:nvPr/>
          </p:nvGrpSpPr>
          <p:grpSpPr>
            <a:xfrm>
              <a:off x="0" y="0"/>
              <a:ext cx="11205511" cy="1534149"/>
              <a:chOff x="0" y="0"/>
              <a:chExt cx="4913997" cy="672776"/>
            </a:xfrm>
          </p:grpSpPr>
          <p:sp>
            <p:nvSpPr>
              <p:cNvPr id="18" name="Freeform 18"/>
              <p:cNvSpPr/>
              <p:nvPr/>
            </p:nvSpPr>
            <p:spPr>
              <a:xfrm>
                <a:off x="0" y="0"/>
                <a:ext cx="4913997" cy="672776"/>
              </a:xfrm>
              <a:custGeom>
                <a:avLst/>
                <a:gdLst/>
                <a:ahLst/>
                <a:cxnLst/>
                <a:rect l="l" t="t" r="r" b="b"/>
                <a:pathLst>
                  <a:path w="4913997" h="672776">
                    <a:moveTo>
                      <a:pt x="4789537" y="672776"/>
                    </a:moveTo>
                    <a:lnTo>
                      <a:pt x="124460" y="672776"/>
                    </a:lnTo>
                    <a:cubicBezTo>
                      <a:pt x="55880" y="672776"/>
                      <a:pt x="0" y="616896"/>
                      <a:pt x="0" y="548316"/>
                    </a:cubicBezTo>
                    <a:lnTo>
                      <a:pt x="0" y="124460"/>
                    </a:lnTo>
                    <a:cubicBezTo>
                      <a:pt x="0" y="55880"/>
                      <a:pt x="55880" y="0"/>
                      <a:pt x="124460" y="0"/>
                    </a:cubicBezTo>
                    <a:lnTo>
                      <a:pt x="4789537" y="0"/>
                    </a:lnTo>
                    <a:cubicBezTo>
                      <a:pt x="4858117" y="0"/>
                      <a:pt x="4913997" y="55880"/>
                      <a:pt x="4913997" y="124460"/>
                    </a:cubicBezTo>
                    <a:lnTo>
                      <a:pt x="4913997" y="548316"/>
                    </a:lnTo>
                    <a:cubicBezTo>
                      <a:pt x="4913997" y="616897"/>
                      <a:pt x="4858117" y="672776"/>
                      <a:pt x="4789537" y="672776"/>
                    </a:cubicBezTo>
                    <a:close/>
                  </a:path>
                </a:pathLst>
              </a:custGeom>
              <a:solidFill>
                <a:srgbClr val="26BDE2"/>
              </a:solidFill>
            </p:spPr>
          </p:sp>
        </p:grpSp>
        <p:sp>
          <p:nvSpPr>
            <p:cNvPr id="19" name="TextBox 19"/>
            <p:cNvSpPr txBox="1"/>
            <p:nvPr/>
          </p:nvSpPr>
          <p:spPr>
            <a:xfrm>
              <a:off x="472876" y="259075"/>
              <a:ext cx="10259760" cy="952500"/>
            </a:xfrm>
            <a:prstGeom prst="rect">
              <a:avLst/>
            </a:prstGeom>
          </p:spPr>
          <p:txBody>
            <a:bodyPr lIns="0" tIns="0" rIns="0" bIns="0" rtlCol="0" anchor="t">
              <a:spAutoFit/>
            </a:bodyPr>
            <a:lstStyle/>
            <a:p>
              <a:pPr marL="0" lvl="0" indent="0">
                <a:lnSpc>
                  <a:spcPts val="5850"/>
                </a:lnSpc>
              </a:pPr>
              <a:r>
                <a:rPr lang="en-US" sz="4500">
                  <a:solidFill>
                    <a:srgbClr val="141414"/>
                  </a:solidFill>
                  <a:latin typeface="Open Sauce SemiBold Bold"/>
                </a:rPr>
                <a:t>Coherence continued</a:t>
              </a:r>
            </a:p>
          </p:txBody>
        </p:sp>
      </p:grpSp>
      <p:grpSp>
        <p:nvGrpSpPr>
          <p:cNvPr id="20" name="Group 20"/>
          <p:cNvGrpSpPr/>
          <p:nvPr/>
        </p:nvGrpSpPr>
        <p:grpSpPr>
          <a:xfrm>
            <a:off x="16069500" y="8933393"/>
            <a:ext cx="1189800" cy="649814"/>
            <a:chOff x="0" y="0"/>
            <a:chExt cx="1586400" cy="866418"/>
          </a:xfrm>
        </p:grpSpPr>
        <p:grpSp>
          <p:nvGrpSpPr>
            <p:cNvPr id="21" name="Group 21"/>
            <p:cNvGrpSpPr/>
            <p:nvPr/>
          </p:nvGrpSpPr>
          <p:grpSpPr>
            <a:xfrm>
              <a:off x="0" y="0"/>
              <a:ext cx="1586400" cy="866418"/>
              <a:chOff x="0" y="0"/>
              <a:chExt cx="1220810" cy="666750"/>
            </a:xfrm>
          </p:grpSpPr>
          <p:sp>
            <p:nvSpPr>
              <p:cNvPr id="22" name="Freeform 22"/>
              <p:cNvSpPr/>
              <p:nvPr/>
            </p:nvSpPr>
            <p:spPr>
              <a:xfrm>
                <a:off x="0" y="29210"/>
                <a:ext cx="1220810" cy="614680"/>
              </a:xfrm>
              <a:custGeom>
                <a:avLst/>
                <a:gdLst/>
                <a:ahLst/>
                <a:cxnLst/>
                <a:rect l="l" t="t" r="r" b="b"/>
                <a:pathLst>
                  <a:path w="1220810" h="614680">
                    <a:moveTo>
                      <a:pt x="1220810" y="307340"/>
                    </a:moveTo>
                    <a:cubicBezTo>
                      <a:pt x="1220810" y="138430"/>
                      <a:pt x="1083650" y="1270"/>
                      <a:pt x="913981" y="0"/>
                    </a:cubicBezTo>
                    <a:lnTo>
                      <a:pt x="306863" y="0"/>
                    </a:lnTo>
                    <a:cubicBezTo>
                      <a:pt x="137160" y="0"/>
                      <a:pt x="0" y="138430"/>
                      <a:pt x="0" y="307340"/>
                    </a:cubicBezTo>
                    <a:cubicBezTo>
                      <a:pt x="0" y="476250"/>
                      <a:pt x="137160" y="614680"/>
                      <a:pt x="306863" y="614680"/>
                    </a:cubicBezTo>
                    <a:lnTo>
                      <a:pt x="914740" y="614680"/>
                    </a:lnTo>
                    <a:cubicBezTo>
                      <a:pt x="1083650" y="614680"/>
                      <a:pt x="1220810" y="476250"/>
                      <a:pt x="1220810" y="307340"/>
                    </a:cubicBezTo>
                    <a:close/>
                    <a:moveTo>
                      <a:pt x="913981" y="560070"/>
                    </a:moveTo>
                    <a:lnTo>
                      <a:pt x="306070" y="560070"/>
                    </a:lnTo>
                    <a:cubicBezTo>
                      <a:pt x="166370" y="560070"/>
                      <a:pt x="53340" y="447040"/>
                      <a:pt x="53340" y="307340"/>
                    </a:cubicBezTo>
                    <a:cubicBezTo>
                      <a:pt x="53340" y="167640"/>
                      <a:pt x="166370" y="54610"/>
                      <a:pt x="306070" y="54610"/>
                    </a:cubicBezTo>
                    <a:lnTo>
                      <a:pt x="913981" y="54610"/>
                    </a:lnTo>
                    <a:cubicBezTo>
                      <a:pt x="1053170" y="54610"/>
                      <a:pt x="1166200" y="167640"/>
                      <a:pt x="1166200" y="307340"/>
                    </a:cubicBezTo>
                    <a:cubicBezTo>
                      <a:pt x="1166200" y="447040"/>
                      <a:pt x="1053170" y="560070"/>
                      <a:pt x="913981" y="560070"/>
                    </a:cubicBezTo>
                    <a:close/>
                  </a:path>
                </a:pathLst>
              </a:custGeom>
              <a:solidFill>
                <a:srgbClr val="141414"/>
              </a:solidFill>
            </p:spPr>
          </p:sp>
        </p:grpSp>
        <p:pic>
          <p:nvPicPr>
            <p:cNvPr id="23" name="Picture 23"/>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368142" y="236137"/>
              <a:ext cx="850117" cy="394145"/>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355820"/>
            <a:ext cx="8147822" cy="5370731"/>
            <a:chOff x="0" y="0"/>
            <a:chExt cx="10863762" cy="7160975"/>
          </a:xfrm>
        </p:grpSpPr>
        <p:grpSp>
          <p:nvGrpSpPr>
            <p:cNvPr id="3" name="Group 3"/>
            <p:cNvGrpSpPr/>
            <p:nvPr/>
          </p:nvGrpSpPr>
          <p:grpSpPr>
            <a:xfrm>
              <a:off x="0" y="0"/>
              <a:ext cx="10863762" cy="7160975"/>
              <a:chOff x="0" y="0"/>
              <a:chExt cx="2175671" cy="1434119"/>
            </a:xfrm>
          </p:grpSpPr>
          <p:sp>
            <p:nvSpPr>
              <p:cNvPr id="4" name="Freeform 4"/>
              <p:cNvSpPr/>
              <p:nvPr/>
            </p:nvSpPr>
            <p:spPr>
              <a:xfrm>
                <a:off x="0" y="0"/>
                <a:ext cx="2175671" cy="1434119"/>
              </a:xfrm>
              <a:custGeom>
                <a:avLst/>
                <a:gdLst/>
                <a:ahLst/>
                <a:cxnLst/>
                <a:rect l="l" t="t" r="r" b="b"/>
                <a:pathLst>
                  <a:path w="2175671" h="1434119">
                    <a:moveTo>
                      <a:pt x="2051211" y="1434119"/>
                    </a:moveTo>
                    <a:lnTo>
                      <a:pt x="124460" y="1434119"/>
                    </a:lnTo>
                    <a:cubicBezTo>
                      <a:pt x="55880" y="1434119"/>
                      <a:pt x="0" y="1378239"/>
                      <a:pt x="0" y="1309659"/>
                    </a:cubicBezTo>
                    <a:lnTo>
                      <a:pt x="0" y="124460"/>
                    </a:lnTo>
                    <a:cubicBezTo>
                      <a:pt x="0" y="55880"/>
                      <a:pt x="55880" y="0"/>
                      <a:pt x="124460" y="0"/>
                    </a:cubicBezTo>
                    <a:lnTo>
                      <a:pt x="2051211" y="0"/>
                    </a:lnTo>
                    <a:cubicBezTo>
                      <a:pt x="2119791" y="0"/>
                      <a:pt x="2175671" y="55880"/>
                      <a:pt x="2175671" y="124460"/>
                    </a:cubicBezTo>
                    <a:lnTo>
                      <a:pt x="2175671" y="1309659"/>
                    </a:lnTo>
                    <a:cubicBezTo>
                      <a:pt x="2175671" y="1378239"/>
                      <a:pt x="2119791" y="1434119"/>
                      <a:pt x="2051211" y="1434119"/>
                    </a:cubicBezTo>
                    <a:close/>
                  </a:path>
                </a:pathLst>
              </a:custGeom>
              <a:solidFill>
                <a:srgbClr val="FF5F24"/>
              </a:solidFill>
            </p:spPr>
          </p:sp>
        </p:grpSp>
        <p:sp>
          <p:nvSpPr>
            <p:cNvPr id="5" name="TextBox 5"/>
            <p:cNvSpPr txBox="1"/>
            <p:nvPr/>
          </p:nvSpPr>
          <p:spPr>
            <a:xfrm>
              <a:off x="812177" y="1528737"/>
              <a:ext cx="9239409" cy="5424904"/>
            </a:xfrm>
            <a:prstGeom prst="rect">
              <a:avLst/>
            </a:prstGeom>
          </p:spPr>
          <p:txBody>
            <a:bodyPr lIns="0" tIns="0" rIns="0" bIns="0" rtlCol="0" anchor="t">
              <a:spAutoFit/>
            </a:bodyPr>
            <a:lstStyle/>
            <a:p>
              <a:pPr>
                <a:lnSpc>
                  <a:spcPts val="2940"/>
                </a:lnSpc>
              </a:pPr>
              <a:r>
                <a:rPr lang="en-US" sz="2400" dirty="0">
                  <a:solidFill>
                    <a:srgbClr val="141414"/>
                  </a:solidFill>
                  <a:latin typeface="Open Sauce"/>
                </a:rPr>
                <a:t>Hope of Care Opinion reducing “</a:t>
              </a:r>
              <a:r>
                <a:rPr lang="en-US" sz="2400" dirty="0">
                  <a:solidFill>
                    <a:srgbClr val="141414"/>
                  </a:solidFill>
                  <a:latin typeface="Open Sauce Italics"/>
                </a:rPr>
                <a:t>not the formal complaints, but our informal complaints, so more of our queries, concerns</a:t>
              </a:r>
              <a:r>
                <a:rPr lang="en-US" sz="2400" dirty="0">
                  <a:solidFill>
                    <a:srgbClr val="141414"/>
                  </a:solidFill>
                  <a:latin typeface="Open Sauce"/>
                </a:rPr>
                <a:t>”</a:t>
              </a:r>
            </a:p>
            <a:p>
              <a:pPr>
                <a:lnSpc>
                  <a:spcPts val="2940"/>
                </a:lnSpc>
              </a:pPr>
              <a:endParaRPr lang="en-US" sz="2400" dirty="0">
                <a:solidFill>
                  <a:srgbClr val="141414"/>
                </a:solidFill>
                <a:latin typeface="Open Sauce"/>
              </a:endParaRPr>
            </a:p>
            <a:p>
              <a:pPr marL="0" lvl="0" indent="0" algn="l">
                <a:lnSpc>
                  <a:spcPts val="2940"/>
                </a:lnSpc>
                <a:spcBef>
                  <a:spcPct val="0"/>
                </a:spcBef>
              </a:pPr>
              <a:r>
                <a:rPr lang="en-US" sz="2400" dirty="0">
                  <a:solidFill>
                    <a:srgbClr val="141414"/>
                  </a:solidFill>
                  <a:latin typeface="Open Sauce"/>
                </a:rPr>
                <a:t>This notion was reflected by other participants who suggested that “</a:t>
              </a:r>
              <a:r>
                <a:rPr lang="en-US" sz="2400" dirty="0">
                  <a:solidFill>
                    <a:srgbClr val="141414"/>
                  </a:solidFill>
                  <a:latin typeface="Open Sauce Italics"/>
                </a:rPr>
                <a:t>sometimes instead of making a complaint, it might be negative feedback, but people still want to share it. They </a:t>
              </a:r>
              <a:r>
                <a:rPr lang="en-US" sz="2400" dirty="0">
                  <a:solidFill>
                    <a:srgbClr val="141414"/>
                  </a:solidFill>
                  <a:latin typeface="Open Sauce"/>
                </a:rPr>
                <a:t>[patients] j</a:t>
              </a:r>
              <a:r>
                <a:rPr lang="en-US" sz="2400" dirty="0">
                  <a:solidFill>
                    <a:srgbClr val="141414"/>
                  </a:solidFill>
                  <a:latin typeface="Open Sauce Italics"/>
                </a:rPr>
                <a:t>ust don’t want to make a complaint so, it’s a useful channel for that as well</a:t>
              </a:r>
              <a:r>
                <a:rPr lang="en-US" sz="2400" dirty="0">
                  <a:solidFill>
                    <a:srgbClr val="141414"/>
                  </a:solidFill>
                  <a:latin typeface="Open Sauce"/>
                </a:rPr>
                <a:t>” </a:t>
              </a:r>
            </a:p>
          </p:txBody>
        </p:sp>
      </p:grpSp>
      <p:grpSp>
        <p:nvGrpSpPr>
          <p:cNvPr id="6" name="Group 6"/>
          <p:cNvGrpSpPr>
            <a:grpSpLocks noChangeAspect="1"/>
          </p:cNvGrpSpPr>
          <p:nvPr/>
        </p:nvGrpSpPr>
        <p:grpSpPr>
          <a:xfrm>
            <a:off x="1028700" y="696393"/>
            <a:ext cx="8147822" cy="4274347"/>
            <a:chOff x="0" y="0"/>
            <a:chExt cx="6350000" cy="3331210"/>
          </a:xfrm>
        </p:grpSpPr>
        <p:sp>
          <p:nvSpPr>
            <p:cNvPr id="7" name="Freeform 7"/>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2" cstate="email">
                <a:extLst>
                  <a:ext uri="{28A0092B-C50C-407E-A947-70E740481C1C}">
                    <a14:useLocalDpi xmlns:a14="http://schemas.microsoft.com/office/drawing/2010/main"/>
                  </a:ext>
                </a:extLst>
              </a:blip>
              <a:stretch>
                <a:fillRect/>
              </a:stretch>
            </a:blipFill>
          </p:spPr>
        </p:sp>
      </p:grpSp>
      <p:grpSp>
        <p:nvGrpSpPr>
          <p:cNvPr id="8" name="Group 8"/>
          <p:cNvGrpSpPr/>
          <p:nvPr/>
        </p:nvGrpSpPr>
        <p:grpSpPr>
          <a:xfrm>
            <a:off x="10753199" y="4970740"/>
            <a:ext cx="5521087" cy="2418276"/>
            <a:chOff x="0" y="0"/>
            <a:chExt cx="2570185" cy="1125759"/>
          </a:xfrm>
        </p:grpSpPr>
        <p:sp>
          <p:nvSpPr>
            <p:cNvPr id="9" name="Freeform 9"/>
            <p:cNvSpPr/>
            <p:nvPr/>
          </p:nvSpPr>
          <p:spPr>
            <a:xfrm>
              <a:off x="0" y="0"/>
              <a:ext cx="2570185" cy="1125760"/>
            </a:xfrm>
            <a:custGeom>
              <a:avLst/>
              <a:gdLst/>
              <a:ahLst/>
              <a:cxnLst/>
              <a:rect l="l" t="t" r="r" b="b"/>
              <a:pathLst>
                <a:path w="2570185" h="1125760">
                  <a:moveTo>
                    <a:pt x="2445725" y="1125759"/>
                  </a:moveTo>
                  <a:lnTo>
                    <a:pt x="124460" y="1125759"/>
                  </a:lnTo>
                  <a:cubicBezTo>
                    <a:pt x="55880" y="1125759"/>
                    <a:pt x="0" y="1069879"/>
                    <a:pt x="0" y="1001299"/>
                  </a:cubicBezTo>
                  <a:lnTo>
                    <a:pt x="0" y="124460"/>
                  </a:lnTo>
                  <a:cubicBezTo>
                    <a:pt x="0" y="55880"/>
                    <a:pt x="55880" y="0"/>
                    <a:pt x="124460" y="0"/>
                  </a:cubicBezTo>
                  <a:lnTo>
                    <a:pt x="2445725" y="0"/>
                  </a:lnTo>
                  <a:cubicBezTo>
                    <a:pt x="2514305" y="0"/>
                    <a:pt x="2570185" y="55880"/>
                    <a:pt x="2570185" y="124460"/>
                  </a:cubicBezTo>
                  <a:lnTo>
                    <a:pt x="2570185" y="1001300"/>
                  </a:lnTo>
                  <a:cubicBezTo>
                    <a:pt x="2570185" y="1069880"/>
                    <a:pt x="2514305" y="1125760"/>
                    <a:pt x="2445725" y="1125760"/>
                  </a:cubicBezTo>
                  <a:close/>
                </a:path>
              </a:pathLst>
            </a:custGeom>
            <a:solidFill>
              <a:srgbClr val="FCC30B"/>
            </a:solidFill>
          </p:spPr>
        </p:sp>
      </p:grpSp>
      <p:sp>
        <p:nvSpPr>
          <p:cNvPr id="10" name="TextBox 10"/>
          <p:cNvSpPr txBox="1"/>
          <p:nvPr/>
        </p:nvSpPr>
        <p:spPr>
          <a:xfrm>
            <a:off x="11208417" y="5194016"/>
            <a:ext cx="4610651" cy="1933625"/>
          </a:xfrm>
          <a:prstGeom prst="rect">
            <a:avLst/>
          </a:prstGeom>
        </p:spPr>
        <p:txBody>
          <a:bodyPr lIns="0" tIns="0" rIns="0" bIns="0" rtlCol="0" anchor="t">
            <a:spAutoFit/>
          </a:bodyPr>
          <a:lstStyle/>
          <a:p>
            <a:pPr>
              <a:lnSpc>
                <a:spcPts val="3147"/>
              </a:lnSpc>
              <a:spcBef>
                <a:spcPct val="0"/>
              </a:spcBef>
            </a:pPr>
            <a:r>
              <a:rPr lang="en-US" sz="2248" dirty="0">
                <a:solidFill>
                  <a:srgbClr val="141414"/>
                </a:solidFill>
                <a:latin typeface="Open Sauce Italics"/>
              </a:rPr>
              <a:t>"Give it </a:t>
            </a:r>
            <a:r>
              <a:rPr lang="en-US" sz="2248" dirty="0">
                <a:solidFill>
                  <a:srgbClr val="141414"/>
                </a:solidFill>
                <a:latin typeface="Open Sauce"/>
              </a:rPr>
              <a:t>[online feedback]</a:t>
            </a:r>
            <a:r>
              <a:rPr lang="en-US" sz="2248" dirty="0">
                <a:solidFill>
                  <a:srgbClr val="141414"/>
                </a:solidFill>
                <a:latin typeface="Open Sauce Italics"/>
              </a:rPr>
              <a:t> as much authority as your complaints, your Friends and Family Test, treat it exactly the same</a:t>
            </a:r>
            <a:r>
              <a:rPr lang="en-US" sz="2248" dirty="0">
                <a:solidFill>
                  <a:srgbClr val="141414"/>
                </a:solidFill>
                <a:latin typeface="Open Sauce"/>
              </a:rPr>
              <a:t>”</a:t>
            </a:r>
          </a:p>
        </p:txBody>
      </p:sp>
      <p:sp>
        <p:nvSpPr>
          <p:cNvPr id="11" name="TextBox 11"/>
          <p:cNvSpPr txBox="1"/>
          <p:nvPr/>
        </p:nvSpPr>
        <p:spPr>
          <a:xfrm>
            <a:off x="9970442" y="2146625"/>
            <a:ext cx="7086600" cy="2209195"/>
          </a:xfrm>
          <a:prstGeom prst="rect">
            <a:avLst/>
          </a:prstGeom>
        </p:spPr>
        <p:txBody>
          <a:bodyPr lIns="0" tIns="0" rIns="0" bIns="0" rtlCol="0" anchor="t">
            <a:spAutoFit/>
          </a:bodyPr>
          <a:lstStyle/>
          <a:p>
            <a:pPr marL="0" lvl="0" indent="0" algn="l">
              <a:lnSpc>
                <a:spcPts val="2940"/>
              </a:lnSpc>
              <a:spcBef>
                <a:spcPct val="0"/>
              </a:spcBef>
            </a:pPr>
            <a:r>
              <a:rPr lang="en-US" sz="2400" dirty="0">
                <a:solidFill>
                  <a:srgbClr val="141414"/>
                </a:solidFill>
                <a:latin typeface="Open Sauce"/>
              </a:rPr>
              <a:t>Importantly, while the informality of Care Opinion was favorably described, staff members repeatedly stressed the importance of taking online feedback as “</a:t>
            </a:r>
            <a:r>
              <a:rPr lang="en-US" sz="2400" dirty="0">
                <a:solidFill>
                  <a:srgbClr val="141414"/>
                </a:solidFill>
                <a:latin typeface="Open Sauce Italics"/>
              </a:rPr>
              <a:t>seriously</a:t>
            </a:r>
            <a:r>
              <a:rPr lang="en-US" sz="2400" dirty="0">
                <a:solidFill>
                  <a:srgbClr val="141414"/>
                </a:solidFill>
                <a:latin typeface="Open Sauce"/>
              </a:rPr>
              <a:t>” as complaints or other, more formally </a:t>
            </a:r>
            <a:r>
              <a:rPr lang="en-US" sz="2400" dirty="0" err="1">
                <a:solidFill>
                  <a:srgbClr val="141414"/>
                </a:solidFill>
                <a:latin typeface="Open Sauce"/>
              </a:rPr>
              <a:t>recognised</a:t>
            </a:r>
            <a:r>
              <a:rPr lang="en-US" sz="2400" dirty="0">
                <a:solidFill>
                  <a:srgbClr val="141414"/>
                </a:solidFill>
                <a:latin typeface="Open Sauce"/>
              </a:rPr>
              <a:t> methods of patient feedback collection.  </a:t>
            </a:r>
          </a:p>
        </p:txBody>
      </p:sp>
      <p:grpSp>
        <p:nvGrpSpPr>
          <p:cNvPr id="12" name="Group 12"/>
          <p:cNvGrpSpPr/>
          <p:nvPr/>
        </p:nvGrpSpPr>
        <p:grpSpPr>
          <a:xfrm>
            <a:off x="16746743" y="8900510"/>
            <a:ext cx="925949" cy="714522"/>
            <a:chOff x="0" y="0"/>
            <a:chExt cx="1234598" cy="952696"/>
          </a:xfrm>
        </p:grpSpPr>
        <p:grpSp>
          <p:nvGrpSpPr>
            <p:cNvPr id="13" name="Group 13"/>
            <p:cNvGrpSpPr/>
            <p:nvPr/>
          </p:nvGrpSpPr>
          <p:grpSpPr>
            <a:xfrm>
              <a:off x="0" y="0"/>
              <a:ext cx="1234598" cy="952696"/>
              <a:chOff x="0" y="0"/>
              <a:chExt cx="672578" cy="518160"/>
            </a:xfrm>
          </p:grpSpPr>
          <p:sp>
            <p:nvSpPr>
              <p:cNvPr id="14" name="Freeform 14"/>
              <p:cNvSpPr/>
              <p:nvPr/>
            </p:nvSpPr>
            <p:spPr>
              <a:xfrm>
                <a:off x="6350" y="6360"/>
                <a:ext cx="659878" cy="506284"/>
              </a:xfrm>
              <a:custGeom>
                <a:avLst/>
                <a:gdLst/>
                <a:ahLst/>
                <a:cxnLst/>
                <a:rect l="l" t="t" r="r" b="b"/>
                <a:pathLst>
                  <a:path w="659878" h="506284">
                    <a:moveTo>
                      <a:pt x="252730" y="0"/>
                    </a:moveTo>
                    <a:lnTo>
                      <a:pt x="407148" y="0"/>
                    </a:lnTo>
                    <a:cubicBezTo>
                      <a:pt x="546848" y="0"/>
                      <a:pt x="659878" y="113215"/>
                      <a:pt x="659878" y="253143"/>
                    </a:cubicBezTo>
                    <a:cubicBezTo>
                      <a:pt x="659878" y="393070"/>
                      <a:pt x="546848" y="506285"/>
                      <a:pt x="407148" y="506285"/>
                    </a:cubicBezTo>
                    <a:lnTo>
                      <a:pt x="252730" y="506285"/>
                    </a:lnTo>
                    <a:cubicBezTo>
                      <a:pt x="113030" y="506285"/>
                      <a:pt x="0" y="393070"/>
                      <a:pt x="0" y="253143"/>
                    </a:cubicBezTo>
                    <a:cubicBezTo>
                      <a:pt x="0" y="113215"/>
                      <a:pt x="113030" y="0"/>
                      <a:pt x="252730" y="0"/>
                    </a:cubicBezTo>
                    <a:close/>
                  </a:path>
                </a:pathLst>
              </a:custGeom>
              <a:solidFill>
                <a:srgbClr val="FF5F24"/>
              </a:solidFill>
            </p:spPr>
          </p:sp>
        </p:grpSp>
        <p:sp>
          <p:nvSpPr>
            <p:cNvPr id="15" name="TextBox 15"/>
            <p:cNvSpPr txBox="1"/>
            <p:nvPr/>
          </p:nvSpPr>
          <p:spPr>
            <a:xfrm>
              <a:off x="276752" y="293257"/>
              <a:ext cx="681094" cy="395182"/>
            </a:xfrm>
            <a:prstGeom prst="rect">
              <a:avLst/>
            </a:prstGeom>
          </p:spPr>
          <p:txBody>
            <a:bodyPr lIns="0" tIns="0" rIns="0" bIns="0" rtlCol="0" anchor="t">
              <a:spAutoFit/>
            </a:bodyPr>
            <a:lstStyle/>
            <a:p>
              <a:pPr algn="ctr">
                <a:lnSpc>
                  <a:spcPts val="2200"/>
                </a:lnSpc>
              </a:pPr>
              <a:r>
                <a:rPr lang="en-US" sz="2200">
                  <a:solidFill>
                    <a:srgbClr val="141414"/>
                  </a:solidFill>
                  <a:latin typeface="Open Sauce SemiBold Bold"/>
                </a:rPr>
                <a:t>05</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83733"/>
            <a:ext cx="18288000" cy="2859268"/>
            <a:chOff x="0" y="0"/>
            <a:chExt cx="24384000" cy="3812358"/>
          </a:xfrm>
        </p:grpSpPr>
        <p:grpSp>
          <p:nvGrpSpPr>
            <p:cNvPr id="3" name="Group 3"/>
            <p:cNvGrpSpPr/>
            <p:nvPr/>
          </p:nvGrpSpPr>
          <p:grpSpPr>
            <a:xfrm>
              <a:off x="0" y="0"/>
              <a:ext cx="24384000" cy="3812358"/>
              <a:chOff x="0" y="0"/>
              <a:chExt cx="3672117" cy="660400"/>
            </a:xfrm>
          </p:grpSpPr>
          <p:sp>
            <p:nvSpPr>
              <p:cNvPr id="4" name="Freeform 4"/>
              <p:cNvSpPr/>
              <p:nvPr/>
            </p:nvSpPr>
            <p:spPr>
              <a:xfrm>
                <a:off x="0" y="0"/>
                <a:ext cx="3672117" cy="660400"/>
              </a:xfrm>
              <a:custGeom>
                <a:avLst/>
                <a:gdLst/>
                <a:ahLst/>
                <a:cxnLst/>
                <a:rect l="l" t="t" r="r" b="b"/>
                <a:pathLst>
                  <a:path w="3672117" h="660400">
                    <a:moveTo>
                      <a:pt x="3547656" y="660400"/>
                    </a:moveTo>
                    <a:lnTo>
                      <a:pt x="124460" y="660400"/>
                    </a:lnTo>
                    <a:cubicBezTo>
                      <a:pt x="55880" y="660400"/>
                      <a:pt x="0" y="604520"/>
                      <a:pt x="0" y="535940"/>
                    </a:cubicBezTo>
                    <a:lnTo>
                      <a:pt x="0" y="124460"/>
                    </a:lnTo>
                    <a:cubicBezTo>
                      <a:pt x="0" y="55880"/>
                      <a:pt x="55880" y="0"/>
                      <a:pt x="124460" y="0"/>
                    </a:cubicBezTo>
                    <a:lnTo>
                      <a:pt x="3547657" y="0"/>
                    </a:lnTo>
                    <a:cubicBezTo>
                      <a:pt x="3616237" y="0"/>
                      <a:pt x="3672117" y="55880"/>
                      <a:pt x="3672117" y="124460"/>
                    </a:cubicBezTo>
                    <a:lnTo>
                      <a:pt x="3672117" y="535940"/>
                    </a:lnTo>
                    <a:cubicBezTo>
                      <a:pt x="3672117" y="604520"/>
                      <a:pt x="3616237" y="660400"/>
                      <a:pt x="3547657" y="660400"/>
                    </a:cubicBezTo>
                    <a:close/>
                  </a:path>
                </a:pathLst>
              </a:custGeom>
              <a:solidFill>
                <a:srgbClr val="FCC30B"/>
              </a:solidFill>
            </p:spPr>
          </p:sp>
        </p:grpSp>
        <p:sp>
          <p:nvSpPr>
            <p:cNvPr id="5" name="TextBox 5"/>
            <p:cNvSpPr txBox="1"/>
            <p:nvPr/>
          </p:nvSpPr>
          <p:spPr>
            <a:xfrm>
              <a:off x="8596837" y="1968953"/>
              <a:ext cx="14415563" cy="471805"/>
            </a:xfrm>
            <a:prstGeom prst="rect">
              <a:avLst/>
            </a:prstGeom>
          </p:spPr>
          <p:txBody>
            <a:bodyPr lIns="0" tIns="0" rIns="0" bIns="0" rtlCol="0" anchor="t">
              <a:spAutoFit/>
            </a:bodyPr>
            <a:lstStyle/>
            <a:p>
              <a:pPr marL="0" lvl="0" indent="0">
                <a:lnSpc>
                  <a:spcPts val="2940"/>
                </a:lnSpc>
                <a:spcBef>
                  <a:spcPct val="0"/>
                </a:spcBef>
              </a:pPr>
              <a:endParaRPr/>
            </a:p>
          </p:txBody>
        </p:sp>
      </p:grpSp>
      <p:grpSp>
        <p:nvGrpSpPr>
          <p:cNvPr id="6" name="Group 6"/>
          <p:cNvGrpSpPr/>
          <p:nvPr/>
        </p:nvGrpSpPr>
        <p:grpSpPr>
          <a:xfrm>
            <a:off x="1028700" y="840235"/>
            <a:ext cx="14505263" cy="1150612"/>
            <a:chOff x="0" y="0"/>
            <a:chExt cx="19340350" cy="1534149"/>
          </a:xfrm>
        </p:grpSpPr>
        <p:grpSp>
          <p:nvGrpSpPr>
            <p:cNvPr id="7" name="Group 7"/>
            <p:cNvGrpSpPr/>
            <p:nvPr/>
          </p:nvGrpSpPr>
          <p:grpSpPr>
            <a:xfrm>
              <a:off x="0" y="0"/>
              <a:ext cx="19340350" cy="1534149"/>
              <a:chOff x="0" y="0"/>
              <a:chExt cx="8481400" cy="672776"/>
            </a:xfrm>
          </p:grpSpPr>
          <p:sp>
            <p:nvSpPr>
              <p:cNvPr id="8" name="Freeform 8"/>
              <p:cNvSpPr/>
              <p:nvPr/>
            </p:nvSpPr>
            <p:spPr>
              <a:xfrm>
                <a:off x="0" y="0"/>
                <a:ext cx="8481400" cy="672776"/>
              </a:xfrm>
              <a:custGeom>
                <a:avLst/>
                <a:gdLst/>
                <a:ahLst/>
                <a:cxnLst/>
                <a:rect l="l" t="t" r="r" b="b"/>
                <a:pathLst>
                  <a:path w="8481400" h="672776">
                    <a:moveTo>
                      <a:pt x="8356940" y="672776"/>
                    </a:moveTo>
                    <a:lnTo>
                      <a:pt x="124460" y="672776"/>
                    </a:lnTo>
                    <a:cubicBezTo>
                      <a:pt x="55880" y="672776"/>
                      <a:pt x="0" y="616896"/>
                      <a:pt x="0" y="548316"/>
                    </a:cubicBezTo>
                    <a:lnTo>
                      <a:pt x="0" y="124460"/>
                    </a:lnTo>
                    <a:cubicBezTo>
                      <a:pt x="0" y="55880"/>
                      <a:pt x="55880" y="0"/>
                      <a:pt x="124460" y="0"/>
                    </a:cubicBezTo>
                    <a:lnTo>
                      <a:pt x="8356940" y="0"/>
                    </a:lnTo>
                    <a:cubicBezTo>
                      <a:pt x="8425520" y="0"/>
                      <a:pt x="8481400" y="55880"/>
                      <a:pt x="8481400" y="124460"/>
                    </a:cubicBezTo>
                    <a:lnTo>
                      <a:pt x="8481400" y="548316"/>
                    </a:lnTo>
                    <a:cubicBezTo>
                      <a:pt x="8481400" y="616897"/>
                      <a:pt x="8425520" y="672776"/>
                      <a:pt x="8356940" y="672776"/>
                    </a:cubicBezTo>
                    <a:close/>
                  </a:path>
                </a:pathLst>
              </a:custGeom>
              <a:solidFill>
                <a:srgbClr val="FF5F24"/>
              </a:solidFill>
            </p:spPr>
          </p:sp>
        </p:grpSp>
        <p:sp>
          <p:nvSpPr>
            <p:cNvPr id="9" name="TextBox 9"/>
            <p:cNvSpPr txBox="1"/>
            <p:nvPr/>
          </p:nvSpPr>
          <p:spPr>
            <a:xfrm>
              <a:off x="1482572" y="259075"/>
              <a:ext cx="16375206" cy="952500"/>
            </a:xfrm>
            <a:prstGeom prst="rect">
              <a:avLst/>
            </a:prstGeom>
          </p:spPr>
          <p:txBody>
            <a:bodyPr lIns="0" tIns="0" rIns="0" bIns="0" rtlCol="0" anchor="t">
              <a:spAutoFit/>
            </a:bodyPr>
            <a:lstStyle/>
            <a:p>
              <a:pPr marL="0" lvl="0" indent="0">
                <a:lnSpc>
                  <a:spcPts val="5850"/>
                </a:lnSpc>
              </a:pPr>
              <a:r>
                <a:rPr lang="en-US" sz="4500">
                  <a:solidFill>
                    <a:srgbClr val="141414"/>
                  </a:solidFill>
                  <a:latin typeface="Open Sauce SemiBold Bold"/>
                </a:rPr>
                <a:t>Cognitive Participation - relational work </a:t>
              </a:r>
            </a:p>
          </p:txBody>
        </p:sp>
      </p:grpSp>
      <p:grpSp>
        <p:nvGrpSpPr>
          <p:cNvPr id="10" name="Group 10"/>
          <p:cNvGrpSpPr/>
          <p:nvPr/>
        </p:nvGrpSpPr>
        <p:grpSpPr>
          <a:xfrm>
            <a:off x="5621418" y="3861448"/>
            <a:ext cx="869054" cy="474637"/>
            <a:chOff x="0" y="0"/>
            <a:chExt cx="1158738" cy="632849"/>
          </a:xfrm>
        </p:grpSpPr>
        <p:grpSp>
          <p:nvGrpSpPr>
            <p:cNvPr id="11" name="Group 11"/>
            <p:cNvGrpSpPr/>
            <p:nvPr/>
          </p:nvGrpSpPr>
          <p:grpSpPr>
            <a:xfrm>
              <a:off x="0" y="0"/>
              <a:ext cx="1158738" cy="632849"/>
              <a:chOff x="0" y="0"/>
              <a:chExt cx="1220810" cy="666750"/>
            </a:xfrm>
          </p:grpSpPr>
          <p:sp>
            <p:nvSpPr>
              <p:cNvPr id="12" name="Freeform 12"/>
              <p:cNvSpPr/>
              <p:nvPr/>
            </p:nvSpPr>
            <p:spPr>
              <a:xfrm>
                <a:off x="0" y="29210"/>
                <a:ext cx="1220810" cy="614680"/>
              </a:xfrm>
              <a:custGeom>
                <a:avLst/>
                <a:gdLst/>
                <a:ahLst/>
                <a:cxnLst/>
                <a:rect l="l" t="t" r="r" b="b"/>
                <a:pathLst>
                  <a:path w="1220810" h="614680">
                    <a:moveTo>
                      <a:pt x="1220810" y="307340"/>
                    </a:moveTo>
                    <a:cubicBezTo>
                      <a:pt x="1220810" y="138430"/>
                      <a:pt x="1083650" y="1270"/>
                      <a:pt x="913981" y="0"/>
                    </a:cubicBezTo>
                    <a:lnTo>
                      <a:pt x="306863" y="0"/>
                    </a:lnTo>
                    <a:cubicBezTo>
                      <a:pt x="137160" y="0"/>
                      <a:pt x="0" y="138430"/>
                      <a:pt x="0" y="307340"/>
                    </a:cubicBezTo>
                    <a:cubicBezTo>
                      <a:pt x="0" y="476250"/>
                      <a:pt x="137160" y="614680"/>
                      <a:pt x="306863" y="614680"/>
                    </a:cubicBezTo>
                    <a:lnTo>
                      <a:pt x="914740" y="614680"/>
                    </a:lnTo>
                    <a:cubicBezTo>
                      <a:pt x="1083650" y="614680"/>
                      <a:pt x="1220810" y="476250"/>
                      <a:pt x="1220810" y="307340"/>
                    </a:cubicBezTo>
                    <a:close/>
                    <a:moveTo>
                      <a:pt x="913981" y="560070"/>
                    </a:moveTo>
                    <a:lnTo>
                      <a:pt x="306070" y="560070"/>
                    </a:lnTo>
                    <a:cubicBezTo>
                      <a:pt x="166370" y="560070"/>
                      <a:pt x="53340" y="447040"/>
                      <a:pt x="53340" y="307340"/>
                    </a:cubicBezTo>
                    <a:cubicBezTo>
                      <a:pt x="53340" y="167640"/>
                      <a:pt x="166370" y="54610"/>
                      <a:pt x="306070" y="54610"/>
                    </a:cubicBezTo>
                    <a:lnTo>
                      <a:pt x="913981" y="54610"/>
                    </a:lnTo>
                    <a:cubicBezTo>
                      <a:pt x="1053170" y="54610"/>
                      <a:pt x="1166200" y="167640"/>
                      <a:pt x="1166200" y="307340"/>
                    </a:cubicBezTo>
                    <a:cubicBezTo>
                      <a:pt x="1166200" y="447040"/>
                      <a:pt x="1053170" y="560070"/>
                      <a:pt x="913981" y="560070"/>
                    </a:cubicBezTo>
                    <a:close/>
                  </a:path>
                </a:pathLst>
              </a:custGeom>
              <a:solidFill>
                <a:srgbClr val="141414"/>
              </a:solidFill>
            </p:spPr>
          </p:sp>
        </p:grpSp>
        <p:pic>
          <p:nvPicPr>
            <p:cNvPr id="13" name="Picture 13"/>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268898" y="172479"/>
              <a:ext cx="620942" cy="287891"/>
            </a:xfrm>
            <a:prstGeom prst="rect">
              <a:avLst/>
            </a:prstGeom>
          </p:spPr>
        </p:pic>
      </p:grpSp>
      <p:grpSp>
        <p:nvGrpSpPr>
          <p:cNvPr id="14" name="Group 14"/>
          <p:cNvGrpSpPr/>
          <p:nvPr/>
        </p:nvGrpSpPr>
        <p:grpSpPr>
          <a:xfrm>
            <a:off x="11797528" y="3861448"/>
            <a:ext cx="869054" cy="474637"/>
            <a:chOff x="0" y="0"/>
            <a:chExt cx="1158738" cy="632849"/>
          </a:xfrm>
        </p:grpSpPr>
        <p:grpSp>
          <p:nvGrpSpPr>
            <p:cNvPr id="15" name="Group 15"/>
            <p:cNvGrpSpPr/>
            <p:nvPr/>
          </p:nvGrpSpPr>
          <p:grpSpPr>
            <a:xfrm>
              <a:off x="0" y="0"/>
              <a:ext cx="1158738" cy="632849"/>
              <a:chOff x="0" y="0"/>
              <a:chExt cx="1220810" cy="666750"/>
            </a:xfrm>
          </p:grpSpPr>
          <p:sp>
            <p:nvSpPr>
              <p:cNvPr id="16" name="Freeform 16"/>
              <p:cNvSpPr/>
              <p:nvPr/>
            </p:nvSpPr>
            <p:spPr>
              <a:xfrm>
                <a:off x="0" y="29210"/>
                <a:ext cx="1220810" cy="614680"/>
              </a:xfrm>
              <a:custGeom>
                <a:avLst/>
                <a:gdLst/>
                <a:ahLst/>
                <a:cxnLst/>
                <a:rect l="l" t="t" r="r" b="b"/>
                <a:pathLst>
                  <a:path w="1220810" h="614680">
                    <a:moveTo>
                      <a:pt x="1220810" y="307340"/>
                    </a:moveTo>
                    <a:cubicBezTo>
                      <a:pt x="1220810" y="138430"/>
                      <a:pt x="1083650" y="1270"/>
                      <a:pt x="913981" y="0"/>
                    </a:cubicBezTo>
                    <a:lnTo>
                      <a:pt x="306863" y="0"/>
                    </a:lnTo>
                    <a:cubicBezTo>
                      <a:pt x="137160" y="0"/>
                      <a:pt x="0" y="138430"/>
                      <a:pt x="0" y="307340"/>
                    </a:cubicBezTo>
                    <a:cubicBezTo>
                      <a:pt x="0" y="476250"/>
                      <a:pt x="137160" y="614680"/>
                      <a:pt x="306863" y="614680"/>
                    </a:cubicBezTo>
                    <a:lnTo>
                      <a:pt x="914740" y="614680"/>
                    </a:lnTo>
                    <a:cubicBezTo>
                      <a:pt x="1083650" y="614680"/>
                      <a:pt x="1220810" y="476250"/>
                      <a:pt x="1220810" y="307340"/>
                    </a:cubicBezTo>
                    <a:close/>
                    <a:moveTo>
                      <a:pt x="913981" y="560070"/>
                    </a:moveTo>
                    <a:lnTo>
                      <a:pt x="306070" y="560070"/>
                    </a:lnTo>
                    <a:cubicBezTo>
                      <a:pt x="166370" y="560070"/>
                      <a:pt x="53340" y="447040"/>
                      <a:pt x="53340" y="307340"/>
                    </a:cubicBezTo>
                    <a:cubicBezTo>
                      <a:pt x="53340" y="167640"/>
                      <a:pt x="166370" y="54610"/>
                      <a:pt x="306070" y="54610"/>
                    </a:cubicBezTo>
                    <a:lnTo>
                      <a:pt x="913981" y="54610"/>
                    </a:lnTo>
                    <a:cubicBezTo>
                      <a:pt x="1053170" y="54610"/>
                      <a:pt x="1166200" y="167640"/>
                      <a:pt x="1166200" y="307340"/>
                    </a:cubicBezTo>
                    <a:cubicBezTo>
                      <a:pt x="1166200" y="447040"/>
                      <a:pt x="1053170" y="560070"/>
                      <a:pt x="913981" y="560070"/>
                    </a:cubicBezTo>
                    <a:close/>
                  </a:path>
                </a:pathLst>
              </a:custGeom>
              <a:solidFill>
                <a:srgbClr val="141414"/>
              </a:solidFill>
            </p:spPr>
          </p:sp>
        </p:grpSp>
        <p:pic>
          <p:nvPicPr>
            <p:cNvPr id="17" name="Picture 17"/>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268898" y="172479"/>
              <a:ext cx="620942" cy="287891"/>
            </a:xfrm>
            <a:prstGeom prst="rect">
              <a:avLst/>
            </a:prstGeom>
          </p:spPr>
        </p:pic>
      </p:grpSp>
      <p:pic>
        <p:nvPicPr>
          <p:cNvPr id="18" name="Picture 18"/>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2534288" y="2863442"/>
            <a:ext cx="1706266" cy="1655078"/>
          </a:xfrm>
          <a:prstGeom prst="rect">
            <a:avLst/>
          </a:prstGeom>
        </p:spPr>
      </p:pic>
      <p:pic>
        <p:nvPicPr>
          <p:cNvPr id="19" name="Picture 19"/>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8463250" y="2850247"/>
            <a:ext cx="1832663" cy="1681468"/>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14452986" y="2681008"/>
            <a:ext cx="1837512" cy="1837512"/>
          </a:xfrm>
          <a:prstGeom prst="rect">
            <a:avLst/>
          </a:prstGeom>
        </p:spPr>
      </p:pic>
      <p:grpSp>
        <p:nvGrpSpPr>
          <p:cNvPr id="21" name="Group 21"/>
          <p:cNvGrpSpPr/>
          <p:nvPr/>
        </p:nvGrpSpPr>
        <p:grpSpPr>
          <a:xfrm>
            <a:off x="1028700" y="4797980"/>
            <a:ext cx="4717442" cy="4753783"/>
            <a:chOff x="0" y="0"/>
            <a:chExt cx="6289923" cy="6338378"/>
          </a:xfrm>
        </p:grpSpPr>
        <p:sp>
          <p:nvSpPr>
            <p:cNvPr id="22" name="TextBox 22"/>
            <p:cNvSpPr txBox="1"/>
            <p:nvPr/>
          </p:nvSpPr>
          <p:spPr>
            <a:xfrm>
              <a:off x="0" y="-57150"/>
              <a:ext cx="6289923" cy="1377950"/>
            </a:xfrm>
            <a:prstGeom prst="rect">
              <a:avLst/>
            </a:prstGeom>
          </p:spPr>
          <p:txBody>
            <a:bodyPr lIns="0" tIns="0" rIns="0" bIns="0" rtlCol="0" anchor="t">
              <a:spAutoFit/>
            </a:bodyPr>
            <a:lstStyle/>
            <a:p>
              <a:pPr algn="ctr">
                <a:lnSpc>
                  <a:spcPts val="4199"/>
                </a:lnSpc>
              </a:pPr>
              <a:r>
                <a:rPr lang="en-US" sz="2999" dirty="0">
                  <a:solidFill>
                    <a:srgbClr val="141414"/>
                  </a:solidFill>
                  <a:latin typeface="Open Sauce Bold"/>
                </a:rPr>
                <a:t>Transference of responsibility</a:t>
              </a:r>
            </a:p>
          </p:txBody>
        </p:sp>
        <p:sp>
          <p:nvSpPr>
            <p:cNvPr id="23" name="TextBox 23"/>
            <p:cNvSpPr txBox="1"/>
            <p:nvPr/>
          </p:nvSpPr>
          <p:spPr>
            <a:xfrm>
              <a:off x="0" y="1484649"/>
              <a:ext cx="6289923" cy="4853728"/>
            </a:xfrm>
            <a:prstGeom prst="rect">
              <a:avLst/>
            </a:prstGeom>
          </p:spPr>
          <p:txBody>
            <a:bodyPr lIns="0" tIns="0" rIns="0" bIns="0" rtlCol="0" anchor="t">
              <a:spAutoFit/>
            </a:bodyPr>
            <a:lstStyle/>
            <a:p>
              <a:pPr marL="0" lvl="0" indent="0">
                <a:lnSpc>
                  <a:spcPts val="2660"/>
                </a:lnSpc>
                <a:spcBef>
                  <a:spcPct val="0"/>
                </a:spcBef>
              </a:pPr>
              <a:r>
                <a:rPr lang="en-US" sz="1900" dirty="0">
                  <a:solidFill>
                    <a:srgbClr val="141414"/>
                  </a:solidFill>
                  <a:latin typeface="Open Sauce"/>
                </a:rPr>
                <a:t>"</a:t>
              </a:r>
              <a:r>
                <a:rPr lang="en-US" sz="1900" dirty="0">
                  <a:solidFill>
                    <a:srgbClr val="141414"/>
                  </a:solidFill>
                  <a:latin typeface="Open Sauce Italics"/>
                </a:rPr>
                <a:t>The rationale behind that was because the communications team have a huge remit that they look after ... They were only having the opportunity to look at Care Opinion on an ad hoc basis, mainly when we were receiving negative feedback. It gave us the opportunity to look at the positive feedback as well. Because, that was being read, but not really being shared with anyone, and we thought that was really important</a:t>
              </a:r>
            </a:p>
          </p:txBody>
        </p:sp>
      </p:grpSp>
      <p:sp>
        <p:nvSpPr>
          <p:cNvPr id="24" name="TextBox 24"/>
          <p:cNvSpPr txBox="1"/>
          <p:nvPr/>
        </p:nvSpPr>
        <p:spPr>
          <a:xfrm>
            <a:off x="6314116" y="4895135"/>
            <a:ext cx="6130932" cy="542925"/>
          </a:xfrm>
          <a:prstGeom prst="rect">
            <a:avLst/>
          </a:prstGeom>
        </p:spPr>
        <p:txBody>
          <a:bodyPr lIns="0" tIns="0" rIns="0" bIns="0" rtlCol="0" anchor="t">
            <a:spAutoFit/>
          </a:bodyPr>
          <a:lstStyle/>
          <a:p>
            <a:pPr algn="ctr">
              <a:lnSpc>
                <a:spcPts val="4499"/>
              </a:lnSpc>
            </a:pPr>
            <a:r>
              <a:rPr lang="en-US" sz="2999">
                <a:solidFill>
                  <a:srgbClr val="141414"/>
                </a:solidFill>
                <a:latin typeface="Open Sauce Bold"/>
              </a:rPr>
              <a:t>"</a:t>
            </a:r>
            <a:r>
              <a:rPr lang="en-US" sz="2999">
                <a:solidFill>
                  <a:srgbClr val="141414"/>
                </a:solidFill>
                <a:latin typeface="Open Sauce Bold Italics"/>
              </a:rPr>
              <a:t>Selling"</a:t>
            </a:r>
            <a:r>
              <a:rPr lang="en-US" sz="2999">
                <a:solidFill>
                  <a:srgbClr val="141414"/>
                </a:solidFill>
                <a:latin typeface="Open Sauce Bold"/>
              </a:rPr>
              <a:t> online feedback</a:t>
            </a:r>
          </a:p>
        </p:txBody>
      </p:sp>
      <p:sp>
        <p:nvSpPr>
          <p:cNvPr id="25" name="TextBox 25"/>
          <p:cNvSpPr txBox="1"/>
          <p:nvPr/>
        </p:nvSpPr>
        <p:spPr>
          <a:xfrm>
            <a:off x="6261090" y="5668615"/>
            <a:ext cx="6721618" cy="3778150"/>
          </a:xfrm>
          <a:prstGeom prst="rect">
            <a:avLst/>
          </a:prstGeom>
        </p:spPr>
        <p:txBody>
          <a:bodyPr wrap="square" lIns="0" tIns="0" rIns="0" bIns="0" rtlCol="0" anchor="t">
            <a:spAutoFit/>
          </a:bodyPr>
          <a:lstStyle/>
          <a:p>
            <a:pPr marL="410209" lvl="1" indent="-205105">
              <a:lnSpc>
                <a:spcPts val="2659"/>
              </a:lnSpc>
              <a:buFont typeface="Arial"/>
              <a:buChar char="•"/>
            </a:pPr>
            <a:r>
              <a:rPr lang="en-US" sz="1900" u="sng" dirty="0" err="1">
                <a:solidFill>
                  <a:srgbClr val="141414"/>
                </a:solidFill>
                <a:latin typeface="Open Sauce"/>
              </a:rPr>
              <a:t>Emphasising</a:t>
            </a:r>
            <a:r>
              <a:rPr lang="en-US" sz="1900" u="sng" dirty="0">
                <a:solidFill>
                  <a:srgbClr val="141414"/>
                </a:solidFill>
                <a:latin typeface="Open Sauce"/>
              </a:rPr>
              <a:t> the meaning, value and importance of online feedback:</a:t>
            </a:r>
            <a:r>
              <a:rPr lang="en-US" sz="1900" dirty="0">
                <a:solidFill>
                  <a:srgbClr val="141414"/>
                </a:solidFill>
                <a:latin typeface="Open Sauce"/>
              </a:rPr>
              <a:t> "</a:t>
            </a:r>
            <a:r>
              <a:rPr lang="en-US" sz="1900" dirty="0">
                <a:solidFill>
                  <a:srgbClr val="141414"/>
                </a:solidFill>
                <a:latin typeface="Open Sauce Italics"/>
              </a:rPr>
              <a:t>How much more meaningful for your staff is that going to be if you get to share that with them rather than another email from the patient experience team?”</a:t>
            </a:r>
          </a:p>
          <a:p>
            <a:pPr marL="410209" lvl="1" indent="-205105">
              <a:lnSpc>
                <a:spcPts val="2659"/>
              </a:lnSpc>
              <a:buFont typeface="Arial"/>
              <a:buChar char="•"/>
            </a:pPr>
            <a:r>
              <a:rPr lang="en-US" sz="1899" u="sng" dirty="0">
                <a:solidFill>
                  <a:srgbClr val="141414"/>
                </a:solidFill>
                <a:latin typeface="Open Sauce"/>
              </a:rPr>
              <a:t>Highlighting the ability to share online feedback</a:t>
            </a:r>
            <a:r>
              <a:rPr lang="en-US" sz="1899" dirty="0">
                <a:solidFill>
                  <a:srgbClr val="141414"/>
                </a:solidFill>
                <a:latin typeface="Open Sauce"/>
              </a:rPr>
              <a:t>: “</a:t>
            </a:r>
            <a:r>
              <a:rPr lang="en-US" sz="1899" dirty="0">
                <a:solidFill>
                  <a:srgbClr val="141414"/>
                </a:solidFill>
                <a:latin typeface="Open Sauce Italics"/>
              </a:rPr>
              <a:t>We really pushed the fact that Care Opinion is in the public eye already so you can put posts up, you can share it far and wide and I think that kind of sold it” </a:t>
            </a:r>
          </a:p>
          <a:p>
            <a:pPr marL="410210" lvl="1" indent="-205105">
              <a:lnSpc>
                <a:spcPts val="2660"/>
              </a:lnSpc>
              <a:buFont typeface="Arial"/>
              <a:buChar char="•"/>
            </a:pPr>
            <a:r>
              <a:rPr lang="en-US" sz="1899" u="sng" dirty="0" err="1">
                <a:solidFill>
                  <a:srgbClr val="141414"/>
                </a:solidFill>
                <a:latin typeface="Open Sauce"/>
              </a:rPr>
              <a:t>Emphasising</a:t>
            </a:r>
            <a:r>
              <a:rPr lang="en-US" sz="1899" u="sng" dirty="0">
                <a:solidFill>
                  <a:srgbClr val="141414"/>
                </a:solidFill>
                <a:latin typeface="Open Sauce"/>
              </a:rPr>
              <a:t> the ability to directly respond and receive targeted alerts</a:t>
            </a:r>
          </a:p>
        </p:txBody>
      </p:sp>
      <p:sp>
        <p:nvSpPr>
          <p:cNvPr id="26" name="TextBox 26"/>
          <p:cNvSpPr txBox="1"/>
          <p:nvPr/>
        </p:nvSpPr>
        <p:spPr>
          <a:xfrm>
            <a:off x="13138664" y="4731305"/>
            <a:ext cx="4466155" cy="889635"/>
          </a:xfrm>
          <a:prstGeom prst="rect">
            <a:avLst/>
          </a:prstGeom>
        </p:spPr>
        <p:txBody>
          <a:bodyPr lIns="0" tIns="0" rIns="0" bIns="0" rtlCol="0" anchor="t">
            <a:spAutoFit/>
          </a:bodyPr>
          <a:lstStyle/>
          <a:p>
            <a:pPr algn="ctr">
              <a:lnSpc>
                <a:spcPts val="3599"/>
              </a:lnSpc>
            </a:pPr>
            <a:r>
              <a:rPr lang="en-US" sz="2399">
                <a:solidFill>
                  <a:srgbClr val="141414"/>
                </a:solidFill>
                <a:latin typeface="Open Sauce Bold"/>
              </a:rPr>
              <a:t>Developing an active network &amp; reconceptualising</a:t>
            </a:r>
          </a:p>
        </p:txBody>
      </p:sp>
      <p:sp>
        <p:nvSpPr>
          <p:cNvPr id="27" name="TextBox 27"/>
          <p:cNvSpPr txBox="1"/>
          <p:nvPr/>
        </p:nvSpPr>
        <p:spPr>
          <a:xfrm>
            <a:off x="13138664" y="6063914"/>
            <a:ext cx="4466155" cy="2990215"/>
          </a:xfrm>
          <a:prstGeom prst="rect">
            <a:avLst/>
          </a:prstGeom>
        </p:spPr>
        <p:txBody>
          <a:bodyPr lIns="0" tIns="0" rIns="0" bIns="0" rtlCol="0" anchor="t">
            <a:spAutoFit/>
          </a:bodyPr>
          <a:lstStyle/>
          <a:p>
            <a:pPr algn="ctr">
              <a:lnSpc>
                <a:spcPts val="2659"/>
              </a:lnSpc>
            </a:pPr>
            <a:r>
              <a:rPr lang="en-US" sz="1900">
                <a:solidFill>
                  <a:srgbClr val="141414"/>
                </a:solidFill>
                <a:latin typeface="Open Sauce"/>
              </a:rPr>
              <a:t>"</a:t>
            </a:r>
            <a:r>
              <a:rPr lang="en-US" sz="1900">
                <a:solidFill>
                  <a:srgbClr val="141414"/>
                </a:solidFill>
                <a:latin typeface="Open Sauce Italics"/>
              </a:rPr>
              <a:t>Staff engagement is key" </a:t>
            </a:r>
          </a:p>
          <a:p>
            <a:pPr algn="ctr">
              <a:lnSpc>
                <a:spcPts val="2659"/>
              </a:lnSpc>
            </a:pPr>
            <a:r>
              <a:rPr lang="en-US" sz="1899">
                <a:solidFill>
                  <a:srgbClr val="141414"/>
                </a:solidFill>
                <a:latin typeface="Open Sauce Italics"/>
              </a:rPr>
              <a:t>“Started going out to different care groups and the service areas promoting” </a:t>
            </a:r>
            <a:r>
              <a:rPr lang="en-US" sz="1899">
                <a:solidFill>
                  <a:srgbClr val="141414"/>
                </a:solidFill>
                <a:latin typeface="Open Sauce"/>
              </a:rPr>
              <a:t>online feedback and</a:t>
            </a:r>
            <a:r>
              <a:rPr lang="en-US" sz="1899">
                <a:solidFill>
                  <a:srgbClr val="141414"/>
                </a:solidFill>
                <a:latin typeface="Open Sauce Italics"/>
              </a:rPr>
              <a:t> “talking about it to staff” </a:t>
            </a:r>
          </a:p>
          <a:p>
            <a:pPr algn="ctr">
              <a:lnSpc>
                <a:spcPts val="2659"/>
              </a:lnSpc>
            </a:pPr>
            <a:endParaRPr lang="en-US" sz="1899">
              <a:solidFill>
                <a:srgbClr val="141414"/>
              </a:solidFill>
              <a:latin typeface="Open Sauce Italics"/>
            </a:endParaRPr>
          </a:p>
          <a:p>
            <a:pPr marL="0" lvl="0" indent="0" algn="ctr">
              <a:lnSpc>
                <a:spcPts val="2660"/>
              </a:lnSpc>
              <a:spcBef>
                <a:spcPct val="0"/>
              </a:spcBef>
            </a:pPr>
            <a:r>
              <a:rPr lang="en-US" sz="1899">
                <a:solidFill>
                  <a:srgbClr val="141414"/>
                </a:solidFill>
                <a:latin typeface="Open Sauce"/>
              </a:rPr>
              <a:t>Integral part of every job role, regardless of seniority or specialty. - "</a:t>
            </a:r>
            <a:r>
              <a:rPr lang="en-US" sz="1899">
                <a:solidFill>
                  <a:srgbClr val="141414"/>
                </a:solidFill>
                <a:latin typeface="Open Sauce Italics"/>
              </a:rPr>
              <a:t>part of my job</a:t>
            </a:r>
            <a:r>
              <a:rPr lang="en-US" sz="1899">
                <a:solidFill>
                  <a:srgbClr val="141414"/>
                </a:solidFill>
                <a:latin typeface="Open Sauce"/>
              </a:rPr>
              <a:t>"; "</a:t>
            </a:r>
            <a:r>
              <a:rPr lang="en-US" sz="1899">
                <a:solidFill>
                  <a:srgbClr val="141414"/>
                </a:solidFill>
                <a:latin typeface="Open Sauce Italics"/>
              </a:rPr>
              <a:t>every day work"*</a:t>
            </a:r>
          </a:p>
        </p:txBody>
      </p:sp>
      <p:grpSp>
        <p:nvGrpSpPr>
          <p:cNvPr id="28" name="Group 28"/>
          <p:cNvGrpSpPr/>
          <p:nvPr/>
        </p:nvGrpSpPr>
        <p:grpSpPr>
          <a:xfrm>
            <a:off x="16451439" y="9193973"/>
            <a:ext cx="925949" cy="714522"/>
            <a:chOff x="0" y="0"/>
            <a:chExt cx="1234598" cy="952696"/>
          </a:xfrm>
        </p:grpSpPr>
        <p:grpSp>
          <p:nvGrpSpPr>
            <p:cNvPr id="29" name="Group 29"/>
            <p:cNvGrpSpPr/>
            <p:nvPr/>
          </p:nvGrpSpPr>
          <p:grpSpPr>
            <a:xfrm>
              <a:off x="0" y="0"/>
              <a:ext cx="1234598" cy="952696"/>
              <a:chOff x="0" y="0"/>
              <a:chExt cx="672578" cy="518160"/>
            </a:xfrm>
          </p:grpSpPr>
          <p:sp>
            <p:nvSpPr>
              <p:cNvPr id="30" name="Freeform 30"/>
              <p:cNvSpPr/>
              <p:nvPr/>
            </p:nvSpPr>
            <p:spPr>
              <a:xfrm>
                <a:off x="6350" y="6360"/>
                <a:ext cx="659878" cy="506284"/>
              </a:xfrm>
              <a:custGeom>
                <a:avLst/>
                <a:gdLst/>
                <a:ahLst/>
                <a:cxnLst/>
                <a:rect l="l" t="t" r="r" b="b"/>
                <a:pathLst>
                  <a:path w="659878" h="506284">
                    <a:moveTo>
                      <a:pt x="252730" y="0"/>
                    </a:moveTo>
                    <a:lnTo>
                      <a:pt x="407148" y="0"/>
                    </a:lnTo>
                    <a:cubicBezTo>
                      <a:pt x="546848" y="0"/>
                      <a:pt x="659878" y="113215"/>
                      <a:pt x="659878" y="253143"/>
                    </a:cubicBezTo>
                    <a:cubicBezTo>
                      <a:pt x="659878" y="393070"/>
                      <a:pt x="546848" y="506285"/>
                      <a:pt x="407148" y="506285"/>
                    </a:cubicBezTo>
                    <a:lnTo>
                      <a:pt x="252730" y="506285"/>
                    </a:lnTo>
                    <a:cubicBezTo>
                      <a:pt x="113030" y="506285"/>
                      <a:pt x="0" y="393070"/>
                      <a:pt x="0" y="253143"/>
                    </a:cubicBezTo>
                    <a:cubicBezTo>
                      <a:pt x="0" y="113215"/>
                      <a:pt x="113030" y="0"/>
                      <a:pt x="252730" y="0"/>
                    </a:cubicBezTo>
                    <a:close/>
                  </a:path>
                </a:pathLst>
              </a:custGeom>
              <a:solidFill>
                <a:srgbClr val="FF5F24"/>
              </a:solidFill>
            </p:spPr>
          </p:sp>
        </p:grpSp>
        <p:sp>
          <p:nvSpPr>
            <p:cNvPr id="31" name="TextBox 31"/>
            <p:cNvSpPr txBox="1"/>
            <p:nvPr/>
          </p:nvSpPr>
          <p:spPr>
            <a:xfrm>
              <a:off x="276752" y="293257"/>
              <a:ext cx="681094" cy="395182"/>
            </a:xfrm>
            <a:prstGeom prst="rect">
              <a:avLst/>
            </a:prstGeom>
          </p:spPr>
          <p:txBody>
            <a:bodyPr lIns="0" tIns="0" rIns="0" bIns="0" rtlCol="0" anchor="t">
              <a:spAutoFit/>
            </a:bodyPr>
            <a:lstStyle/>
            <a:p>
              <a:pPr algn="ctr">
                <a:lnSpc>
                  <a:spcPts val="2200"/>
                </a:lnSpc>
              </a:pPr>
              <a:r>
                <a:rPr lang="en-US" sz="2200">
                  <a:solidFill>
                    <a:srgbClr val="141414"/>
                  </a:solidFill>
                  <a:latin typeface="Open Sauce SemiBold Bold"/>
                </a:rPr>
                <a:t>06</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32049"/>
            <a:ext cx="9703466" cy="1150612"/>
            <a:chOff x="0" y="0"/>
            <a:chExt cx="12937954" cy="1534149"/>
          </a:xfrm>
        </p:grpSpPr>
        <p:grpSp>
          <p:nvGrpSpPr>
            <p:cNvPr id="3" name="Group 3"/>
            <p:cNvGrpSpPr/>
            <p:nvPr/>
          </p:nvGrpSpPr>
          <p:grpSpPr>
            <a:xfrm>
              <a:off x="0" y="0"/>
              <a:ext cx="12937954" cy="1534149"/>
              <a:chOff x="0" y="0"/>
              <a:chExt cx="5673732" cy="672776"/>
            </a:xfrm>
          </p:grpSpPr>
          <p:sp>
            <p:nvSpPr>
              <p:cNvPr id="4" name="Freeform 4"/>
              <p:cNvSpPr/>
              <p:nvPr/>
            </p:nvSpPr>
            <p:spPr>
              <a:xfrm>
                <a:off x="0" y="0"/>
                <a:ext cx="5673732" cy="672776"/>
              </a:xfrm>
              <a:custGeom>
                <a:avLst/>
                <a:gdLst/>
                <a:ahLst/>
                <a:cxnLst/>
                <a:rect l="l" t="t" r="r" b="b"/>
                <a:pathLst>
                  <a:path w="5673732" h="672776">
                    <a:moveTo>
                      <a:pt x="5549272" y="672776"/>
                    </a:moveTo>
                    <a:lnTo>
                      <a:pt x="124460" y="672776"/>
                    </a:lnTo>
                    <a:cubicBezTo>
                      <a:pt x="55880" y="672776"/>
                      <a:pt x="0" y="616896"/>
                      <a:pt x="0" y="548316"/>
                    </a:cubicBezTo>
                    <a:lnTo>
                      <a:pt x="0" y="124460"/>
                    </a:lnTo>
                    <a:cubicBezTo>
                      <a:pt x="0" y="55880"/>
                      <a:pt x="55880" y="0"/>
                      <a:pt x="124460" y="0"/>
                    </a:cubicBezTo>
                    <a:lnTo>
                      <a:pt x="5549272" y="0"/>
                    </a:lnTo>
                    <a:cubicBezTo>
                      <a:pt x="5617852" y="0"/>
                      <a:pt x="5673732" y="55880"/>
                      <a:pt x="5673732" y="124460"/>
                    </a:cubicBezTo>
                    <a:lnTo>
                      <a:pt x="5673732" y="548316"/>
                    </a:lnTo>
                    <a:cubicBezTo>
                      <a:pt x="5673732" y="616897"/>
                      <a:pt x="5617852" y="672776"/>
                      <a:pt x="5549272" y="672776"/>
                    </a:cubicBezTo>
                    <a:close/>
                  </a:path>
                </a:pathLst>
              </a:custGeom>
              <a:solidFill>
                <a:srgbClr val="26BDE2"/>
              </a:solidFill>
            </p:spPr>
          </p:sp>
        </p:grpSp>
        <p:sp>
          <p:nvSpPr>
            <p:cNvPr id="5" name="TextBox 5"/>
            <p:cNvSpPr txBox="1"/>
            <p:nvPr/>
          </p:nvSpPr>
          <p:spPr>
            <a:xfrm>
              <a:off x="694233" y="259075"/>
              <a:ext cx="11549488" cy="952500"/>
            </a:xfrm>
            <a:prstGeom prst="rect">
              <a:avLst/>
            </a:prstGeom>
          </p:spPr>
          <p:txBody>
            <a:bodyPr lIns="0" tIns="0" rIns="0" bIns="0" rtlCol="0" anchor="t">
              <a:spAutoFit/>
            </a:bodyPr>
            <a:lstStyle/>
            <a:p>
              <a:pPr marL="0" lvl="0" indent="0">
                <a:lnSpc>
                  <a:spcPts val="5850"/>
                </a:lnSpc>
              </a:pPr>
              <a:r>
                <a:rPr lang="en-US" sz="4500">
                  <a:solidFill>
                    <a:srgbClr val="141414"/>
                  </a:solidFill>
                  <a:latin typeface="Open Sauce SemiBold Bold"/>
                </a:rPr>
                <a:t>Collective action - barriers</a:t>
              </a:r>
            </a:p>
          </p:txBody>
        </p:sp>
      </p:grpSp>
      <p:grpSp>
        <p:nvGrpSpPr>
          <p:cNvPr id="6" name="Group 6"/>
          <p:cNvGrpSpPr/>
          <p:nvPr/>
        </p:nvGrpSpPr>
        <p:grpSpPr>
          <a:xfrm>
            <a:off x="1028700" y="2853733"/>
            <a:ext cx="2703666" cy="611444"/>
            <a:chOff x="0" y="0"/>
            <a:chExt cx="3604888" cy="815259"/>
          </a:xfrm>
        </p:grpSpPr>
        <p:grpSp>
          <p:nvGrpSpPr>
            <p:cNvPr id="7" name="Group 7"/>
            <p:cNvGrpSpPr/>
            <p:nvPr/>
          </p:nvGrpSpPr>
          <p:grpSpPr>
            <a:xfrm>
              <a:off x="0" y="0"/>
              <a:ext cx="3604888" cy="815259"/>
              <a:chOff x="0" y="0"/>
              <a:chExt cx="2998601" cy="678145"/>
            </a:xfrm>
          </p:grpSpPr>
          <p:sp>
            <p:nvSpPr>
              <p:cNvPr id="8" name="Freeform 8"/>
              <p:cNvSpPr/>
              <p:nvPr/>
            </p:nvSpPr>
            <p:spPr>
              <a:xfrm>
                <a:off x="0" y="0"/>
                <a:ext cx="2998601" cy="678145"/>
              </a:xfrm>
              <a:custGeom>
                <a:avLst/>
                <a:gdLst/>
                <a:ahLst/>
                <a:cxnLst/>
                <a:rect l="l" t="t" r="r" b="b"/>
                <a:pathLst>
                  <a:path w="2998601" h="678145">
                    <a:moveTo>
                      <a:pt x="2874141" y="678145"/>
                    </a:moveTo>
                    <a:lnTo>
                      <a:pt x="124460" y="678145"/>
                    </a:lnTo>
                    <a:cubicBezTo>
                      <a:pt x="55880" y="678145"/>
                      <a:pt x="0" y="622265"/>
                      <a:pt x="0" y="553685"/>
                    </a:cubicBezTo>
                    <a:lnTo>
                      <a:pt x="0" y="124460"/>
                    </a:lnTo>
                    <a:cubicBezTo>
                      <a:pt x="0" y="55880"/>
                      <a:pt x="55880" y="0"/>
                      <a:pt x="124460" y="0"/>
                    </a:cubicBezTo>
                    <a:lnTo>
                      <a:pt x="2874141" y="0"/>
                    </a:lnTo>
                    <a:cubicBezTo>
                      <a:pt x="2942721" y="0"/>
                      <a:pt x="2998601" y="55880"/>
                      <a:pt x="2998601" y="124460"/>
                    </a:cubicBezTo>
                    <a:lnTo>
                      <a:pt x="2998601" y="553685"/>
                    </a:lnTo>
                    <a:cubicBezTo>
                      <a:pt x="2998601" y="622265"/>
                      <a:pt x="2942721" y="678145"/>
                      <a:pt x="2874141" y="678145"/>
                    </a:cubicBezTo>
                    <a:close/>
                  </a:path>
                </a:pathLst>
              </a:custGeom>
              <a:solidFill>
                <a:srgbClr val="FCC30B"/>
              </a:solidFill>
            </p:spPr>
          </p:sp>
        </p:grpSp>
        <p:sp>
          <p:nvSpPr>
            <p:cNvPr id="9" name="TextBox 9"/>
            <p:cNvSpPr txBox="1"/>
            <p:nvPr/>
          </p:nvSpPr>
          <p:spPr>
            <a:xfrm>
              <a:off x="251729" y="134368"/>
              <a:ext cx="3101429" cy="536998"/>
            </a:xfrm>
            <a:prstGeom prst="rect">
              <a:avLst/>
            </a:prstGeom>
          </p:spPr>
          <p:txBody>
            <a:bodyPr lIns="0" tIns="0" rIns="0" bIns="0" rtlCol="0" anchor="t">
              <a:spAutoFit/>
            </a:bodyPr>
            <a:lstStyle/>
            <a:p>
              <a:pPr marL="0" lvl="0" indent="0" algn="ctr">
                <a:lnSpc>
                  <a:spcPts val="3380"/>
                </a:lnSpc>
              </a:pPr>
              <a:r>
                <a:rPr lang="en-US" sz="2600">
                  <a:solidFill>
                    <a:srgbClr val="141414"/>
                  </a:solidFill>
                  <a:latin typeface="Open Sauce SemiBold Bold"/>
                </a:rPr>
                <a:t>Staff Anxiety</a:t>
              </a:r>
            </a:p>
          </p:txBody>
        </p:sp>
      </p:grpSp>
      <p:grpSp>
        <p:nvGrpSpPr>
          <p:cNvPr id="10" name="Group 10"/>
          <p:cNvGrpSpPr/>
          <p:nvPr/>
        </p:nvGrpSpPr>
        <p:grpSpPr>
          <a:xfrm>
            <a:off x="4466740" y="2853733"/>
            <a:ext cx="3212927" cy="611444"/>
            <a:chOff x="0" y="0"/>
            <a:chExt cx="4283903" cy="815259"/>
          </a:xfrm>
        </p:grpSpPr>
        <p:grpSp>
          <p:nvGrpSpPr>
            <p:cNvPr id="11" name="Group 11"/>
            <p:cNvGrpSpPr/>
            <p:nvPr/>
          </p:nvGrpSpPr>
          <p:grpSpPr>
            <a:xfrm>
              <a:off x="0" y="0"/>
              <a:ext cx="4283903" cy="815259"/>
              <a:chOff x="0" y="0"/>
              <a:chExt cx="3563416" cy="678145"/>
            </a:xfrm>
          </p:grpSpPr>
          <p:sp>
            <p:nvSpPr>
              <p:cNvPr id="12" name="Freeform 12"/>
              <p:cNvSpPr/>
              <p:nvPr/>
            </p:nvSpPr>
            <p:spPr>
              <a:xfrm>
                <a:off x="0" y="0"/>
                <a:ext cx="3563416" cy="678145"/>
              </a:xfrm>
              <a:custGeom>
                <a:avLst/>
                <a:gdLst/>
                <a:ahLst/>
                <a:cxnLst/>
                <a:rect l="l" t="t" r="r" b="b"/>
                <a:pathLst>
                  <a:path w="3563416" h="678145">
                    <a:moveTo>
                      <a:pt x="3438956" y="678145"/>
                    </a:moveTo>
                    <a:lnTo>
                      <a:pt x="124460" y="678145"/>
                    </a:lnTo>
                    <a:cubicBezTo>
                      <a:pt x="55880" y="678145"/>
                      <a:pt x="0" y="622265"/>
                      <a:pt x="0" y="553685"/>
                    </a:cubicBezTo>
                    <a:lnTo>
                      <a:pt x="0" y="124460"/>
                    </a:lnTo>
                    <a:cubicBezTo>
                      <a:pt x="0" y="55880"/>
                      <a:pt x="55880" y="0"/>
                      <a:pt x="124460" y="0"/>
                    </a:cubicBezTo>
                    <a:lnTo>
                      <a:pt x="3438956" y="0"/>
                    </a:lnTo>
                    <a:cubicBezTo>
                      <a:pt x="3507536" y="0"/>
                      <a:pt x="3563416" y="55880"/>
                      <a:pt x="3563416" y="124460"/>
                    </a:cubicBezTo>
                    <a:lnTo>
                      <a:pt x="3563416" y="553685"/>
                    </a:lnTo>
                    <a:cubicBezTo>
                      <a:pt x="3563416" y="622265"/>
                      <a:pt x="3507536" y="678145"/>
                      <a:pt x="3438956" y="678145"/>
                    </a:cubicBezTo>
                    <a:close/>
                  </a:path>
                </a:pathLst>
              </a:custGeom>
              <a:solidFill>
                <a:srgbClr val="FCC30B"/>
              </a:solidFill>
            </p:spPr>
          </p:sp>
        </p:grpSp>
        <p:sp>
          <p:nvSpPr>
            <p:cNvPr id="13" name="TextBox 13"/>
            <p:cNvSpPr txBox="1"/>
            <p:nvPr/>
          </p:nvSpPr>
          <p:spPr>
            <a:xfrm>
              <a:off x="251729" y="134368"/>
              <a:ext cx="3780444" cy="536998"/>
            </a:xfrm>
            <a:prstGeom prst="rect">
              <a:avLst/>
            </a:prstGeom>
          </p:spPr>
          <p:txBody>
            <a:bodyPr lIns="0" tIns="0" rIns="0" bIns="0" rtlCol="0" anchor="t">
              <a:spAutoFit/>
            </a:bodyPr>
            <a:lstStyle/>
            <a:p>
              <a:pPr marL="0" lvl="0" indent="0" algn="ctr">
                <a:lnSpc>
                  <a:spcPts val="3380"/>
                </a:lnSpc>
              </a:pPr>
              <a:r>
                <a:rPr lang="en-US" sz="2600">
                  <a:solidFill>
                    <a:srgbClr val="141414"/>
                  </a:solidFill>
                  <a:latin typeface="Open Sauce SemiBold Bold"/>
                </a:rPr>
                <a:t>Time</a:t>
              </a:r>
            </a:p>
          </p:txBody>
        </p:sp>
      </p:grpSp>
      <p:grpSp>
        <p:nvGrpSpPr>
          <p:cNvPr id="14" name="Group 14"/>
          <p:cNvGrpSpPr/>
          <p:nvPr/>
        </p:nvGrpSpPr>
        <p:grpSpPr>
          <a:xfrm>
            <a:off x="8671406" y="2853733"/>
            <a:ext cx="3098649" cy="611444"/>
            <a:chOff x="0" y="0"/>
            <a:chExt cx="4131532" cy="815259"/>
          </a:xfrm>
        </p:grpSpPr>
        <p:grpSp>
          <p:nvGrpSpPr>
            <p:cNvPr id="15" name="Group 15"/>
            <p:cNvGrpSpPr/>
            <p:nvPr/>
          </p:nvGrpSpPr>
          <p:grpSpPr>
            <a:xfrm>
              <a:off x="0" y="0"/>
              <a:ext cx="4131532" cy="815259"/>
              <a:chOff x="0" y="0"/>
              <a:chExt cx="3436672" cy="678145"/>
            </a:xfrm>
          </p:grpSpPr>
          <p:sp>
            <p:nvSpPr>
              <p:cNvPr id="16" name="Freeform 16"/>
              <p:cNvSpPr/>
              <p:nvPr/>
            </p:nvSpPr>
            <p:spPr>
              <a:xfrm>
                <a:off x="0" y="0"/>
                <a:ext cx="3436672" cy="678145"/>
              </a:xfrm>
              <a:custGeom>
                <a:avLst/>
                <a:gdLst/>
                <a:ahLst/>
                <a:cxnLst/>
                <a:rect l="l" t="t" r="r" b="b"/>
                <a:pathLst>
                  <a:path w="3436672" h="678145">
                    <a:moveTo>
                      <a:pt x="3312211" y="678145"/>
                    </a:moveTo>
                    <a:lnTo>
                      <a:pt x="124460" y="678145"/>
                    </a:lnTo>
                    <a:cubicBezTo>
                      <a:pt x="55880" y="678145"/>
                      <a:pt x="0" y="622265"/>
                      <a:pt x="0" y="553685"/>
                    </a:cubicBezTo>
                    <a:lnTo>
                      <a:pt x="0" y="124460"/>
                    </a:lnTo>
                    <a:cubicBezTo>
                      <a:pt x="0" y="55880"/>
                      <a:pt x="55880" y="0"/>
                      <a:pt x="124460" y="0"/>
                    </a:cubicBezTo>
                    <a:lnTo>
                      <a:pt x="3312212" y="0"/>
                    </a:lnTo>
                    <a:cubicBezTo>
                      <a:pt x="3380792" y="0"/>
                      <a:pt x="3436672" y="55880"/>
                      <a:pt x="3436672" y="124460"/>
                    </a:cubicBezTo>
                    <a:lnTo>
                      <a:pt x="3436672" y="553685"/>
                    </a:lnTo>
                    <a:cubicBezTo>
                      <a:pt x="3436672" y="622265"/>
                      <a:pt x="3380792" y="678145"/>
                      <a:pt x="3312212" y="678145"/>
                    </a:cubicBezTo>
                    <a:close/>
                  </a:path>
                </a:pathLst>
              </a:custGeom>
              <a:solidFill>
                <a:srgbClr val="FCC30B"/>
              </a:solidFill>
            </p:spPr>
          </p:sp>
        </p:grpSp>
        <p:sp>
          <p:nvSpPr>
            <p:cNvPr id="17" name="TextBox 17"/>
            <p:cNvSpPr txBox="1"/>
            <p:nvPr/>
          </p:nvSpPr>
          <p:spPr>
            <a:xfrm>
              <a:off x="251729" y="134368"/>
              <a:ext cx="3644641" cy="536998"/>
            </a:xfrm>
            <a:prstGeom prst="rect">
              <a:avLst/>
            </a:prstGeom>
          </p:spPr>
          <p:txBody>
            <a:bodyPr lIns="0" tIns="0" rIns="0" bIns="0" rtlCol="0" anchor="t">
              <a:spAutoFit/>
            </a:bodyPr>
            <a:lstStyle/>
            <a:p>
              <a:pPr marL="0" lvl="0" indent="0" algn="ctr">
                <a:lnSpc>
                  <a:spcPts val="3380"/>
                </a:lnSpc>
              </a:pPr>
              <a:r>
                <a:rPr lang="en-US" sz="2600">
                  <a:solidFill>
                    <a:srgbClr val="141414"/>
                  </a:solidFill>
                  <a:latin typeface="Open Sauce SemiBold Bold"/>
                </a:rPr>
                <a:t>Responding</a:t>
              </a:r>
            </a:p>
          </p:txBody>
        </p:sp>
      </p:grpSp>
      <p:grpSp>
        <p:nvGrpSpPr>
          <p:cNvPr id="18" name="Group 18"/>
          <p:cNvGrpSpPr/>
          <p:nvPr/>
        </p:nvGrpSpPr>
        <p:grpSpPr>
          <a:xfrm>
            <a:off x="12651225" y="0"/>
            <a:ext cx="5913311" cy="10287000"/>
            <a:chOff x="0" y="0"/>
            <a:chExt cx="2021418" cy="3516528"/>
          </a:xfrm>
        </p:grpSpPr>
        <p:sp>
          <p:nvSpPr>
            <p:cNvPr id="19" name="Freeform 19"/>
            <p:cNvSpPr/>
            <p:nvPr/>
          </p:nvSpPr>
          <p:spPr>
            <a:xfrm>
              <a:off x="0" y="0"/>
              <a:ext cx="2021418" cy="3516528"/>
            </a:xfrm>
            <a:custGeom>
              <a:avLst/>
              <a:gdLst/>
              <a:ahLst/>
              <a:cxnLst/>
              <a:rect l="l" t="t" r="r" b="b"/>
              <a:pathLst>
                <a:path w="2021418" h="3516528">
                  <a:moveTo>
                    <a:pt x="1896958" y="3516528"/>
                  </a:moveTo>
                  <a:lnTo>
                    <a:pt x="124460" y="3516528"/>
                  </a:lnTo>
                  <a:cubicBezTo>
                    <a:pt x="55880" y="3516528"/>
                    <a:pt x="0" y="3460648"/>
                    <a:pt x="0" y="3392068"/>
                  </a:cubicBezTo>
                  <a:lnTo>
                    <a:pt x="0" y="124460"/>
                  </a:lnTo>
                  <a:cubicBezTo>
                    <a:pt x="0" y="55880"/>
                    <a:pt x="55880" y="0"/>
                    <a:pt x="124460" y="0"/>
                  </a:cubicBezTo>
                  <a:lnTo>
                    <a:pt x="1896958" y="0"/>
                  </a:lnTo>
                  <a:cubicBezTo>
                    <a:pt x="1965538" y="0"/>
                    <a:pt x="2021418" y="55880"/>
                    <a:pt x="2021418" y="124460"/>
                  </a:cubicBezTo>
                  <a:lnTo>
                    <a:pt x="2021418" y="3392068"/>
                  </a:lnTo>
                  <a:cubicBezTo>
                    <a:pt x="2021418" y="3460648"/>
                    <a:pt x="1965538" y="3516528"/>
                    <a:pt x="1896958" y="3516528"/>
                  </a:cubicBezTo>
                  <a:close/>
                </a:path>
              </a:pathLst>
            </a:custGeom>
            <a:solidFill>
              <a:srgbClr val="FCC30B"/>
            </a:solidFill>
          </p:spPr>
        </p:sp>
      </p:grpSp>
      <p:sp>
        <p:nvSpPr>
          <p:cNvPr id="20" name="TextBox 20"/>
          <p:cNvSpPr txBox="1"/>
          <p:nvPr/>
        </p:nvSpPr>
        <p:spPr>
          <a:xfrm>
            <a:off x="1028700" y="3729700"/>
            <a:ext cx="2703666" cy="1313815"/>
          </a:xfrm>
          <a:prstGeom prst="rect">
            <a:avLst/>
          </a:prstGeom>
        </p:spPr>
        <p:txBody>
          <a:bodyPr lIns="0" tIns="0" rIns="0" bIns="0" rtlCol="0" anchor="t">
            <a:spAutoFit/>
          </a:bodyPr>
          <a:lstStyle/>
          <a:p>
            <a:pPr marL="0" lvl="0" indent="0" algn="l">
              <a:lnSpc>
                <a:spcPts val="2660"/>
              </a:lnSpc>
              <a:spcBef>
                <a:spcPct val="0"/>
              </a:spcBef>
            </a:pPr>
            <a:r>
              <a:rPr lang="en-US" sz="1900" dirty="0">
                <a:solidFill>
                  <a:srgbClr val="141414"/>
                </a:solidFill>
                <a:latin typeface="Open Sauce"/>
              </a:rPr>
              <a:t>Initial concerns appeared to diminish over time/ speaking to other staff members. </a:t>
            </a:r>
          </a:p>
        </p:txBody>
      </p:sp>
      <p:sp>
        <p:nvSpPr>
          <p:cNvPr id="21" name="TextBox 21"/>
          <p:cNvSpPr txBox="1"/>
          <p:nvPr/>
        </p:nvSpPr>
        <p:spPr>
          <a:xfrm>
            <a:off x="1028700" y="5397892"/>
            <a:ext cx="2703666" cy="4392930"/>
          </a:xfrm>
          <a:prstGeom prst="rect">
            <a:avLst/>
          </a:prstGeom>
        </p:spPr>
        <p:txBody>
          <a:bodyPr lIns="0" tIns="0" rIns="0" bIns="0" rtlCol="0" anchor="t">
            <a:spAutoFit/>
          </a:bodyPr>
          <a:lstStyle/>
          <a:p>
            <a:pPr marL="0" lvl="0" indent="0" algn="l">
              <a:lnSpc>
                <a:spcPts val="2520"/>
              </a:lnSpc>
              <a:spcBef>
                <a:spcPct val="0"/>
              </a:spcBef>
            </a:pPr>
            <a:r>
              <a:rPr lang="en-US" sz="1800" dirty="0">
                <a:solidFill>
                  <a:srgbClr val="141414"/>
                </a:solidFill>
                <a:latin typeface="Open Sauce"/>
              </a:rPr>
              <a:t>W</a:t>
            </a:r>
            <a:r>
              <a:rPr lang="en-US" sz="1800" dirty="0">
                <a:solidFill>
                  <a:srgbClr val="141414"/>
                </a:solidFill>
                <a:latin typeface="Open Sauce Italics"/>
              </a:rPr>
              <a:t>hen it came from us [PEFT], it was a bit like, ‘oh, well you’re admin, you don’t really understand the clinical pressures’...  But now they’re talking to each other and they’re </a:t>
            </a:r>
            <a:r>
              <a:rPr lang="en-US" sz="1800" dirty="0" err="1">
                <a:solidFill>
                  <a:srgbClr val="141414"/>
                </a:solidFill>
                <a:latin typeface="Open Sauce Italics"/>
              </a:rPr>
              <a:t>realising</a:t>
            </a:r>
            <a:r>
              <a:rPr lang="en-US" sz="1800" dirty="0">
                <a:solidFill>
                  <a:srgbClr val="141414"/>
                </a:solidFill>
                <a:latin typeface="Open Sauce Italics"/>
              </a:rPr>
              <a:t> that actually it doesn’t take a huge amount of time ...We’re seeing more and more staff being happy to be involved"</a:t>
            </a:r>
          </a:p>
        </p:txBody>
      </p:sp>
      <p:sp>
        <p:nvSpPr>
          <p:cNvPr id="22" name="TextBox 22"/>
          <p:cNvSpPr txBox="1"/>
          <p:nvPr/>
        </p:nvSpPr>
        <p:spPr>
          <a:xfrm>
            <a:off x="4466740" y="3729700"/>
            <a:ext cx="3464214" cy="1668192"/>
          </a:xfrm>
          <a:prstGeom prst="rect">
            <a:avLst/>
          </a:prstGeom>
        </p:spPr>
        <p:txBody>
          <a:bodyPr lIns="0" tIns="0" rIns="0" bIns="0" rtlCol="0" anchor="t">
            <a:spAutoFit/>
          </a:bodyPr>
          <a:lstStyle/>
          <a:p>
            <a:pPr marL="0" lvl="0" indent="0" algn="l">
              <a:lnSpc>
                <a:spcPts val="2660"/>
              </a:lnSpc>
              <a:spcBef>
                <a:spcPct val="0"/>
              </a:spcBef>
            </a:pPr>
            <a:r>
              <a:rPr lang="en-US" sz="1900">
                <a:solidFill>
                  <a:srgbClr val="141414"/>
                </a:solidFill>
                <a:latin typeface="Open Sauce"/>
              </a:rPr>
              <a:t>Tried to alleviate time concerns by providing examples of people already working with online feedback in busy departments. </a:t>
            </a:r>
          </a:p>
        </p:txBody>
      </p:sp>
      <p:sp>
        <p:nvSpPr>
          <p:cNvPr id="23" name="TextBox 23"/>
          <p:cNvSpPr txBox="1"/>
          <p:nvPr/>
        </p:nvSpPr>
        <p:spPr>
          <a:xfrm>
            <a:off x="4466740" y="5639774"/>
            <a:ext cx="3464214" cy="4392930"/>
          </a:xfrm>
          <a:prstGeom prst="rect">
            <a:avLst/>
          </a:prstGeom>
        </p:spPr>
        <p:txBody>
          <a:bodyPr lIns="0" tIns="0" rIns="0" bIns="0" rtlCol="0" anchor="t">
            <a:spAutoFit/>
          </a:bodyPr>
          <a:lstStyle/>
          <a:p>
            <a:pPr marL="0" lvl="0" indent="0" algn="l">
              <a:lnSpc>
                <a:spcPts val="2520"/>
              </a:lnSpc>
              <a:spcBef>
                <a:spcPct val="0"/>
              </a:spcBef>
            </a:pPr>
            <a:r>
              <a:rPr lang="en-US" sz="1800">
                <a:solidFill>
                  <a:srgbClr val="141414"/>
                </a:solidFill>
                <a:latin typeface="Open Sauce"/>
              </a:rPr>
              <a:t>"</a:t>
            </a:r>
            <a:r>
              <a:rPr lang="en-US" sz="1800">
                <a:solidFill>
                  <a:srgbClr val="141414"/>
                </a:solidFill>
                <a:latin typeface="Open Sauce Italics"/>
              </a:rPr>
              <a:t>A barrier with our staff is that they think it’s going to take a long time to reply, and they’re going to be flooded with stories, but in reality, it’s not. So we always try to use examples of people that are using it really well in their area. We’ve got a clinical matron in ED, who feels like she’s going to be the most busy person in the hospital, but she uses it all the time, she’s constantly on their responding straight away"</a:t>
            </a:r>
          </a:p>
        </p:txBody>
      </p:sp>
      <p:sp>
        <p:nvSpPr>
          <p:cNvPr id="24" name="TextBox 24"/>
          <p:cNvSpPr txBox="1"/>
          <p:nvPr/>
        </p:nvSpPr>
        <p:spPr>
          <a:xfrm>
            <a:off x="8514351" y="3720175"/>
            <a:ext cx="3915332" cy="6268085"/>
          </a:xfrm>
          <a:prstGeom prst="rect">
            <a:avLst/>
          </a:prstGeom>
        </p:spPr>
        <p:txBody>
          <a:bodyPr lIns="0" tIns="0" rIns="0" bIns="0" rtlCol="0" anchor="t">
            <a:spAutoFit/>
          </a:bodyPr>
          <a:lstStyle/>
          <a:p>
            <a:pPr>
              <a:lnSpc>
                <a:spcPts val="2659"/>
              </a:lnSpc>
            </a:pPr>
            <a:r>
              <a:rPr lang="en-US" sz="1899">
                <a:solidFill>
                  <a:srgbClr val="141414"/>
                </a:solidFill>
                <a:latin typeface="Open Sauce"/>
              </a:rPr>
              <a:t>Staff “</a:t>
            </a:r>
            <a:r>
              <a:rPr lang="en-US" sz="1899">
                <a:solidFill>
                  <a:srgbClr val="141414"/>
                </a:solidFill>
                <a:latin typeface="Open Sauce Italics"/>
              </a:rPr>
              <a:t>were quite concerned about responding...That’s why we set up our responder training to give them some guidance and confidence”</a:t>
            </a:r>
            <a:r>
              <a:rPr lang="en-US" sz="1899">
                <a:solidFill>
                  <a:srgbClr val="141414"/>
                </a:solidFill>
                <a:latin typeface="Open Sauce"/>
              </a:rPr>
              <a:t> </a:t>
            </a:r>
          </a:p>
          <a:p>
            <a:pPr>
              <a:lnSpc>
                <a:spcPts val="1680"/>
              </a:lnSpc>
            </a:pPr>
            <a:endParaRPr lang="en-US" sz="1899">
              <a:solidFill>
                <a:srgbClr val="141414"/>
              </a:solidFill>
              <a:latin typeface="Open Sauce"/>
            </a:endParaRPr>
          </a:p>
          <a:p>
            <a:pPr algn="l">
              <a:lnSpc>
                <a:spcPts val="2520"/>
              </a:lnSpc>
            </a:pPr>
            <a:r>
              <a:rPr lang="en-US" sz="1800">
                <a:solidFill>
                  <a:srgbClr val="141414"/>
                </a:solidFill>
                <a:latin typeface="Open Sauce"/>
              </a:rPr>
              <a:t>"T</a:t>
            </a:r>
            <a:r>
              <a:rPr lang="en-US" sz="1800">
                <a:solidFill>
                  <a:srgbClr val="141414"/>
                </a:solidFill>
                <a:latin typeface="Open Sauce Italics"/>
              </a:rPr>
              <a:t>hey’ve provided dedicated training to get people to be a responder...  when they’ve finished it, they give them a certificate... and I think again, that gives some people some confidence that they know what they’re doing, and some sense of pride in their involvement...we use that as a suggestion for other people now. They kind of formalised that procedure and they almost added a bit of prestige to it" </a:t>
            </a:r>
            <a:r>
              <a:rPr lang="en-US" sz="1800">
                <a:solidFill>
                  <a:srgbClr val="141414"/>
                </a:solidFill>
                <a:latin typeface="Open Sauce"/>
              </a:rPr>
              <a:t>(Care Opinion staff member)</a:t>
            </a:r>
          </a:p>
        </p:txBody>
      </p:sp>
      <p:grpSp>
        <p:nvGrpSpPr>
          <p:cNvPr id="25" name="Group 25"/>
          <p:cNvGrpSpPr/>
          <p:nvPr/>
        </p:nvGrpSpPr>
        <p:grpSpPr>
          <a:xfrm>
            <a:off x="13895266" y="9080290"/>
            <a:ext cx="1189800" cy="649814"/>
            <a:chOff x="0" y="0"/>
            <a:chExt cx="1586400" cy="866418"/>
          </a:xfrm>
        </p:grpSpPr>
        <p:grpSp>
          <p:nvGrpSpPr>
            <p:cNvPr id="26" name="Group 26"/>
            <p:cNvGrpSpPr/>
            <p:nvPr/>
          </p:nvGrpSpPr>
          <p:grpSpPr>
            <a:xfrm>
              <a:off x="0" y="0"/>
              <a:ext cx="1586400" cy="866418"/>
              <a:chOff x="0" y="0"/>
              <a:chExt cx="1220810" cy="666750"/>
            </a:xfrm>
          </p:grpSpPr>
          <p:sp>
            <p:nvSpPr>
              <p:cNvPr id="27" name="Freeform 27"/>
              <p:cNvSpPr/>
              <p:nvPr/>
            </p:nvSpPr>
            <p:spPr>
              <a:xfrm>
                <a:off x="0" y="29210"/>
                <a:ext cx="1220810" cy="614680"/>
              </a:xfrm>
              <a:custGeom>
                <a:avLst/>
                <a:gdLst/>
                <a:ahLst/>
                <a:cxnLst/>
                <a:rect l="l" t="t" r="r" b="b"/>
                <a:pathLst>
                  <a:path w="1220810" h="614680">
                    <a:moveTo>
                      <a:pt x="1220810" y="307340"/>
                    </a:moveTo>
                    <a:cubicBezTo>
                      <a:pt x="1220810" y="138430"/>
                      <a:pt x="1083650" y="1270"/>
                      <a:pt x="913981" y="0"/>
                    </a:cubicBezTo>
                    <a:lnTo>
                      <a:pt x="306863" y="0"/>
                    </a:lnTo>
                    <a:cubicBezTo>
                      <a:pt x="137160" y="0"/>
                      <a:pt x="0" y="138430"/>
                      <a:pt x="0" y="307340"/>
                    </a:cubicBezTo>
                    <a:cubicBezTo>
                      <a:pt x="0" y="476250"/>
                      <a:pt x="137160" y="614680"/>
                      <a:pt x="306863" y="614680"/>
                    </a:cubicBezTo>
                    <a:lnTo>
                      <a:pt x="914740" y="614680"/>
                    </a:lnTo>
                    <a:cubicBezTo>
                      <a:pt x="1083650" y="614680"/>
                      <a:pt x="1220810" y="476250"/>
                      <a:pt x="1220810" y="307340"/>
                    </a:cubicBezTo>
                    <a:close/>
                    <a:moveTo>
                      <a:pt x="913981" y="560070"/>
                    </a:moveTo>
                    <a:lnTo>
                      <a:pt x="306070" y="560070"/>
                    </a:lnTo>
                    <a:cubicBezTo>
                      <a:pt x="166370" y="560070"/>
                      <a:pt x="53340" y="447040"/>
                      <a:pt x="53340" y="307340"/>
                    </a:cubicBezTo>
                    <a:cubicBezTo>
                      <a:pt x="53340" y="167640"/>
                      <a:pt x="166370" y="54610"/>
                      <a:pt x="306070" y="54610"/>
                    </a:cubicBezTo>
                    <a:lnTo>
                      <a:pt x="913981" y="54610"/>
                    </a:lnTo>
                    <a:cubicBezTo>
                      <a:pt x="1053170" y="54610"/>
                      <a:pt x="1166200" y="167640"/>
                      <a:pt x="1166200" y="307340"/>
                    </a:cubicBezTo>
                    <a:cubicBezTo>
                      <a:pt x="1166200" y="447040"/>
                      <a:pt x="1053170" y="560070"/>
                      <a:pt x="913981" y="560070"/>
                    </a:cubicBezTo>
                    <a:close/>
                  </a:path>
                </a:pathLst>
              </a:custGeom>
              <a:solidFill>
                <a:srgbClr val="141414"/>
              </a:solidFill>
            </p:spPr>
          </p:sp>
        </p:grpSp>
        <p:pic>
          <p:nvPicPr>
            <p:cNvPr id="28" name="Picture 28"/>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368142" y="236137"/>
              <a:ext cx="850117" cy="394145"/>
            </a:xfrm>
            <a:prstGeom prst="rect">
              <a:avLst/>
            </a:prstGeom>
          </p:spPr>
        </p:pic>
      </p:grpSp>
      <p:sp>
        <p:nvSpPr>
          <p:cNvPr id="29" name="TextBox 29"/>
          <p:cNvSpPr txBox="1"/>
          <p:nvPr/>
        </p:nvSpPr>
        <p:spPr>
          <a:xfrm>
            <a:off x="12949628" y="2087411"/>
            <a:ext cx="5057080" cy="4815507"/>
          </a:xfrm>
          <a:prstGeom prst="rect">
            <a:avLst/>
          </a:prstGeom>
        </p:spPr>
        <p:txBody>
          <a:bodyPr lIns="0" tIns="0" rIns="0" bIns="0" rtlCol="0" anchor="t">
            <a:spAutoFit/>
          </a:bodyPr>
          <a:lstStyle/>
          <a:p>
            <a:pPr algn="ctr">
              <a:lnSpc>
                <a:spcPts val="3846"/>
              </a:lnSpc>
              <a:spcBef>
                <a:spcPct val="0"/>
              </a:spcBef>
            </a:pPr>
            <a:r>
              <a:rPr lang="en-US" sz="2303">
                <a:solidFill>
                  <a:srgbClr val="141414"/>
                </a:solidFill>
                <a:latin typeface="Open Sauce"/>
              </a:rPr>
              <a:t>“</a:t>
            </a:r>
            <a:r>
              <a:rPr lang="en-US" sz="2303">
                <a:solidFill>
                  <a:srgbClr val="141414"/>
                </a:solidFill>
                <a:latin typeface="Open Sauce Italics"/>
              </a:rPr>
              <a:t>There was training we went</a:t>
            </a:r>
          </a:p>
          <a:p>
            <a:pPr algn="ctr">
              <a:lnSpc>
                <a:spcPts val="3846"/>
              </a:lnSpc>
              <a:spcBef>
                <a:spcPct val="0"/>
              </a:spcBef>
            </a:pPr>
            <a:r>
              <a:rPr lang="en-US" sz="2303">
                <a:solidFill>
                  <a:srgbClr val="141414"/>
                </a:solidFill>
                <a:latin typeface="Open Sauce Italics"/>
              </a:rPr>
              <a:t>through. I had a certificate as well which was lovely. I also had a photo which they put on the hospital twitter site</a:t>
            </a:r>
            <a:r>
              <a:rPr lang="en-US" sz="2303">
                <a:solidFill>
                  <a:srgbClr val="141414"/>
                </a:solidFill>
                <a:latin typeface="Open Sauce"/>
              </a:rPr>
              <a:t>” </a:t>
            </a:r>
          </a:p>
          <a:p>
            <a:pPr algn="ctr">
              <a:lnSpc>
                <a:spcPts val="3846"/>
              </a:lnSpc>
              <a:spcBef>
                <a:spcPct val="0"/>
              </a:spcBef>
            </a:pPr>
            <a:r>
              <a:rPr lang="en-US" sz="2303">
                <a:solidFill>
                  <a:srgbClr val="141414"/>
                </a:solidFill>
                <a:latin typeface="Open Sauce"/>
              </a:rPr>
              <a:t>(Clinical staff member) </a:t>
            </a:r>
          </a:p>
          <a:p>
            <a:pPr algn="ctr">
              <a:lnSpc>
                <a:spcPts val="3846"/>
              </a:lnSpc>
              <a:spcBef>
                <a:spcPct val="0"/>
              </a:spcBef>
            </a:pPr>
            <a:endParaRPr lang="en-US" sz="2303">
              <a:solidFill>
                <a:srgbClr val="141414"/>
              </a:solidFill>
              <a:latin typeface="Open Sauce"/>
            </a:endParaRPr>
          </a:p>
          <a:p>
            <a:pPr algn="ctr">
              <a:lnSpc>
                <a:spcPts val="3846"/>
              </a:lnSpc>
              <a:spcBef>
                <a:spcPct val="0"/>
              </a:spcBef>
            </a:pPr>
            <a:r>
              <a:rPr lang="en-US" sz="2303">
                <a:solidFill>
                  <a:srgbClr val="141414"/>
                </a:solidFill>
                <a:latin typeface="Open Sauce"/>
              </a:rPr>
              <a:t>“</a:t>
            </a:r>
            <a:r>
              <a:rPr lang="en-US" sz="2303">
                <a:solidFill>
                  <a:srgbClr val="141414"/>
                </a:solidFill>
                <a:latin typeface="Open Sauce Italics"/>
              </a:rPr>
              <a:t>It was really good, I found that I was assured....</a:t>
            </a:r>
            <a:r>
              <a:rPr lang="en-US" sz="2303">
                <a:solidFill>
                  <a:srgbClr val="141414"/>
                </a:solidFill>
                <a:latin typeface="Open Sauce"/>
              </a:rPr>
              <a:t>” </a:t>
            </a:r>
          </a:p>
          <a:p>
            <a:pPr algn="ctr">
              <a:lnSpc>
                <a:spcPts val="3846"/>
              </a:lnSpc>
              <a:spcBef>
                <a:spcPct val="0"/>
              </a:spcBef>
            </a:pPr>
            <a:r>
              <a:rPr lang="en-US" sz="2303">
                <a:solidFill>
                  <a:srgbClr val="141414"/>
                </a:solidFill>
                <a:latin typeface="Open Sauce"/>
              </a:rPr>
              <a:t>(Clinical manager)</a:t>
            </a:r>
          </a:p>
        </p:txBody>
      </p:sp>
      <p:grpSp>
        <p:nvGrpSpPr>
          <p:cNvPr id="30" name="Group 30"/>
          <p:cNvGrpSpPr/>
          <p:nvPr/>
        </p:nvGrpSpPr>
        <p:grpSpPr>
          <a:xfrm>
            <a:off x="16906897" y="9047935"/>
            <a:ext cx="925949" cy="714522"/>
            <a:chOff x="0" y="0"/>
            <a:chExt cx="1234598" cy="952696"/>
          </a:xfrm>
        </p:grpSpPr>
        <p:grpSp>
          <p:nvGrpSpPr>
            <p:cNvPr id="31" name="Group 31"/>
            <p:cNvGrpSpPr/>
            <p:nvPr/>
          </p:nvGrpSpPr>
          <p:grpSpPr>
            <a:xfrm>
              <a:off x="0" y="0"/>
              <a:ext cx="1234598" cy="952696"/>
              <a:chOff x="0" y="0"/>
              <a:chExt cx="672578" cy="518160"/>
            </a:xfrm>
          </p:grpSpPr>
          <p:sp>
            <p:nvSpPr>
              <p:cNvPr id="32" name="Freeform 32"/>
              <p:cNvSpPr/>
              <p:nvPr/>
            </p:nvSpPr>
            <p:spPr>
              <a:xfrm>
                <a:off x="6350" y="6360"/>
                <a:ext cx="659878" cy="506284"/>
              </a:xfrm>
              <a:custGeom>
                <a:avLst/>
                <a:gdLst/>
                <a:ahLst/>
                <a:cxnLst/>
                <a:rect l="l" t="t" r="r" b="b"/>
                <a:pathLst>
                  <a:path w="659878" h="506284">
                    <a:moveTo>
                      <a:pt x="252730" y="0"/>
                    </a:moveTo>
                    <a:lnTo>
                      <a:pt x="407148" y="0"/>
                    </a:lnTo>
                    <a:cubicBezTo>
                      <a:pt x="546848" y="0"/>
                      <a:pt x="659878" y="113215"/>
                      <a:pt x="659878" y="253143"/>
                    </a:cubicBezTo>
                    <a:cubicBezTo>
                      <a:pt x="659878" y="393070"/>
                      <a:pt x="546848" y="506285"/>
                      <a:pt x="407148" y="506285"/>
                    </a:cubicBezTo>
                    <a:lnTo>
                      <a:pt x="252730" y="506285"/>
                    </a:lnTo>
                    <a:cubicBezTo>
                      <a:pt x="113030" y="506285"/>
                      <a:pt x="0" y="393070"/>
                      <a:pt x="0" y="253143"/>
                    </a:cubicBezTo>
                    <a:cubicBezTo>
                      <a:pt x="0" y="113215"/>
                      <a:pt x="113030" y="0"/>
                      <a:pt x="252730" y="0"/>
                    </a:cubicBezTo>
                    <a:close/>
                  </a:path>
                </a:pathLst>
              </a:custGeom>
              <a:solidFill>
                <a:srgbClr val="FF5F24"/>
              </a:solidFill>
            </p:spPr>
          </p:sp>
        </p:grpSp>
        <p:sp>
          <p:nvSpPr>
            <p:cNvPr id="33" name="TextBox 33"/>
            <p:cNvSpPr txBox="1"/>
            <p:nvPr/>
          </p:nvSpPr>
          <p:spPr>
            <a:xfrm>
              <a:off x="276752" y="293257"/>
              <a:ext cx="681094" cy="395182"/>
            </a:xfrm>
            <a:prstGeom prst="rect">
              <a:avLst/>
            </a:prstGeom>
          </p:spPr>
          <p:txBody>
            <a:bodyPr lIns="0" tIns="0" rIns="0" bIns="0" rtlCol="0" anchor="t">
              <a:spAutoFit/>
            </a:bodyPr>
            <a:lstStyle/>
            <a:p>
              <a:pPr algn="ctr">
                <a:lnSpc>
                  <a:spcPts val="2200"/>
                </a:lnSpc>
              </a:pPr>
              <a:r>
                <a:rPr lang="en-US" sz="2200">
                  <a:solidFill>
                    <a:srgbClr val="141414"/>
                  </a:solidFill>
                  <a:latin typeface="Open Sauce SemiBold Bold"/>
                </a:rPr>
                <a:t>07</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651477"/>
            <a:ext cx="10975335" cy="1674873"/>
            <a:chOff x="0" y="0"/>
            <a:chExt cx="14633780" cy="2233164"/>
          </a:xfrm>
        </p:grpSpPr>
        <p:grpSp>
          <p:nvGrpSpPr>
            <p:cNvPr id="3" name="Group 3"/>
            <p:cNvGrpSpPr/>
            <p:nvPr/>
          </p:nvGrpSpPr>
          <p:grpSpPr>
            <a:xfrm>
              <a:off x="0" y="0"/>
              <a:ext cx="14633780" cy="2233164"/>
              <a:chOff x="0" y="0"/>
              <a:chExt cx="6436367" cy="982211"/>
            </a:xfrm>
          </p:grpSpPr>
          <p:sp>
            <p:nvSpPr>
              <p:cNvPr id="4" name="Freeform 4"/>
              <p:cNvSpPr/>
              <p:nvPr/>
            </p:nvSpPr>
            <p:spPr>
              <a:xfrm>
                <a:off x="0" y="0"/>
                <a:ext cx="6436367" cy="982211"/>
              </a:xfrm>
              <a:custGeom>
                <a:avLst/>
                <a:gdLst/>
                <a:ahLst/>
                <a:cxnLst/>
                <a:rect l="l" t="t" r="r" b="b"/>
                <a:pathLst>
                  <a:path w="6436367" h="982211">
                    <a:moveTo>
                      <a:pt x="6311907" y="982211"/>
                    </a:moveTo>
                    <a:lnTo>
                      <a:pt x="124460" y="982211"/>
                    </a:lnTo>
                    <a:cubicBezTo>
                      <a:pt x="55880" y="982211"/>
                      <a:pt x="0" y="926331"/>
                      <a:pt x="0" y="857751"/>
                    </a:cubicBezTo>
                    <a:lnTo>
                      <a:pt x="0" y="124460"/>
                    </a:lnTo>
                    <a:cubicBezTo>
                      <a:pt x="0" y="55880"/>
                      <a:pt x="55880" y="0"/>
                      <a:pt x="124460" y="0"/>
                    </a:cubicBezTo>
                    <a:lnTo>
                      <a:pt x="6311907" y="0"/>
                    </a:lnTo>
                    <a:cubicBezTo>
                      <a:pt x="6380487" y="0"/>
                      <a:pt x="6436367" y="55880"/>
                      <a:pt x="6436367" y="124460"/>
                    </a:cubicBezTo>
                    <a:lnTo>
                      <a:pt x="6436367" y="857751"/>
                    </a:lnTo>
                    <a:cubicBezTo>
                      <a:pt x="6436367" y="926331"/>
                      <a:pt x="6380487" y="982211"/>
                      <a:pt x="6311907" y="982211"/>
                    </a:cubicBezTo>
                    <a:close/>
                  </a:path>
                </a:pathLst>
              </a:custGeom>
              <a:solidFill>
                <a:srgbClr val="FCC30B"/>
              </a:solidFill>
            </p:spPr>
          </p:sp>
        </p:grpSp>
        <p:sp>
          <p:nvSpPr>
            <p:cNvPr id="5" name="TextBox 5"/>
            <p:cNvSpPr txBox="1"/>
            <p:nvPr/>
          </p:nvSpPr>
          <p:spPr>
            <a:xfrm>
              <a:off x="587764" y="1183755"/>
              <a:ext cx="13458251" cy="525145"/>
            </a:xfrm>
            <a:prstGeom prst="rect">
              <a:avLst/>
            </a:prstGeom>
          </p:spPr>
          <p:txBody>
            <a:bodyPr lIns="0" tIns="0" rIns="0" bIns="0" rtlCol="0" anchor="t">
              <a:spAutoFit/>
            </a:bodyPr>
            <a:lstStyle/>
            <a:p>
              <a:pPr marL="0" lvl="0" indent="0">
                <a:lnSpc>
                  <a:spcPts val="3359"/>
                </a:lnSpc>
                <a:spcBef>
                  <a:spcPct val="0"/>
                </a:spcBef>
              </a:pPr>
              <a:r>
                <a:rPr lang="en-US" sz="2400">
                  <a:solidFill>
                    <a:srgbClr val="141414"/>
                  </a:solidFill>
                  <a:latin typeface="Open Sauce"/>
                </a:rPr>
                <a:t>A total of 16 facilitators were identified.</a:t>
              </a:r>
            </a:p>
          </p:txBody>
        </p:sp>
      </p:grpSp>
      <p:grpSp>
        <p:nvGrpSpPr>
          <p:cNvPr id="6" name="Group 6"/>
          <p:cNvGrpSpPr/>
          <p:nvPr/>
        </p:nvGrpSpPr>
        <p:grpSpPr>
          <a:xfrm>
            <a:off x="1028700" y="1028700"/>
            <a:ext cx="9410034" cy="1150612"/>
            <a:chOff x="0" y="0"/>
            <a:chExt cx="12546712" cy="1534149"/>
          </a:xfrm>
        </p:grpSpPr>
        <p:grpSp>
          <p:nvGrpSpPr>
            <p:cNvPr id="7" name="Group 7"/>
            <p:cNvGrpSpPr/>
            <p:nvPr/>
          </p:nvGrpSpPr>
          <p:grpSpPr>
            <a:xfrm>
              <a:off x="0" y="0"/>
              <a:ext cx="12546712" cy="1534149"/>
              <a:chOff x="0" y="0"/>
              <a:chExt cx="5502159" cy="672776"/>
            </a:xfrm>
          </p:grpSpPr>
          <p:sp>
            <p:nvSpPr>
              <p:cNvPr id="8" name="Freeform 8"/>
              <p:cNvSpPr/>
              <p:nvPr/>
            </p:nvSpPr>
            <p:spPr>
              <a:xfrm>
                <a:off x="0" y="0"/>
                <a:ext cx="5502159" cy="672776"/>
              </a:xfrm>
              <a:custGeom>
                <a:avLst/>
                <a:gdLst/>
                <a:ahLst/>
                <a:cxnLst/>
                <a:rect l="l" t="t" r="r" b="b"/>
                <a:pathLst>
                  <a:path w="5502159" h="672776">
                    <a:moveTo>
                      <a:pt x="5377699" y="672776"/>
                    </a:moveTo>
                    <a:lnTo>
                      <a:pt x="124460" y="672776"/>
                    </a:lnTo>
                    <a:cubicBezTo>
                      <a:pt x="55880" y="672776"/>
                      <a:pt x="0" y="616896"/>
                      <a:pt x="0" y="548316"/>
                    </a:cubicBezTo>
                    <a:lnTo>
                      <a:pt x="0" y="124460"/>
                    </a:lnTo>
                    <a:cubicBezTo>
                      <a:pt x="0" y="55880"/>
                      <a:pt x="55880" y="0"/>
                      <a:pt x="124460" y="0"/>
                    </a:cubicBezTo>
                    <a:lnTo>
                      <a:pt x="5377699" y="0"/>
                    </a:lnTo>
                    <a:cubicBezTo>
                      <a:pt x="5446279" y="0"/>
                      <a:pt x="5502159" y="55880"/>
                      <a:pt x="5502159" y="124460"/>
                    </a:cubicBezTo>
                    <a:lnTo>
                      <a:pt x="5502159" y="548316"/>
                    </a:lnTo>
                    <a:cubicBezTo>
                      <a:pt x="5502159" y="616897"/>
                      <a:pt x="5446279" y="672776"/>
                      <a:pt x="5377699" y="672776"/>
                    </a:cubicBezTo>
                    <a:close/>
                  </a:path>
                </a:pathLst>
              </a:custGeom>
              <a:solidFill>
                <a:srgbClr val="FF5F24"/>
              </a:solidFill>
            </p:spPr>
          </p:sp>
        </p:grpSp>
        <p:sp>
          <p:nvSpPr>
            <p:cNvPr id="9" name="TextBox 9"/>
            <p:cNvSpPr txBox="1"/>
            <p:nvPr/>
          </p:nvSpPr>
          <p:spPr>
            <a:xfrm>
              <a:off x="472876" y="259075"/>
              <a:ext cx="11605739" cy="952500"/>
            </a:xfrm>
            <a:prstGeom prst="rect">
              <a:avLst/>
            </a:prstGeom>
          </p:spPr>
          <p:txBody>
            <a:bodyPr lIns="0" tIns="0" rIns="0" bIns="0" rtlCol="0" anchor="t">
              <a:spAutoFit/>
            </a:bodyPr>
            <a:lstStyle/>
            <a:p>
              <a:pPr marL="0" lvl="0" indent="0">
                <a:lnSpc>
                  <a:spcPts val="5850"/>
                </a:lnSpc>
              </a:pPr>
              <a:r>
                <a:rPr lang="en-US" sz="4500">
                  <a:solidFill>
                    <a:srgbClr val="141414"/>
                  </a:solidFill>
                  <a:latin typeface="Open Sauce SemiBold Bold"/>
                </a:rPr>
                <a:t>Collective action - faciltiators</a:t>
              </a:r>
            </a:p>
          </p:txBody>
        </p:sp>
      </p:grpSp>
      <p:grpSp>
        <p:nvGrpSpPr>
          <p:cNvPr id="10" name="Group 10"/>
          <p:cNvGrpSpPr/>
          <p:nvPr/>
        </p:nvGrpSpPr>
        <p:grpSpPr>
          <a:xfrm>
            <a:off x="16069500" y="1028700"/>
            <a:ext cx="1189800" cy="649814"/>
            <a:chOff x="0" y="0"/>
            <a:chExt cx="1586400" cy="866418"/>
          </a:xfrm>
        </p:grpSpPr>
        <p:grpSp>
          <p:nvGrpSpPr>
            <p:cNvPr id="11" name="Group 11"/>
            <p:cNvGrpSpPr/>
            <p:nvPr/>
          </p:nvGrpSpPr>
          <p:grpSpPr>
            <a:xfrm>
              <a:off x="0" y="0"/>
              <a:ext cx="1586400" cy="866418"/>
              <a:chOff x="0" y="0"/>
              <a:chExt cx="1220810" cy="666750"/>
            </a:xfrm>
          </p:grpSpPr>
          <p:sp>
            <p:nvSpPr>
              <p:cNvPr id="12" name="Freeform 12"/>
              <p:cNvSpPr/>
              <p:nvPr/>
            </p:nvSpPr>
            <p:spPr>
              <a:xfrm>
                <a:off x="0" y="29210"/>
                <a:ext cx="1220810" cy="614680"/>
              </a:xfrm>
              <a:custGeom>
                <a:avLst/>
                <a:gdLst/>
                <a:ahLst/>
                <a:cxnLst/>
                <a:rect l="l" t="t" r="r" b="b"/>
                <a:pathLst>
                  <a:path w="1220810" h="614680">
                    <a:moveTo>
                      <a:pt x="1220810" y="307340"/>
                    </a:moveTo>
                    <a:cubicBezTo>
                      <a:pt x="1220810" y="138430"/>
                      <a:pt x="1083650" y="1270"/>
                      <a:pt x="913981" y="0"/>
                    </a:cubicBezTo>
                    <a:lnTo>
                      <a:pt x="306863" y="0"/>
                    </a:lnTo>
                    <a:cubicBezTo>
                      <a:pt x="137160" y="0"/>
                      <a:pt x="0" y="138430"/>
                      <a:pt x="0" y="307340"/>
                    </a:cubicBezTo>
                    <a:cubicBezTo>
                      <a:pt x="0" y="476250"/>
                      <a:pt x="137160" y="614680"/>
                      <a:pt x="306863" y="614680"/>
                    </a:cubicBezTo>
                    <a:lnTo>
                      <a:pt x="914740" y="614680"/>
                    </a:lnTo>
                    <a:cubicBezTo>
                      <a:pt x="1083650" y="614680"/>
                      <a:pt x="1220810" y="476250"/>
                      <a:pt x="1220810" y="307340"/>
                    </a:cubicBezTo>
                    <a:close/>
                    <a:moveTo>
                      <a:pt x="913981" y="560070"/>
                    </a:moveTo>
                    <a:lnTo>
                      <a:pt x="306070" y="560070"/>
                    </a:lnTo>
                    <a:cubicBezTo>
                      <a:pt x="166370" y="560070"/>
                      <a:pt x="53340" y="447040"/>
                      <a:pt x="53340" y="307340"/>
                    </a:cubicBezTo>
                    <a:cubicBezTo>
                      <a:pt x="53340" y="167640"/>
                      <a:pt x="166370" y="54610"/>
                      <a:pt x="306070" y="54610"/>
                    </a:cubicBezTo>
                    <a:lnTo>
                      <a:pt x="913981" y="54610"/>
                    </a:lnTo>
                    <a:cubicBezTo>
                      <a:pt x="1053170" y="54610"/>
                      <a:pt x="1166200" y="167640"/>
                      <a:pt x="1166200" y="307340"/>
                    </a:cubicBezTo>
                    <a:cubicBezTo>
                      <a:pt x="1166200" y="447040"/>
                      <a:pt x="1053170" y="560070"/>
                      <a:pt x="913981" y="560070"/>
                    </a:cubicBezTo>
                    <a:close/>
                  </a:path>
                </a:pathLst>
              </a:custGeom>
              <a:solidFill>
                <a:srgbClr val="141414"/>
              </a:solidFill>
            </p:spPr>
          </p:sp>
        </p:grpSp>
        <p:pic>
          <p:nvPicPr>
            <p:cNvPr id="13" name="Picture 13"/>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368142" y="236137"/>
              <a:ext cx="850117" cy="394145"/>
            </a:xfrm>
            <a:prstGeom prst="rect">
              <a:avLst/>
            </a:prstGeom>
          </p:spPr>
        </p:pic>
      </p:grpSp>
      <p:sp>
        <p:nvSpPr>
          <p:cNvPr id="14" name="TextBox 14"/>
          <p:cNvSpPr txBox="1"/>
          <p:nvPr/>
        </p:nvSpPr>
        <p:spPr>
          <a:xfrm>
            <a:off x="1028700" y="3773171"/>
            <a:ext cx="13754100" cy="5356595"/>
          </a:xfrm>
          <a:prstGeom prst="rect">
            <a:avLst/>
          </a:prstGeom>
        </p:spPr>
        <p:txBody>
          <a:bodyPr wrap="square" lIns="0" tIns="0" rIns="0" bIns="0" rtlCol="0" anchor="t">
            <a:spAutoFit/>
          </a:bodyPr>
          <a:lstStyle/>
          <a:p>
            <a:pPr marL="539750" lvl="1" indent="-269875">
              <a:lnSpc>
                <a:spcPts val="3499"/>
              </a:lnSpc>
              <a:buFont typeface="Arial"/>
              <a:buChar char="•"/>
            </a:pPr>
            <a:r>
              <a:rPr lang="en-US" sz="2499" dirty="0">
                <a:solidFill>
                  <a:srgbClr val="141414"/>
                </a:solidFill>
                <a:latin typeface="Open Sauce" panose="020B0604020202020204" charset="0"/>
                <a:ea typeface="Open Sans" panose="020B0606030504020204" pitchFamily="34" charset="0"/>
                <a:cs typeface="Open Sans" panose="020B0606030504020204" pitchFamily="34" charset="0"/>
              </a:rPr>
              <a:t>Engage as many relevant people as possible - "get as many people onto it... the people who are front facing" </a:t>
            </a:r>
          </a:p>
          <a:p>
            <a:pPr marL="539750" lvl="1" indent="-269875">
              <a:lnSpc>
                <a:spcPts val="3499"/>
              </a:lnSpc>
              <a:buFont typeface="Arial"/>
              <a:buChar char="•"/>
            </a:pPr>
            <a:r>
              <a:rPr lang="en-US" sz="2499" dirty="0">
                <a:solidFill>
                  <a:srgbClr val="141414"/>
                </a:solidFill>
                <a:latin typeface="Open Sauce" panose="020B0604020202020204" charset="0"/>
                <a:ea typeface="Open Sans" panose="020B0606030504020204" pitchFamily="34" charset="0"/>
                <a:cs typeface="Open Sans" panose="020B0606030504020204" pitchFamily="34" charset="0"/>
              </a:rPr>
              <a:t>Provide support including responder training "and letting people know who they can go to if they are affected by anything they see online" </a:t>
            </a:r>
          </a:p>
          <a:p>
            <a:pPr marL="539750" lvl="1" indent="-269875">
              <a:lnSpc>
                <a:spcPts val="3499"/>
              </a:lnSpc>
              <a:buFont typeface="Arial"/>
              <a:buChar char="•"/>
            </a:pPr>
            <a:r>
              <a:rPr lang="en-US" sz="2499" dirty="0">
                <a:solidFill>
                  <a:srgbClr val="141414"/>
                </a:solidFill>
                <a:latin typeface="Open Sauce" panose="020B0604020202020204" charset="0"/>
                <a:ea typeface="Open Sans" panose="020B0606030504020204" pitchFamily="34" charset="0"/>
                <a:cs typeface="Open Sans" panose="020B0606030504020204" pitchFamily="34" charset="0"/>
              </a:rPr>
              <a:t>Get stakeholder buy in, particularly at a senior level - "Get your board on board"</a:t>
            </a:r>
          </a:p>
          <a:p>
            <a:pPr marL="539750" lvl="1" indent="-269875">
              <a:lnSpc>
                <a:spcPts val="3499"/>
              </a:lnSpc>
              <a:buFont typeface="Arial"/>
              <a:buChar char="•"/>
            </a:pPr>
            <a:r>
              <a:rPr lang="en-US" sz="2499" dirty="0">
                <a:solidFill>
                  <a:srgbClr val="141414"/>
                </a:solidFill>
                <a:latin typeface="Open Sauce" panose="020B0604020202020204" charset="0"/>
                <a:ea typeface="Open Sans" panose="020B0606030504020204" pitchFamily="34" charset="0"/>
                <a:cs typeface="Open Sans" panose="020B0606030504020204" pitchFamily="34" charset="0"/>
              </a:rPr>
              <a:t>Showcase feedback via social media, know how you're doing boards, on wards, departments and in staff rooms</a:t>
            </a:r>
          </a:p>
          <a:p>
            <a:pPr marL="539750" lvl="1" indent="-269875">
              <a:lnSpc>
                <a:spcPts val="3499"/>
              </a:lnSpc>
              <a:buFont typeface="Arial"/>
              <a:buChar char="•"/>
            </a:pPr>
            <a:r>
              <a:rPr lang="en-US" sz="2499" dirty="0">
                <a:solidFill>
                  <a:srgbClr val="141414"/>
                </a:solidFill>
                <a:latin typeface="Open Sauce" panose="020B0604020202020204" charset="0"/>
                <a:ea typeface="Open Sans" panose="020B0606030504020204" pitchFamily="34" charset="0"/>
                <a:cs typeface="Open Sans" panose="020B0606030504020204" pitchFamily="34" charset="0"/>
              </a:rPr>
              <a:t>Advertise feedback opportunities using promotional materials </a:t>
            </a:r>
          </a:p>
          <a:p>
            <a:pPr marL="539750" lvl="1" indent="-269875">
              <a:lnSpc>
                <a:spcPts val="3499"/>
              </a:lnSpc>
              <a:buFont typeface="Arial"/>
              <a:buChar char="•"/>
            </a:pPr>
            <a:r>
              <a:rPr lang="en-US" sz="2499" dirty="0">
                <a:solidFill>
                  <a:srgbClr val="141414"/>
                </a:solidFill>
                <a:latin typeface="Open Sauce" panose="020B0604020202020204" charset="0"/>
                <a:ea typeface="Open Sans" panose="020B0606030504020204" pitchFamily="34" charset="0"/>
                <a:cs typeface="Open Sans" panose="020B0606030504020204" pitchFamily="34" charset="0"/>
              </a:rPr>
              <a:t>Use league tables </a:t>
            </a:r>
          </a:p>
          <a:p>
            <a:pPr>
              <a:lnSpc>
                <a:spcPts val="3499"/>
              </a:lnSpc>
            </a:pPr>
            <a:endParaRPr lang="en-US" sz="2499" dirty="0">
              <a:solidFill>
                <a:srgbClr val="141414"/>
              </a:solidFill>
              <a:latin typeface="Open Sauce" panose="020B0604020202020204" charset="0"/>
              <a:ea typeface="Open Sans" panose="020B0606030504020204" pitchFamily="34" charset="0"/>
              <a:cs typeface="Open Sans" panose="020B0606030504020204" pitchFamily="34" charset="0"/>
            </a:endParaRPr>
          </a:p>
          <a:p>
            <a:pPr algn="l">
              <a:lnSpc>
                <a:spcPts val="3499"/>
              </a:lnSpc>
            </a:pPr>
            <a:r>
              <a:rPr lang="en-US" sz="2499" dirty="0">
                <a:solidFill>
                  <a:srgbClr val="141414"/>
                </a:solidFill>
                <a:latin typeface="Open Sauce" panose="020B0604020202020204" charset="0"/>
                <a:ea typeface="Open Sans" panose="020B0606030504020204" pitchFamily="34" charset="0"/>
                <a:cs typeface="Open Sans" panose="020B0606030504020204" pitchFamily="34" charset="0"/>
              </a:rPr>
              <a:t>Notions of engagement, support and promotion underpinned the majority of facilitators described.</a:t>
            </a:r>
          </a:p>
        </p:txBody>
      </p:sp>
      <p:grpSp>
        <p:nvGrpSpPr>
          <p:cNvPr id="15" name="Group 15"/>
          <p:cNvGrpSpPr/>
          <p:nvPr/>
        </p:nvGrpSpPr>
        <p:grpSpPr>
          <a:xfrm>
            <a:off x="16451439" y="9193973"/>
            <a:ext cx="925949" cy="714522"/>
            <a:chOff x="0" y="0"/>
            <a:chExt cx="1234598" cy="952696"/>
          </a:xfrm>
        </p:grpSpPr>
        <p:grpSp>
          <p:nvGrpSpPr>
            <p:cNvPr id="16" name="Group 16"/>
            <p:cNvGrpSpPr/>
            <p:nvPr/>
          </p:nvGrpSpPr>
          <p:grpSpPr>
            <a:xfrm>
              <a:off x="0" y="0"/>
              <a:ext cx="1234598" cy="952696"/>
              <a:chOff x="0" y="0"/>
              <a:chExt cx="672578" cy="518160"/>
            </a:xfrm>
          </p:grpSpPr>
          <p:sp>
            <p:nvSpPr>
              <p:cNvPr id="17" name="Freeform 17"/>
              <p:cNvSpPr/>
              <p:nvPr/>
            </p:nvSpPr>
            <p:spPr>
              <a:xfrm>
                <a:off x="6350" y="6360"/>
                <a:ext cx="659878" cy="506284"/>
              </a:xfrm>
              <a:custGeom>
                <a:avLst/>
                <a:gdLst/>
                <a:ahLst/>
                <a:cxnLst/>
                <a:rect l="l" t="t" r="r" b="b"/>
                <a:pathLst>
                  <a:path w="659878" h="506284">
                    <a:moveTo>
                      <a:pt x="252730" y="0"/>
                    </a:moveTo>
                    <a:lnTo>
                      <a:pt x="407148" y="0"/>
                    </a:lnTo>
                    <a:cubicBezTo>
                      <a:pt x="546848" y="0"/>
                      <a:pt x="659878" y="113215"/>
                      <a:pt x="659878" y="253143"/>
                    </a:cubicBezTo>
                    <a:cubicBezTo>
                      <a:pt x="659878" y="393070"/>
                      <a:pt x="546848" y="506285"/>
                      <a:pt x="407148" y="506285"/>
                    </a:cubicBezTo>
                    <a:lnTo>
                      <a:pt x="252730" y="506285"/>
                    </a:lnTo>
                    <a:cubicBezTo>
                      <a:pt x="113030" y="506285"/>
                      <a:pt x="0" y="393070"/>
                      <a:pt x="0" y="253143"/>
                    </a:cubicBezTo>
                    <a:cubicBezTo>
                      <a:pt x="0" y="113215"/>
                      <a:pt x="113030" y="0"/>
                      <a:pt x="252730" y="0"/>
                    </a:cubicBezTo>
                    <a:close/>
                  </a:path>
                </a:pathLst>
              </a:custGeom>
              <a:solidFill>
                <a:srgbClr val="FF5F24"/>
              </a:solidFill>
            </p:spPr>
          </p:sp>
        </p:grpSp>
        <p:sp>
          <p:nvSpPr>
            <p:cNvPr id="18" name="TextBox 18"/>
            <p:cNvSpPr txBox="1"/>
            <p:nvPr/>
          </p:nvSpPr>
          <p:spPr>
            <a:xfrm>
              <a:off x="276752" y="293257"/>
              <a:ext cx="681094" cy="395182"/>
            </a:xfrm>
            <a:prstGeom prst="rect">
              <a:avLst/>
            </a:prstGeom>
          </p:spPr>
          <p:txBody>
            <a:bodyPr lIns="0" tIns="0" rIns="0" bIns="0" rtlCol="0" anchor="t">
              <a:spAutoFit/>
            </a:bodyPr>
            <a:lstStyle/>
            <a:p>
              <a:pPr algn="ctr">
                <a:lnSpc>
                  <a:spcPts val="2200"/>
                </a:lnSpc>
              </a:pPr>
              <a:r>
                <a:rPr lang="en-US" sz="2200">
                  <a:solidFill>
                    <a:srgbClr val="141414"/>
                  </a:solidFill>
                  <a:latin typeface="Open Sauce SemiBold Bold"/>
                </a:rPr>
                <a:t>08</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2306</Words>
  <Application>Microsoft Office PowerPoint</Application>
  <PresentationFormat>Custom</PresentationFormat>
  <Paragraphs>132</Paragraphs>
  <Slides>15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Open Sans Light</vt:lpstr>
      <vt:lpstr>Open Sauce</vt:lpstr>
      <vt:lpstr>Open Sauce SemiBold Bold Italics</vt:lpstr>
      <vt:lpstr>Open Sauce Bold</vt:lpstr>
      <vt:lpstr>Open Sauce Bold Italics</vt:lpstr>
      <vt:lpstr>Open Sauce SemiBold Bold</vt:lpstr>
      <vt:lpstr>Open Sauce Italics</vt:lpstr>
      <vt:lpstr>Open Sauce SemiBold Italics</vt:lpstr>
      <vt:lpstr>Open Sauce SemiBold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Agency or Department Name</dc:title>
  <dc:creator>Rebecca Baines</dc:creator>
  <cp:lastModifiedBy>James Munro</cp:lastModifiedBy>
  <cp:revision>3</cp:revision>
  <dcterms:created xsi:type="dcterms:W3CDTF">2006-08-16T00:00:00Z</dcterms:created>
  <dcterms:modified xsi:type="dcterms:W3CDTF">2021-07-22T16:25:05Z</dcterms:modified>
  <dc:identifier>DAEkVvLoQXk</dc:identifier>
</cp:coreProperties>
</file>