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787" r:id="rId1"/>
  </p:sldMasterIdLst>
  <p:notesMasterIdLst>
    <p:notesMasterId r:id="rId17"/>
  </p:notesMasterIdLst>
  <p:handoutMasterIdLst>
    <p:handoutMasterId r:id="rId18"/>
  </p:handoutMasterIdLst>
  <p:sldIdLst>
    <p:sldId id="686" r:id="rId2"/>
    <p:sldId id="716" r:id="rId3"/>
    <p:sldId id="728" r:id="rId4"/>
    <p:sldId id="729" r:id="rId5"/>
    <p:sldId id="730" r:id="rId6"/>
    <p:sldId id="732" r:id="rId7"/>
    <p:sldId id="731" r:id="rId8"/>
    <p:sldId id="736" r:id="rId9"/>
    <p:sldId id="735" r:id="rId10"/>
    <p:sldId id="727" r:id="rId11"/>
    <p:sldId id="722" r:id="rId12"/>
    <p:sldId id="721" r:id="rId13"/>
    <p:sldId id="733" r:id="rId14"/>
    <p:sldId id="725" r:id="rId15"/>
    <p:sldId id="715" r:id="rId16"/>
  </p:sldIdLst>
  <p:sldSz cx="9144000" cy="6858000" type="screen4x3"/>
  <p:notesSz cx="9926638" cy="6669088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1pPr>
    <a:lvl2pPr marL="45698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2pPr>
    <a:lvl3pPr marL="91396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3pPr>
    <a:lvl4pPr marL="1370940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4pPr>
    <a:lvl5pPr marL="1827921" algn="l" rtl="0" fontAlgn="base" hangingPunct="0">
      <a:spcBef>
        <a:spcPct val="0"/>
      </a:spcBef>
      <a:spcAft>
        <a:spcPct val="0"/>
      </a:spcAft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5pPr>
    <a:lvl6pPr marL="2284901" algn="l" defTabSz="91396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6pPr>
    <a:lvl7pPr marL="2741884" algn="l" defTabSz="91396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7pPr>
    <a:lvl8pPr marL="3198864" algn="l" defTabSz="91396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8pPr>
    <a:lvl9pPr marL="3655844" algn="l" defTabSz="913960" rtl="0" eaLnBrk="1" latinLnBrk="0" hangingPunct="1">
      <a:defRPr sz="2400" kern="1200">
        <a:solidFill>
          <a:srgbClr val="0072C6"/>
        </a:solidFill>
        <a:latin typeface="Arial" pitchFamily="34" charset="0"/>
        <a:ea typeface="Helvetica" charset="0"/>
        <a:cs typeface="Helvetica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2100">
          <p15:clr>
            <a:srgbClr val="A4A3A4"/>
          </p15:clr>
        </p15:guide>
        <p15:guide id="4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Lafferty" initials="TL" lastIdx="2" clrIdx="0"/>
  <p:cmAuthor id="1" name="Kathy Byrne" initials="KB" lastIdx="8" clrIdx="1"/>
  <p:cmAuthor id="2" name="Rab McEwan" initials="RM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52"/>
    <a:srgbClr val="CC0066"/>
    <a:srgbClr val="CC9900"/>
    <a:srgbClr val="D60093"/>
    <a:srgbClr val="EE1241"/>
    <a:srgbClr val="FF5050"/>
    <a:srgbClr val="FF66FF"/>
    <a:srgbClr val="FF0000"/>
    <a:srgbClr val="A2D66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680D9-734D-4085-B088-6DCF78508F96}" v="1" dt="2021-07-22T16:26:59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 autoAdjust="0"/>
    <p:restoredTop sz="90449" autoAdjust="0"/>
  </p:normalViewPr>
  <p:slideViewPr>
    <p:cSldViewPr>
      <p:cViewPr varScale="1">
        <p:scale>
          <a:sx n="104" d="100"/>
          <a:sy n="104" d="100"/>
        </p:scale>
        <p:origin x="13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1914" y="-72"/>
      </p:cViewPr>
      <p:guideLst>
        <p:guide orient="horz" pos="3126"/>
        <p:guide pos="2100"/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55" y="0"/>
            <a:ext cx="4300519" cy="3338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2C49F19-E3B2-4DAD-8EBF-456BDAB8BCC5}" type="datetimeFigureOut">
              <a:rPr lang="en-GB"/>
              <a:pPr>
                <a:defRPr/>
              </a:pPr>
              <a:t>22/07/2021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34203"/>
            <a:ext cx="4300519" cy="333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55" y="6334203"/>
            <a:ext cx="4300519" cy="3338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10E5B-199E-403E-9EF9-9DA479BE8E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031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817813" y="141288"/>
            <a:ext cx="2470150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676092" y="2125107"/>
            <a:ext cx="8681635" cy="44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 noProof="0" dirty="0">
                <a:sym typeface="Avenir Roman" charset="0"/>
              </a:rPr>
              <a:t>Second level</a:t>
            </a:r>
          </a:p>
          <a:p>
            <a:pPr lvl="2"/>
            <a:r>
              <a:rPr lang="en-US" altLang="en-US" noProof="0" dirty="0">
                <a:sym typeface="Avenir Roman" charset="0"/>
              </a:rPr>
              <a:t>Third level</a:t>
            </a:r>
          </a:p>
          <a:p>
            <a:pPr lvl="3"/>
            <a:r>
              <a:rPr lang="en-US" altLang="en-US" noProof="0" dirty="0">
                <a:sym typeface="Avenir Roman" charset="0"/>
              </a:rPr>
              <a:t>Fourth level</a:t>
            </a:r>
          </a:p>
          <a:p>
            <a:pPr lvl="4"/>
            <a:r>
              <a:rPr lang="en-US" altLang="en-US" noProof="0" dirty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724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698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490" algn="l" defTabSz="45698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6980" algn="l" defTabSz="45698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471" algn="l" defTabSz="45698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3960" algn="l" defTabSz="45698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4901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84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64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44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05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8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86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8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22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88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12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8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1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rgbClr val="000000"/>
              </a:solidFill>
              <a:effectLst/>
              <a:latin typeface="Avenir Roman" charset="0"/>
              <a:ea typeface="Avenir Roman" charset="0"/>
              <a:cs typeface="Avenir Roman" charset="0"/>
              <a:sym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2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32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431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97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7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22318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2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7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6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5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6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E9E2-3BD1-45B4-9346-5D52B4395A4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4438-576E-4E68-A0F7-5AD241B5FDD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8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EF5BE9E2-3BD1-45B4-9346-5D52B4395A4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22/07/2021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 hangingPunct="1">
              <a:spcBef>
                <a:spcPts val="0"/>
              </a:spcBef>
              <a:spcAft>
                <a:spcPts val="0"/>
              </a:spcAft>
            </a:pPr>
            <a:fld id="{70114438-576E-4E68-A0F7-5AD241B5FDD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google.co.uk/url?sa=i&amp;rct=j&amp;q=&amp;esrc=s&amp;source=images&amp;cd=&amp;cad=rja&amp;uact=8&amp;ved=0ahUKEwjT6uSB3dTXAhUMVRQKHZagDQ0QjRwIBw&amp;url=https://vimeopro.com/careopinion/exemplars/video/138955046&amp;psig=AOvVaw1rrZYoCAMhZ1q4gc0EW5bu&amp;ust=151152753099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reopinion.org.uk/ourblog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hyperlink" Target="mailto:jess.saunders@nhs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ichaela.brewer@nhs.net" TargetMode="External"/><Relationship Id="rId5" Type="http://schemas.openxmlformats.org/officeDocument/2006/relationships/image" Target="../media/image37.png"/><Relationship Id="rId10" Type="http://schemas.openxmlformats.org/officeDocument/2006/relationships/hyperlink" Target="mailto:frazer.underwood1@nhs.ne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866627"/>
            <a:ext cx="8496944" cy="9966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CC006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Michaela Brewer, Patient Engagement Manager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C006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Jess Saunders, Patient Experience Coordinator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CC0066"/>
                </a:solidFill>
                <a:latin typeface="Arial" pitchFamily="34" charset="0"/>
                <a:ea typeface="Helvetica" charset="0"/>
                <a:cs typeface="Helvetica" charset="0"/>
                <a:sym typeface="Arial" pitchFamily="34" charset="0"/>
              </a:rPr>
              <a:t>Dr Frazer Underwood RN, Associate Director of Nursing for Research, Innovation and Improvement</a:t>
            </a:r>
          </a:p>
          <a:p>
            <a:pPr marL="0" indent="0">
              <a:buNone/>
            </a:pPr>
            <a:endParaRPr lang="en-GB" sz="1800" dirty="0">
              <a:solidFill>
                <a:srgbClr val="CC0066"/>
              </a:solidFill>
              <a:latin typeface="Arial" pitchFamily="34" charset="0"/>
              <a:ea typeface="Helvetica" charset="0"/>
              <a:cs typeface="Helvetica" charset="0"/>
              <a:sym typeface="Arial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A65AA0C-E268-1A4A-ABDC-1E5C1CBAB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7312"/>
            <a:ext cx="9144000" cy="6206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6" name="irc_mi" descr="Image result for care opin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259" y="703249"/>
            <a:ext cx="3873180" cy="175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:\Artwork\Patient Experience\Picture2.png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823479"/>
            <a:ext cx="1295143" cy="260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70FF9-1FDB-4372-9B77-90E1360CB81B}"/>
              </a:ext>
            </a:extLst>
          </p:cNvPr>
          <p:cNvSpPr txBox="1"/>
          <p:nvPr/>
        </p:nvSpPr>
        <p:spPr>
          <a:xfrm>
            <a:off x="1151620" y="273825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A40052"/>
                </a:solidFill>
              </a:rPr>
              <a:t>Implementing Care Opinion in </a:t>
            </a:r>
          </a:p>
          <a:p>
            <a:pPr algn="ctr"/>
            <a:r>
              <a:rPr lang="en-GB" sz="3600" b="1" dirty="0">
                <a:solidFill>
                  <a:srgbClr val="A40052"/>
                </a:solidFill>
              </a:rPr>
              <a:t>Royal Cornwall NHS Trust: </a:t>
            </a:r>
          </a:p>
          <a:p>
            <a:pPr algn="ctr"/>
            <a:r>
              <a:rPr lang="en-GB" sz="3600" b="1" dirty="0">
                <a:solidFill>
                  <a:srgbClr val="A40052"/>
                </a:solidFill>
              </a:rPr>
              <a:t>Our Improvement Journey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E60B24-ED8B-4728-925B-C253BCB136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783419"/>
            <a:ext cx="2956816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7417"/>
            <a:ext cx="4211960" cy="508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095" y="908720"/>
            <a:ext cx="170058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0" t="19675" r="2316" b="3093"/>
          <a:stretch/>
        </p:blipFill>
        <p:spPr bwMode="auto">
          <a:xfrm>
            <a:off x="4283968" y="1628800"/>
            <a:ext cx="46973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803653"/>
            <a:ext cx="2339751" cy="99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286" y="3973863"/>
            <a:ext cx="293218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987" y="5790515"/>
            <a:ext cx="2437583" cy="104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2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86417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0066"/>
                </a:solidFill>
              </a:rPr>
              <a:t>Where are we now?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711534"/>
            <a:ext cx="3203848" cy="287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955" y="1325839"/>
            <a:ext cx="78114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C0066"/>
                </a:solidFill>
              </a:rPr>
              <a:t>418</a:t>
            </a:r>
            <a:r>
              <a:rPr lang="en-GB" sz="2200" dirty="0">
                <a:solidFill>
                  <a:srgbClr val="CC0066"/>
                </a:solidFill>
              </a:rPr>
              <a:t> Colleagues listening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C0066"/>
                </a:solidFill>
              </a:rPr>
              <a:t>160 </a:t>
            </a:r>
            <a:r>
              <a:rPr lang="en-GB" sz="2200" dirty="0">
                <a:solidFill>
                  <a:srgbClr val="CC0066"/>
                </a:solidFill>
              </a:rPr>
              <a:t>trained responders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C0066"/>
                </a:solidFill>
              </a:rPr>
              <a:t>Over 2,430 </a:t>
            </a:r>
            <a:r>
              <a:rPr lang="en-GB" sz="2200" dirty="0">
                <a:solidFill>
                  <a:srgbClr val="CC0066"/>
                </a:solidFill>
              </a:rPr>
              <a:t>stories have been told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C0066"/>
                </a:solidFill>
              </a:rPr>
              <a:t>59 </a:t>
            </a:r>
            <a:r>
              <a:rPr lang="en-GB" sz="2200" dirty="0">
                <a:solidFill>
                  <a:srgbClr val="CC0066"/>
                </a:solidFill>
              </a:rPr>
              <a:t>stories have led to a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CC0066"/>
                </a:solidFill>
              </a:rPr>
              <a:t>We now aim for every story to receive a personal response within 7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CB00C-3228-4696-BD17-F0C1B5443A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0" r="390" b="1404"/>
          <a:stretch/>
        </p:blipFill>
        <p:spPr>
          <a:xfrm>
            <a:off x="1949986" y="3770397"/>
            <a:ext cx="7194014" cy="3002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74" y="4095715"/>
            <a:ext cx="23388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C0066"/>
                </a:solidFill>
              </a:rPr>
              <a:t>RCHT are recognised nationally in being the </a:t>
            </a:r>
            <a:r>
              <a:rPr lang="en-GB" b="1" dirty="0">
                <a:solidFill>
                  <a:srgbClr val="CC0066"/>
                </a:solidFill>
              </a:rPr>
              <a:t>2</a:t>
            </a:r>
            <a:r>
              <a:rPr lang="en-GB" b="1" baseline="30000" dirty="0">
                <a:solidFill>
                  <a:srgbClr val="CC0066"/>
                </a:solidFill>
              </a:rPr>
              <a:t>nd</a:t>
            </a:r>
            <a:r>
              <a:rPr lang="en-GB" b="1" dirty="0">
                <a:solidFill>
                  <a:srgbClr val="CC0066"/>
                </a:solidFill>
              </a:rPr>
              <a:t> </a:t>
            </a:r>
            <a:r>
              <a:rPr lang="en-GB" dirty="0">
                <a:solidFill>
                  <a:srgbClr val="CC0066"/>
                </a:solidFill>
              </a:rPr>
              <a:t>most actively listening Trust in the UK</a:t>
            </a:r>
          </a:p>
        </p:txBody>
      </p:sp>
    </p:spTree>
    <p:extLst>
      <p:ext uri="{BB962C8B-B14F-4D97-AF65-F5344CB8AC3E}">
        <p14:creationId xmlns:p14="http://schemas.microsoft.com/office/powerpoint/2010/main" val="349473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3033F8-359C-470F-BBE3-9CB6CA5974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95536" y="202332"/>
            <a:ext cx="4687273" cy="6453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30B1C5-0167-47BE-84F4-5B3CF710EF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83495"/>
            <a:ext cx="3312368" cy="66910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830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80016">
            <a:off x="7023383" y="1232508"/>
            <a:ext cx="1622725" cy="20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7402">
            <a:off x="57725" y="1451534"/>
            <a:ext cx="6026443" cy="307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63320" y="771783"/>
            <a:ext cx="7417360" cy="679751"/>
            <a:chOff x="1187624" y="5257907"/>
            <a:chExt cx="7056784" cy="679751"/>
          </a:xfrm>
        </p:grpSpPr>
        <p:grpSp>
          <p:nvGrpSpPr>
            <p:cNvPr id="11" name="Group 10"/>
            <p:cNvGrpSpPr/>
            <p:nvPr/>
          </p:nvGrpSpPr>
          <p:grpSpPr>
            <a:xfrm>
              <a:off x="1187624" y="5257907"/>
              <a:ext cx="2808311" cy="679751"/>
              <a:chOff x="1187624" y="5257907"/>
              <a:chExt cx="2808311" cy="679751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187624" y="5257907"/>
                <a:ext cx="766161" cy="679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787972" y="5366951"/>
                <a:ext cx="22079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@RCHTPtExp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211960" y="5366949"/>
              <a:ext cx="4032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#FeedbackIsFreeLetsUseIt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9314">
            <a:off x="4716016" y="3284984"/>
            <a:ext cx="4412680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6746" y="5416387"/>
            <a:ext cx="268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8"/>
              </a:rPr>
              <a:t>https://www.careopinion.org.uk/ourblog</a:t>
            </a: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56" y="5071492"/>
            <a:ext cx="1799179" cy="13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28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952"/>
            <a:ext cx="6120206" cy="392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S:\RCH-QSC\QSC\WIP\Patient Experience\Jess\Artwork\Care Opinion\Celebrate Succes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0206" y="1681678"/>
            <a:ext cx="29415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9692" y="4868244"/>
            <a:ext cx="658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CC0066"/>
                </a:solidFill>
              </a:rPr>
              <a:t>Emergency Department</a:t>
            </a:r>
            <a:r>
              <a:rPr lang="en-GB" sz="1600" i="1" dirty="0">
                <a:solidFill>
                  <a:srgbClr val="CC0066"/>
                </a:solidFill>
              </a:rPr>
              <a:t>: “We would like to thank Jane M for everything she does to ensure that the patient feedback her teams receive is shared, it matters, is acted upon, makes a difference and she responds to the patient/service user direct whenever she can despite her being so busy clinically.”</a:t>
            </a:r>
          </a:p>
        </p:txBody>
      </p:sp>
      <p:pic>
        <p:nvPicPr>
          <p:cNvPr id="13" name="Picture 3" descr="S:\RCH-QSC\QSC\WIP\Patient Experience\Jess\Artwork\Care Opinion\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686636"/>
            <a:ext cx="2456791" cy="16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6A65AA0C-E268-1A4A-ABDC-1E5C1CBABF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82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6A65AA0C-E268-1A4A-ABDC-1E5C1CBAB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015F0F5-27F7-436C-B923-51F393786836}"/>
              </a:ext>
            </a:extLst>
          </p:cNvPr>
          <p:cNvGrpSpPr/>
          <p:nvPr/>
        </p:nvGrpSpPr>
        <p:grpSpPr>
          <a:xfrm>
            <a:off x="899056" y="5597748"/>
            <a:ext cx="7417360" cy="679751"/>
            <a:chOff x="899056" y="5597748"/>
            <a:chExt cx="7417360" cy="6797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03E8FC0-0114-4781-8E4F-AB536B8BA661}"/>
                </a:ext>
              </a:extLst>
            </p:cNvPr>
            <p:cNvGrpSpPr/>
            <p:nvPr/>
          </p:nvGrpSpPr>
          <p:grpSpPr>
            <a:xfrm>
              <a:off x="899056" y="5597748"/>
              <a:ext cx="2951805" cy="679751"/>
              <a:chOff x="899056" y="5597748"/>
              <a:chExt cx="2951805" cy="67975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99056" y="5597748"/>
                <a:ext cx="805309" cy="679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530079" y="5706792"/>
                <a:ext cx="2320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chemeClr val="tx1"/>
                    </a:solidFill>
                  </a:rPr>
                  <a:t>@RCHTPtExp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4077925" y="5706790"/>
              <a:ext cx="42384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#FeedbackIsFreeLetsUseIt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8862D1-490D-489B-827C-8FB4B3680C34}"/>
              </a:ext>
            </a:extLst>
          </p:cNvPr>
          <p:cNvGrpSpPr/>
          <p:nvPr/>
        </p:nvGrpSpPr>
        <p:grpSpPr>
          <a:xfrm>
            <a:off x="656716" y="1693818"/>
            <a:ext cx="7902576" cy="3775376"/>
            <a:chOff x="683568" y="1790549"/>
            <a:chExt cx="7902576" cy="3775376"/>
          </a:xfrm>
        </p:grpSpPr>
        <p:sp>
          <p:nvSpPr>
            <p:cNvPr id="7" name="Rounded Rectangle 6"/>
            <p:cNvSpPr/>
            <p:nvPr/>
          </p:nvSpPr>
          <p:spPr>
            <a:xfrm>
              <a:off x="683568" y="1790549"/>
              <a:ext cx="7848872" cy="377537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B75EFA-99D3-4797-A8A7-883755BFA7FE}"/>
                </a:ext>
              </a:extLst>
            </p:cNvPr>
            <p:cNvGrpSpPr/>
            <p:nvPr/>
          </p:nvGrpSpPr>
          <p:grpSpPr>
            <a:xfrm>
              <a:off x="941706" y="1929033"/>
              <a:ext cx="7644438" cy="1952573"/>
              <a:chOff x="974864" y="2146078"/>
              <a:chExt cx="7644438" cy="195257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74864" y="2146078"/>
                <a:ext cx="76444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Michaela Brewer, Patient Engagement Manager </a:t>
                </a:r>
              </a:p>
              <a:p>
                <a:r>
                  <a:rPr lang="en-GB" sz="2000" dirty="0"/>
                  <a:t>Email: </a:t>
                </a:r>
                <a:r>
                  <a:rPr lang="en-GB" sz="2000" dirty="0">
                    <a:hlinkClick r:id="rId6"/>
                  </a:rPr>
                  <a:t>michaela.brewer@nhs.net</a:t>
                </a:r>
                <a:endParaRPr lang="en-GB" sz="2000" dirty="0"/>
              </a:p>
              <a:p>
                <a:endParaRPr lang="en-GB" sz="2000" dirty="0"/>
              </a:p>
              <a:p>
                <a:endParaRPr lang="en-GB" sz="2000" dirty="0"/>
              </a:p>
              <a:p>
                <a:r>
                  <a:rPr lang="en-GB" sz="2000" b="1" dirty="0"/>
                  <a:t>Jess Saunders, Patient Experience Coordinator </a:t>
                </a:r>
              </a:p>
              <a:p>
                <a:r>
                  <a:rPr lang="en-GB" sz="2000" dirty="0"/>
                  <a:t>Email: </a:t>
                </a:r>
                <a:r>
                  <a:rPr lang="en-GB" sz="2000" dirty="0">
                    <a:hlinkClick r:id="rId7"/>
                  </a:rPr>
                  <a:t>jess.saunders@nhs.net</a:t>
                </a:r>
                <a:endParaRPr lang="en-GB" sz="2000" dirty="0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36FE32A-7AA6-4890-8846-1C8477BC04AC}"/>
                  </a:ext>
                </a:extLst>
              </p:cNvPr>
              <p:cNvGrpSpPr/>
              <p:nvPr/>
            </p:nvGrpSpPr>
            <p:grpSpPr>
              <a:xfrm>
                <a:off x="4937263" y="2446930"/>
                <a:ext cx="2535678" cy="400110"/>
                <a:chOff x="4700618" y="2913202"/>
                <a:chExt cx="2535678" cy="400110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07B65A9C-CD80-429C-8013-CC583FFB54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0618" y="2913202"/>
                  <a:ext cx="475130" cy="400110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8E2EDE1-42E2-45E8-9BD4-A65F1EE0190B}"/>
                    </a:ext>
                  </a:extLst>
                </p:cNvPr>
                <p:cNvSpPr txBox="1"/>
                <p:nvPr/>
              </p:nvSpPr>
              <p:spPr>
                <a:xfrm>
                  <a:off x="5076056" y="2913202"/>
                  <a:ext cx="21602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@michaelajaneb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3CF94F7-6A6B-4FBC-86CB-7F3B35F42103}"/>
                  </a:ext>
                </a:extLst>
              </p:cNvPr>
              <p:cNvGrpSpPr/>
              <p:nvPr/>
            </p:nvGrpSpPr>
            <p:grpSpPr>
              <a:xfrm>
                <a:off x="4630952" y="3666856"/>
                <a:ext cx="2288874" cy="431795"/>
                <a:chOff x="4371358" y="3855606"/>
                <a:chExt cx="2288874" cy="431795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E8D4039-DFEB-4AA0-998F-57F32CA485A1}"/>
                    </a:ext>
                  </a:extLst>
                </p:cNvPr>
                <p:cNvSpPr txBox="1"/>
                <p:nvPr/>
              </p:nvSpPr>
              <p:spPr>
                <a:xfrm>
                  <a:off x="4772022" y="3855606"/>
                  <a:ext cx="18882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@Jecscribbles</a:t>
                  </a:r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D3100247-1B4B-4AD4-8711-6E49A2E9B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1358" y="3885030"/>
                  <a:ext cx="475529" cy="40237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F1ABA8B-A216-4FC0-A469-0EFF1F05C223}"/>
                </a:ext>
              </a:extLst>
            </p:cNvPr>
            <p:cNvGrpSpPr/>
            <p:nvPr/>
          </p:nvGrpSpPr>
          <p:grpSpPr>
            <a:xfrm>
              <a:off x="941706" y="4412192"/>
              <a:ext cx="7332595" cy="1042408"/>
              <a:chOff x="857574" y="2057821"/>
              <a:chExt cx="7332595" cy="104240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E19A48-EEDB-4A36-8DEE-97A1CB4E1E1D}"/>
                  </a:ext>
                </a:extLst>
              </p:cNvPr>
              <p:cNvSpPr txBox="1"/>
              <p:nvPr/>
            </p:nvSpPr>
            <p:spPr>
              <a:xfrm>
                <a:off x="857574" y="2057821"/>
                <a:ext cx="73325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Dr Frazer Underwood RN, Associate Director of Nursing for Research, Innovation and Improvement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7F7177F-0D18-434C-A29C-FA8D2A01ECC4}"/>
                  </a:ext>
                </a:extLst>
              </p:cNvPr>
              <p:cNvGrpSpPr/>
              <p:nvPr/>
            </p:nvGrpSpPr>
            <p:grpSpPr>
              <a:xfrm>
                <a:off x="857574" y="2684277"/>
                <a:ext cx="7080089" cy="415952"/>
                <a:chOff x="742165" y="2622898"/>
                <a:chExt cx="7080089" cy="415952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7D0855F-27A5-414B-B72B-27A9684279A3}"/>
                    </a:ext>
                  </a:extLst>
                </p:cNvPr>
                <p:cNvSpPr txBox="1"/>
                <p:nvPr/>
              </p:nvSpPr>
              <p:spPr>
                <a:xfrm>
                  <a:off x="742165" y="2635062"/>
                  <a:ext cx="418987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/>
                    <a:t>Email: </a:t>
                  </a:r>
                  <a:r>
                    <a:rPr lang="en-GB" sz="2000" dirty="0">
                      <a:hlinkClick r:id="rId10"/>
                    </a:rPr>
                    <a:t>frazer.underwood1@nhs.net</a:t>
                  </a:r>
                  <a:r>
                    <a:rPr lang="en-GB" sz="2000" dirty="0"/>
                    <a:t> </a:t>
                  </a: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4C2F3250-F226-44C6-BF3D-DF6AB768DD35}"/>
                    </a:ext>
                  </a:extLst>
                </p:cNvPr>
                <p:cNvGrpSpPr/>
                <p:nvPr/>
              </p:nvGrpSpPr>
              <p:grpSpPr>
                <a:xfrm>
                  <a:off x="5037477" y="2622898"/>
                  <a:ext cx="2784777" cy="415952"/>
                  <a:chOff x="5037477" y="2622898"/>
                  <a:chExt cx="2784777" cy="415952"/>
                </a:xfrm>
              </p:grpSpPr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961AA7BE-D6C4-451E-AE8B-B6E4D10953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37477" y="2636479"/>
                    <a:ext cx="475529" cy="402371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EE0DBD22-689E-4113-912F-DF9E0A12EC29}"/>
                      </a:ext>
                    </a:extLst>
                  </p:cNvPr>
                  <p:cNvSpPr txBox="1"/>
                  <p:nvPr/>
                </p:nvSpPr>
                <p:spPr>
                  <a:xfrm>
                    <a:off x="5432890" y="2622898"/>
                    <a:ext cx="238936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000" dirty="0"/>
                      <a:t>@frazerunderwood</a:t>
                    </a:r>
                  </a:p>
                </p:txBody>
              </p:sp>
            </p:grpSp>
          </p:grp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270622-8E83-4F92-A1B0-596F3B3E5A78}"/>
              </a:ext>
            </a:extLst>
          </p:cNvPr>
          <p:cNvSpPr txBox="1"/>
          <p:nvPr/>
        </p:nvSpPr>
        <p:spPr>
          <a:xfrm>
            <a:off x="539552" y="102201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Our Contact Details:</a:t>
            </a:r>
          </a:p>
        </p:txBody>
      </p:sp>
    </p:spTree>
    <p:extLst>
      <p:ext uri="{BB962C8B-B14F-4D97-AF65-F5344CB8AC3E}">
        <p14:creationId xmlns:p14="http://schemas.microsoft.com/office/powerpoint/2010/main" val="32968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6A65AA0C-E268-1A4A-ABDC-1E5C1CBAB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06F5F-FA1E-4D23-B41D-06EE331ADC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893" y="4044597"/>
            <a:ext cx="4110107" cy="2309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48C917-0B10-4375-840D-24720EE778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17415"/>
            <a:ext cx="8460432" cy="5414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8CB72-ACBE-448C-A133-3D14C2B7BF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970" y="5301208"/>
            <a:ext cx="2355015" cy="130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917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6A65AA0C-E268-1A4A-ABDC-1E5C1CBAB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808475-815A-42E4-9F04-0EF27DBA058D}"/>
              </a:ext>
            </a:extLst>
          </p:cNvPr>
          <p:cNvGrpSpPr/>
          <p:nvPr/>
        </p:nvGrpSpPr>
        <p:grpSpPr>
          <a:xfrm>
            <a:off x="1900964" y="970079"/>
            <a:ext cx="4896544" cy="5082960"/>
            <a:chOff x="179512" y="938328"/>
            <a:chExt cx="5376255" cy="51500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4DAE71-A99D-4FB1-92D9-1EBAAC1BE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930" y="938328"/>
              <a:ext cx="4725413" cy="86409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D29D3E-C594-4751-BEA1-B3EA51C41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4081960"/>
              <a:ext cx="5376255" cy="20064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1A0037-925A-4883-AAED-F45AE5BD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766" y="2174099"/>
              <a:ext cx="2383743" cy="167654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13345BA-1CBE-4ABF-8E05-BB292F2BAA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6484">
            <a:off x="4735009" y="1017683"/>
            <a:ext cx="4076158" cy="4710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BB865-C27F-4F3B-9B75-3BAB5221120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7511">
            <a:off x="564852" y="1091241"/>
            <a:ext cx="3981698" cy="4727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9F483-6508-4CA6-964C-87D1A17864A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531" y="945716"/>
            <a:ext cx="4450466" cy="4804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067FB0-0CCD-4EDC-A35F-D6A77757EE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46" y="801284"/>
            <a:ext cx="4907908" cy="54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6A65AA0C-E268-1A4A-ABDC-1E5C1CBAB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9670E-87A5-450A-AF15-948E91B4BB87}"/>
              </a:ext>
            </a:extLst>
          </p:cNvPr>
          <p:cNvSpPr txBox="1"/>
          <p:nvPr/>
        </p:nvSpPr>
        <p:spPr>
          <a:xfrm>
            <a:off x="323528" y="86417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A40052"/>
                </a:solidFill>
              </a:rPr>
              <a:t>Why did RCHT subscribe to Care Opinion?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7A509-7575-420C-A66D-A6403414BF21}"/>
              </a:ext>
            </a:extLst>
          </p:cNvPr>
          <p:cNvSpPr txBox="1"/>
          <p:nvPr/>
        </p:nvSpPr>
        <p:spPr>
          <a:xfrm>
            <a:off x="755308" y="2409038"/>
            <a:ext cx="79316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C0066"/>
                </a:solidFill>
              </a:rPr>
              <a:t>We were not a learning organisation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9EA3-E002-4879-B78A-FE302BE088C6}"/>
              </a:ext>
            </a:extLst>
          </p:cNvPr>
          <p:cNvSpPr txBox="1"/>
          <p:nvPr/>
        </p:nvSpPr>
        <p:spPr>
          <a:xfrm>
            <a:off x="755308" y="3497570"/>
            <a:ext cx="793168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C0066"/>
                </a:solidFill>
              </a:rPr>
              <a:t>Clinical teams were disengaged with patient 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F8DAF-950D-41C5-BB36-D7EDBAFEB735}"/>
              </a:ext>
            </a:extLst>
          </p:cNvPr>
          <p:cNvSpPr txBox="1"/>
          <p:nvPr/>
        </p:nvSpPr>
        <p:spPr>
          <a:xfrm>
            <a:off x="755308" y="5013176"/>
            <a:ext cx="813690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C0066"/>
                </a:solidFill>
              </a:rPr>
              <a:t>We were at the beginning of a significant improvement journey …</a:t>
            </a:r>
            <a:endParaRPr lang="en-GB" sz="28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BE1B1-3A5C-46E7-9B4E-C8F7D618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4" y="4342012"/>
            <a:ext cx="8791575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08F2E7-F19D-4A01-90E7-51AE949D1E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" y="6309360"/>
            <a:ext cx="9144000" cy="548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91488D-1EF0-4CDB-BF02-3CB1CD87D412}"/>
              </a:ext>
            </a:extLst>
          </p:cNvPr>
          <p:cNvSpPr txBox="1"/>
          <p:nvPr/>
        </p:nvSpPr>
        <p:spPr>
          <a:xfrm>
            <a:off x="503548" y="78011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A40052"/>
                </a:solidFill>
              </a:rPr>
              <a:t>The Improvement Journey: Adopting Care Opinion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ABBC3-C924-45F2-B076-7BD6E4699309}"/>
              </a:ext>
            </a:extLst>
          </p:cNvPr>
          <p:cNvSpPr txBox="1"/>
          <p:nvPr/>
        </p:nvSpPr>
        <p:spPr>
          <a:xfrm>
            <a:off x="503547" y="2780149"/>
            <a:ext cx="854332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CC0066"/>
                </a:solidFill>
              </a:rPr>
              <a:t>Connection made between patient experience and our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26587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BE1B1-3A5C-46E7-9B4E-C8F7D618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4" y="4342012"/>
            <a:ext cx="8791575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08F2E7-F19D-4A01-90E7-51AE949D1E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" y="6309360"/>
            <a:ext cx="9144000" cy="548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3956D7-8762-46C7-8082-909FF7805F4B}"/>
              </a:ext>
            </a:extLst>
          </p:cNvPr>
          <p:cNvSpPr txBox="1"/>
          <p:nvPr/>
        </p:nvSpPr>
        <p:spPr>
          <a:xfrm>
            <a:off x="620322" y="2644170"/>
            <a:ext cx="77048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C0066"/>
                </a:solidFill>
              </a:rPr>
              <a:t>P</a:t>
            </a:r>
            <a:r>
              <a:rPr lang="en-GB" sz="2400" b="1" dirty="0">
                <a:solidFill>
                  <a:srgbClr val="CC0066"/>
                </a:solidFill>
              </a:rPr>
              <a:t>romoted the visibility of Care Opinion </a:t>
            </a:r>
          </a:p>
          <a:p>
            <a:endParaRPr lang="en-GB" sz="2400" b="1" dirty="0">
              <a:solidFill>
                <a:srgbClr val="CC0066"/>
              </a:solidFill>
            </a:endParaRPr>
          </a:p>
          <a:p>
            <a:endParaRPr lang="en-GB" sz="2400" b="1" dirty="0">
              <a:solidFill>
                <a:srgbClr val="CC00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C0066"/>
                </a:solidFill>
              </a:rPr>
              <a:t>Built the case for investment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CE75A-225B-4F44-AD64-089436509302}"/>
              </a:ext>
            </a:extLst>
          </p:cNvPr>
          <p:cNvSpPr txBox="1"/>
          <p:nvPr/>
        </p:nvSpPr>
        <p:spPr>
          <a:xfrm>
            <a:off x="620322" y="1283218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C0066"/>
                </a:solidFill>
              </a:rPr>
              <a:t>The Patient + Family Experience Team took control of the existing subscriptions </a:t>
            </a:r>
          </a:p>
        </p:txBody>
      </p:sp>
    </p:spTree>
    <p:extLst>
      <p:ext uri="{BB962C8B-B14F-4D97-AF65-F5344CB8AC3E}">
        <p14:creationId xmlns:p14="http://schemas.microsoft.com/office/powerpoint/2010/main" val="16882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C3D8E9-E6A0-47C2-BD20-0A38BEA916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81" y="793610"/>
            <a:ext cx="2445896" cy="17121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08F2E7-F19D-4A01-90E7-51AE949D1E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" y="6309360"/>
            <a:ext cx="9144000" cy="548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8420B-90EA-4F23-8D9B-20948D2289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145" y="978925"/>
            <a:ext cx="3743709" cy="5126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3331B2-561E-4D78-8889-59505A8CF8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8504">
            <a:off x="6467243" y="4157615"/>
            <a:ext cx="2849283" cy="25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7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08F2E7-F19D-4A01-90E7-51AE949D1E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" y="6309360"/>
            <a:ext cx="9144000" cy="548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348141-F03D-46B5-8DC8-B9FE990E1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75" y="1136900"/>
            <a:ext cx="5886450" cy="475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BBE57C-4EA0-46DC-A6D5-B4F6BE73A3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717414"/>
            <a:ext cx="2545309" cy="14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5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3363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2C6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CD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47227</TotalTime>
  <Words>303</Words>
  <Application>Microsoft Office PowerPoint</Application>
  <PresentationFormat>On-screen Show (4:3)</PresentationFormat>
  <Paragraphs>42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 Roman</vt:lpstr>
      <vt:lpstr>Calibri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Lynsey Neave</dc:creator>
  <cp:lastModifiedBy>James Munro</cp:lastModifiedBy>
  <cp:revision>1623</cp:revision>
  <cp:lastPrinted>2019-04-01T07:45:29Z</cp:lastPrinted>
  <dcterms:modified xsi:type="dcterms:W3CDTF">2021-07-22T16:27:25Z</dcterms:modified>
</cp:coreProperties>
</file>