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85" r:id="rId5"/>
    <p:sldId id="268" r:id="rId6"/>
    <p:sldId id="288" r:id="rId7"/>
    <p:sldId id="287" r:id="rId8"/>
    <p:sldId id="291" r:id="rId9"/>
    <p:sldId id="289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BA1"/>
    <a:srgbClr val="0081C1"/>
    <a:srgbClr val="F08000"/>
    <a:srgbClr val="5E1B6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B4577-6CE1-B041-9AA9-A4B56EE6FAB4}" v="34" dt="2023-07-27T14:18:16.4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9117" autoAdjust="0"/>
  </p:normalViewPr>
  <p:slideViewPr>
    <p:cSldViewPr>
      <p:cViewPr varScale="1">
        <p:scale>
          <a:sx n="34" d="100"/>
          <a:sy n="34" d="100"/>
        </p:scale>
        <p:origin x="1852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58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04F5-0901-49D7-B5B1-6D65D324F44E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355E-BBA7-4BAF-89A0-E4C56449B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13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355E-BBA7-4BAF-89A0-E4C56449B0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355E-BBA7-4BAF-89A0-E4C56449B0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7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355E-BBA7-4BAF-89A0-E4C56449B0C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355E-BBA7-4BAF-89A0-E4C56449B0C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355E-BBA7-4BAF-89A0-E4C56449B0C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8355E-BBA7-4BAF-89A0-E4C56449B0C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5E1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multipl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AF50FC-922E-5D44-A89C-3325DED95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2B38116-60DE-2349-8006-B98A8E1870B5}"/>
              </a:ext>
            </a:extLst>
          </p:cNvPr>
          <p:cNvGrpSpPr/>
          <p:nvPr userDrawn="1"/>
        </p:nvGrpSpPr>
        <p:grpSpPr>
          <a:xfrm>
            <a:off x="0" y="6322219"/>
            <a:ext cx="12192000" cy="377731"/>
            <a:chOff x="0" y="6322219"/>
            <a:chExt cx="12192000" cy="37773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4E9519-F4A6-1B48-BBCA-B712C7945C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22219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F3AFC7-7D14-974A-861E-4658CEA2038F}"/>
                </a:ext>
              </a:extLst>
            </p:cNvPr>
            <p:cNvSpPr txBox="1"/>
            <p:nvPr/>
          </p:nvSpPr>
          <p:spPr>
            <a:xfrm>
              <a:off x="785931" y="6453729"/>
              <a:ext cx="29788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Century Gothic" panose="020B0502020202020204" pitchFamily="34" charset="0"/>
                </a:rPr>
                <a:t>Change Grow Live </a:t>
              </a:r>
            </a:p>
          </p:txBody>
        </p:sp>
      </p:grp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0B30E0F-5A11-884B-AD48-F813C5C26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6049" y="752392"/>
            <a:ext cx="4338638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1. Text title slide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AFD7E9D0-C07C-8741-8A7E-D62B31C2F2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930" y="1474921"/>
            <a:ext cx="5047311" cy="7637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Use this slide to talk about your topic if you have various points to communicate.  Use bullet points to highlight a small number of key points:</a:t>
            </a:r>
          </a:p>
          <a:p>
            <a:pPr lvl="0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3A7F321-4DDD-714A-A192-A933645615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813" y="2730500"/>
            <a:ext cx="5103812" cy="292616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First key point</a:t>
            </a:r>
          </a:p>
          <a:p>
            <a:pPr lvl="0"/>
            <a:r>
              <a:rPr lang="en-US"/>
              <a:t>Second key point</a:t>
            </a:r>
          </a:p>
          <a:p>
            <a:pPr lvl="0"/>
            <a:r>
              <a:rPr lang="en-US"/>
              <a:t>Third key point</a:t>
            </a:r>
          </a:p>
        </p:txBody>
      </p:sp>
    </p:spTree>
    <p:extLst>
      <p:ext uri="{BB962C8B-B14F-4D97-AF65-F5344CB8AC3E}">
        <p14:creationId xmlns:p14="http://schemas.microsoft.com/office/powerpoint/2010/main" val="6081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one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0FE0E7-2169-1644-97A9-0D8EA3537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BA85CC-DE46-0440-B4ED-203FC5D015EE}"/>
              </a:ext>
            </a:extLst>
          </p:cNvPr>
          <p:cNvGrpSpPr/>
          <p:nvPr userDrawn="1"/>
        </p:nvGrpSpPr>
        <p:grpSpPr>
          <a:xfrm>
            <a:off x="0" y="6322219"/>
            <a:ext cx="12192000" cy="377731"/>
            <a:chOff x="0" y="6322219"/>
            <a:chExt cx="12192000" cy="37773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5D6A48-2E3D-0C4E-ACD1-8580BFE09E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22219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BCB706-B3E4-2043-8AD4-90D625BEAA95}"/>
                </a:ext>
              </a:extLst>
            </p:cNvPr>
            <p:cNvSpPr txBox="1"/>
            <p:nvPr/>
          </p:nvSpPr>
          <p:spPr>
            <a:xfrm>
              <a:off x="785931" y="6453729"/>
              <a:ext cx="297882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Century Gothic" panose="020B0502020202020204" pitchFamily="34" charset="0"/>
                </a:rPr>
                <a:t>Change Grow Live </a:t>
              </a:r>
            </a:p>
          </p:txBody>
        </p:sp>
      </p:grp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BADB5C4-30D5-8846-AB0D-D3BC83FFC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2781471"/>
            <a:ext cx="8684174" cy="151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 one key theme or concept I want you to remember is this.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12DB3A9-8A1A-0B48-B706-C10C11F7F8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6049" y="752392"/>
            <a:ext cx="4338638" cy="26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2. Text title slide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843E38-E0C7-C748-8A26-1DA1EB842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930" y="1474921"/>
            <a:ext cx="5047311" cy="7637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Use this slide to make a statement point; one key theme or concept.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900" y="2970372"/>
            <a:ext cx="558800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  <p:sldLayoutId id="2147483671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4B85D45-E0F6-F16D-6425-8E86CDD5B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45486"/>
            <a:ext cx="8001000" cy="1754326"/>
          </a:xfrm>
        </p:spPr>
        <p:txBody>
          <a:bodyPr lIns="91440" tIns="45720" rIns="91440" bIns="45720" anchor="t"/>
          <a:lstStyle/>
          <a:p>
            <a:r>
              <a:rPr lang="en-US" sz="3600" dirty="0">
                <a:latin typeface="Century Gothic" panose="020B0502020202020204" pitchFamily="34" charset="0"/>
              </a:rPr>
              <a:t>Change Grow Live - Birmingham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D38306C-1E8D-2D9A-3FED-87C3260A9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79" y="1322649"/>
            <a:ext cx="10815241" cy="42127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13E1551-5374-B7A4-8E39-AB78CEDA5AD8}"/>
              </a:ext>
            </a:extLst>
          </p:cNvPr>
          <p:cNvSpPr txBox="1">
            <a:spLocks/>
          </p:cNvSpPr>
          <p:nvPr/>
        </p:nvSpPr>
        <p:spPr>
          <a:xfrm>
            <a:off x="5943600" y="3428999"/>
            <a:ext cx="5181600" cy="16927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Overview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Adults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March 2015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entury Gothic" panose="020B0502020202020204" pitchFamily="34" charset="0"/>
              </a:rPr>
              <a:t>6,500 people</a:t>
            </a:r>
          </a:p>
          <a:p>
            <a:endParaRPr lang="en-US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6CE6F1C-A314-6368-C763-D30B238F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725" y="1351209"/>
            <a:ext cx="7663830" cy="46064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E8309-CA5B-12BF-AABD-F98DE3D18D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57200"/>
            <a:ext cx="8229600" cy="646331"/>
          </a:xfrm>
        </p:spPr>
        <p:txBody>
          <a:bodyPr lIns="91440" tIns="45720" rIns="91440" bIns="45720" anchor="t"/>
          <a:lstStyle/>
          <a:p>
            <a:r>
              <a:rPr lang="en-US" sz="3600" dirty="0">
                <a:latin typeface="Century Gothic" panose="020B0502020202020204" pitchFamily="34" charset="0"/>
              </a:rPr>
              <a:t>Who uses Care Opinion…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F3D1C9-A304-0606-5C23-B51AA1598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96" y="1342971"/>
            <a:ext cx="5255207" cy="16765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0A0513-8613-E7CF-9462-DC26B1388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027754"/>
            <a:ext cx="5834378" cy="16765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DDBCD35-D05D-5058-FF21-B58D1B27C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946" y="4665470"/>
            <a:ext cx="5255207" cy="168264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77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62AD82-B07D-71AA-7F25-FC86A2508261}"/>
              </a:ext>
            </a:extLst>
          </p:cNvPr>
          <p:cNvSpPr txBox="1"/>
          <p:nvPr/>
        </p:nvSpPr>
        <p:spPr>
          <a:xfrm>
            <a:off x="609600" y="381000"/>
            <a:ext cx="1112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people are </a:t>
            </a:r>
            <a:r>
              <a:rPr lang="en-US" sz="36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getting in touch…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39C144-A8CB-D77F-782C-00954B390A2A}"/>
              </a:ext>
            </a:extLst>
          </p:cNvPr>
          <p:cNvGrpSpPr/>
          <p:nvPr/>
        </p:nvGrpSpPr>
        <p:grpSpPr>
          <a:xfrm>
            <a:off x="2054681" y="1818506"/>
            <a:ext cx="8613319" cy="3456804"/>
            <a:chOff x="2054681" y="1818506"/>
            <a:chExt cx="8613319" cy="34568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187374-1E5F-3049-F74A-1F9706501277}"/>
                </a:ext>
              </a:extLst>
            </p:cNvPr>
            <p:cNvGrpSpPr/>
            <p:nvPr/>
          </p:nvGrpSpPr>
          <p:grpSpPr>
            <a:xfrm>
              <a:off x="2054681" y="1818506"/>
              <a:ext cx="3751079" cy="1792454"/>
              <a:chOff x="820921" y="2931946"/>
              <a:chExt cx="3751079" cy="1792454"/>
            </a:xfrm>
          </p:grpSpPr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3C9F7C69-5C28-B71E-D894-C32E3CB1E785}"/>
                  </a:ext>
                </a:extLst>
              </p:cNvPr>
              <p:cNvSpPr/>
              <p:nvPr/>
            </p:nvSpPr>
            <p:spPr>
              <a:xfrm>
                <a:off x="820921" y="2931946"/>
                <a:ext cx="3657600" cy="1792454"/>
              </a:xfrm>
              <a:prstGeom prst="wedgeRoundRectCallout">
                <a:avLst>
                  <a:gd name="adj1" fmla="val -31107"/>
                  <a:gd name="adj2" fmla="val 66012"/>
                  <a:gd name="adj3" fmla="val 16667"/>
                </a:avLst>
              </a:prstGeom>
              <a:solidFill>
                <a:srgbClr val="EF5BA1"/>
              </a:solidFill>
              <a:ln w="762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5024D2-AE7C-7A91-9400-8B6532137547}"/>
                  </a:ext>
                </a:extLst>
              </p:cNvPr>
              <p:cNvSpPr txBox="1"/>
              <p:nvPr/>
            </p:nvSpPr>
            <p:spPr>
              <a:xfrm>
                <a:off x="914400" y="3228008"/>
                <a:ext cx="3657600" cy="1200329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kern="0"/>
                </a:defPPr>
                <a:lvl1pPr marL="0" indent="0">
                  <a:buFont typeface="Arial" panose="020B0604020202020204" pitchFamily="34" charset="0"/>
                  <a:buNone/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“You saved my life, I will always be grateful, I will never forget.”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1C200A0-996F-C012-F369-B207045A50BA}"/>
                </a:ext>
              </a:extLst>
            </p:cNvPr>
            <p:cNvGrpSpPr/>
            <p:nvPr/>
          </p:nvGrpSpPr>
          <p:grpSpPr>
            <a:xfrm>
              <a:off x="4114800" y="3482856"/>
              <a:ext cx="3962400" cy="1792454"/>
              <a:chOff x="7772400" y="1420191"/>
              <a:chExt cx="3962400" cy="1792454"/>
            </a:xfrm>
          </p:grpSpPr>
          <p:sp>
            <p:nvSpPr>
              <p:cNvPr id="19" name="Speech Bubble: Rectangle with Corners Rounded 18">
                <a:extLst>
                  <a:ext uri="{FF2B5EF4-FFF2-40B4-BE49-F238E27FC236}">
                    <a16:creationId xmlns:a16="http://schemas.microsoft.com/office/drawing/2014/main" id="{F22E3443-9CFA-C911-A72D-C145463D5872}"/>
                  </a:ext>
                </a:extLst>
              </p:cNvPr>
              <p:cNvSpPr/>
              <p:nvPr/>
            </p:nvSpPr>
            <p:spPr>
              <a:xfrm>
                <a:off x="7772400" y="1420191"/>
                <a:ext cx="3886200" cy="1792454"/>
              </a:xfrm>
              <a:prstGeom prst="wedgeRoundRectCallout">
                <a:avLst>
                  <a:gd name="adj1" fmla="val 31423"/>
                  <a:gd name="adj2" fmla="val 69506"/>
                  <a:gd name="adj3" fmla="val 16667"/>
                </a:avLst>
              </a:prstGeom>
              <a:solidFill>
                <a:srgbClr val="F08000"/>
              </a:solidFill>
              <a:ln w="762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550297-65A1-2517-1DB1-AC34E9530F1E}"/>
                  </a:ext>
                </a:extLst>
              </p:cNvPr>
              <p:cNvSpPr txBox="1"/>
              <p:nvPr/>
            </p:nvSpPr>
            <p:spPr>
              <a:xfrm>
                <a:off x="7924800" y="1676398"/>
                <a:ext cx="3810000" cy="1200329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kern="0"/>
                </a:defPPr>
                <a:lvl1pPr marL="0" indent="0">
                  <a:buFont typeface="Arial" panose="020B0604020202020204" pitchFamily="34" charset="0"/>
                  <a:buNone/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“I start a new job next week. I am back, my life is back. Thank you.”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88367A-C2CA-B633-9D0B-B66F70D37300}"/>
                </a:ext>
              </a:extLst>
            </p:cNvPr>
            <p:cNvGrpSpPr/>
            <p:nvPr/>
          </p:nvGrpSpPr>
          <p:grpSpPr>
            <a:xfrm>
              <a:off x="7620000" y="1877055"/>
              <a:ext cx="3048000" cy="1792454"/>
              <a:chOff x="3061570" y="3861715"/>
              <a:chExt cx="3048000" cy="1792454"/>
            </a:xfrm>
          </p:grpSpPr>
          <p:sp>
            <p:nvSpPr>
              <p:cNvPr id="21" name="Speech Bubble: Rectangle with Corners Rounded 20">
                <a:extLst>
                  <a:ext uri="{FF2B5EF4-FFF2-40B4-BE49-F238E27FC236}">
                    <a16:creationId xmlns:a16="http://schemas.microsoft.com/office/drawing/2014/main" id="{5BD6BAAA-80D0-27F6-7684-FBEB016B2343}"/>
                  </a:ext>
                </a:extLst>
              </p:cNvPr>
              <p:cNvSpPr/>
              <p:nvPr/>
            </p:nvSpPr>
            <p:spPr>
              <a:xfrm>
                <a:off x="3061570" y="3861715"/>
                <a:ext cx="3048000" cy="1792454"/>
              </a:xfrm>
              <a:prstGeom prst="wedgeRoundRectCallout">
                <a:avLst>
                  <a:gd name="adj1" fmla="val 31423"/>
                  <a:gd name="adj2" fmla="val 69506"/>
                  <a:gd name="adj3" fmla="val 16667"/>
                </a:avLst>
              </a:prstGeom>
              <a:solidFill>
                <a:srgbClr val="0081C1"/>
              </a:solidFill>
              <a:ln w="762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AB4FB6-24DD-3E43-923C-24F94DF9F0B3}"/>
                  </a:ext>
                </a:extLst>
              </p:cNvPr>
              <p:cNvSpPr txBox="1"/>
              <p:nvPr/>
            </p:nvSpPr>
            <p:spPr>
              <a:xfrm>
                <a:off x="3334478" y="4124184"/>
                <a:ext cx="2532922" cy="1200329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kern="0"/>
                </a:defPPr>
                <a:lvl1pPr marL="0" indent="0">
                  <a:buFont typeface="Arial" panose="020B0604020202020204" pitchFamily="34" charset="0"/>
                  <a:buNone/>
                  <a:defRPr sz="2400" b="1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“Thank you - You truly are all diamonds.”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1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62AD82-B07D-71AA-7F25-FC86A2508261}"/>
              </a:ext>
            </a:extLst>
          </p:cNvPr>
          <p:cNvSpPr txBox="1"/>
          <p:nvPr/>
        </p:nvSpPr>
        <p:spPr>
          <a:xfrm>
            <a:off x="609600" y="381000"/>
            <a:ext cx="1120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 Care Opinion is such a good fit…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6F5E894-A488-96D0-9984-5D51BCEC875D}"/>
              </a:ext>
            </a:extLst>
          </p:cNvPr>
          <p:cNvSpPr txBox="1">
            <a:spLocks/>
          </p:cNvSpPr>
          <p:nvPr/>
        </p:nvSpPr>
        <p:spPr>
          <a:xfrm>
            <a:off x="9921175" y="4471483"/>
            <a:ext cx="240498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entury Gothic" panose="020B0502020202020204" pitchFamily="34" charset="0"/>
              </a:rPr>
              <a:t>Judgement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415F6E-6C64-81FE-75BD-E0CDCB36B4C0}"/>
              </a:ext>
            </a:extLst>
          </p:cNvPr>
          <p:cNvGrpSpPr/>
          <p:nvPr/>
        </p:nvGrpSpPr>
        <p:grpSpPr>
          <a:xfrm>
            <a:off x="1447799" y="3332440"/>
            <a:ext cx="4217131" cy="2687360"/>
            <a:chOff x="1447799" y="3332440"/>
            <a:chExt cx="4217131" cy="2687360"/>
          </a:xfrm>
        </p:grpSpPr>
        <p:sp>
          <p:nvSpPr>
            <p:cNvPr id="14" name="Explosion: 8 Points 13">
              <a:extLst>
                <a:ext uri="{FF2B5EF4-FFF2-40B4-BE49-F238E27FC236}">
                  <a16:creationId xmlns:a16="http://schemas.microsoft.com/office/drawing/2014/main" id="{396E084E-258C-AD3B-81BF-7AD8FE10EE97}"/>
                </a:ext>
              </a:extLst>
            </p:cNvPr>
            <p:cNvSpPr/>
            <p:nvPr/>
          </p:nvSpPr>
          <p:spPr>
            <a:xfrm>
              <a:off x="1447799" y="3332440"/>
              <a:ext cx="4217131" cy="2687360"/>
            </a:xfrm>
            <a:prstGeom prst="irregularSeal1">
              <a:avLst/>
            </a:prstGeom>
            <a:solidFill>
              <a:srgbClr val="0081C1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58EE6B-1A0F-4B1A-4528-3B24F03C570E}"/>
                </a:ext>
              </a:extLst>
            </p:cNvPr>
            <p:cNvSpPr txBox="1"/>
            <p:nvPr/>
          </p:nvSpPr>
          <p:spPr>
            <a:xfrm>
              <a:off x="2466717" y="4202668"/>
              <a:ext cx="21336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Stigma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536C-EE44-56D1-9627-0BB2E4E22F5A}"/>
              </a:ext>
            </a:extLst>
          </p:cNvPr>
          <p:cNvSpPr/>
          <p:nvPr/>
        </p:nvSpPr>
        <p:spPr>
          <a:xfrm>
            <a:off x="553480" y="1680167"/>
            <a:ext cx="1913237" cy="1291633"/>
          </a:xfrm>
          <a:prstGeom prst="rect">
            <a:avLst/>
          </a:prstGeom>
          <a:solidFill>
            <a:srgbClr val="5E1B6D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A19CD738-46A2-8767-6B35-399B1337C359}"/>
              </a:ext>
            </a:extLst>
          </p:cNvPr>
          <p:cNvSpPr txBox="1">
            <a:spLocks/>
          </p:cNvSpPr>
          <p:nvPr/>
        </p:nvSpPr>
        <p:spPr>
          <a:xfrm>
            <a:off x="748098" y="2040807"/>
            <a:ext cx="152400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entury Gothic" panose="020B0502020202020204" pitchFamily="34" charset="0"/>
              </a:rPr>
              <a:t>Trauma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22D9F-4224-ED67-2C2C-08BD1F04F347}"/>
              </a:ext>
            </a:extLst>
          </p:cNvPr>
          <p:cNvSpPr/>
          <p:nvPr/>
        </p:nvSpPr>
        <p:spPr>
          <a:xfrm>
            <a:off x="7464106" y="1616063"/>
            <a:ext cx="3688516" cy="1435938"/>
          </a:xfrm>
          <a:prstGeom prst="rect">
            <a:avLst/>
          </a:prstGeom>
          <a:solidFill>
            <a:srgbClr val="5E1B6D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0629C9C1-0E2D-ED5F-FAC9-778DC8D2A01B}"/>
              </a:ext>
            </a:extLst>
          </p:cNvPr>
          <p:cNvSpPr txBox="1">
            <a:spLocks/>
          </p:cNvSpPr>
          <p:nvPr/>
        </p:nvSpPr>
        <p:spPr>
          <a:xfrm>
            <a:off x="7476613" y="1847430"/>
            <a:ext cx="3634695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entury Gothic" panose="020B0502020202020204" pitchFamily="34" charset="0"/>
              </a:rPr>
              <a:t>Harmful </a:t>
            </a:r>
            <a:r>
              <a:rPr lang="en-US" sz="2800" dirty="0" err="1">
                <a:latin typeface="Century Gothic" panose="020B0502020202020204" pitchFamily="34" charset="0"/>
              </a:rPr>
              <a:t>behaviour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/ consequences</a:t>
            </a:r>
          </a:p>
        </p:txBody>
      </p:sp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B0B32916-3E75-AE64-3AC4-4C2B7956B45B}"/>
              </a:ext>
            </a:extLst>
          </p:cNvPr>
          <p:cNvSpPr txBox="1">
            <a:spLocks/>
          </p:cNvSpPr>
          <p:nvPr/>
        </p:nvSpPr>
        <p:spPr>
          <a:xfrm>
            <a:off x="8774322" y="4456093"/>
            <a:ext cx="1524000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entury Gothic" panose="020B0502020202020204" pitchFamily="34" charset="0"/>
              </a:rPr>
              <a:t>Guilt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E9E35E76-E0DF-E1B4-0124-81D306EE5EED}"/>
              </a:ext>
            </a:extLst>
          </p:cNvPr>
          <p:cNvSpPr txBox="1">
            <a:spLocks/>
          </p:cNvSpPr>
          <p:nvPr/>
        </p:nvSpPr>
        <p:spPr>
          <a:xfrm>
            <a:off x="7025466" y="4456093"/>
            <a:ext cx="152400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entury Gothic" panose="020B0502020202020204" pitchFamily="34" charset="0"/>
              </a:rPr>
              <a:t>Shame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FE8EA5-B794-0ECA-B07F-8BA2189873D4}"/>
              </a:ext>
            </a:extLst>
          </p:cNvPr>
          <p:cNvSpPr/>
          <p:nvPr/>
        </p:nvSpPr>
        <p:spPr>
          <a:xfrm>
            <a:off x="3968577" y="1680167"/>
            <a:ext cx="1913237" cy="1371834"/>
          </a:xfrm>
          <a:prstGeom prst="rect">
            <a:avLst/>
          </a:prstGeom>
          <a:solidFill>
            <a:srgbClr val="5E1B6D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41EB9F-2F00-7D28-1A55-19A7FE3781BF}"/>
              </a:ext>
            </a:extLst>
          </p:cNvPr>
          <p:cNvSpPr txBox="1">
            <a:spLocks/>
          </p:cNvSpPr>
          <p:nvPr/>
        </p:nvSpPr>
        <p:spPr>
          <a:xfrm>
            <a:off x="3711745" y="1871425"/>
            <a:ext cx="2476500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entury Gothic" panose="020B0502020202020204" pitchFamily="34" charset="0"/>
              </a:rPr>
              <a:t>Drugs / 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alcohol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1129051-AF73-33DA-8E0B-7ABFB5966EED}"/>
              </a:ext>
            </a:extLst>
          </p:cNvPr>
          <p:cNvSpPr/>
          <p:nvPr/>
        </p:nvSpPr>
        <p:spPr>
          <a:xfrm>
            <a:off x="2661336" y="2000191"/>
            <a:ext cx="1137851" cy="666809"/>
          </a:xfrm>
          <a:prstGeom prst="rightArrow">
            <a:avLst/>
          </a:prstGeom>
          <a:solidFill>
            <a:srgbClr val="F08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7E28F-C024-3F8D-106F-79AB17955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4200" y="1027881"/>
            <a:ext cx="2276483" cy="308589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745EC0E-7AEC-CA43-7600-90BDFE02046E}"/>
              </a:ext>
            </a:extLst>
          </p:cNvPr>
          <p:cNvSpPr/>
          <p:nvPr/>
        </p:nvSpPr>
        <p:spPr>
          <a:xfrm>
            <a:off x="6080037" y="2000191"/>
            <a:ext cx="1137851" cy="666809"/>
          </a:xfrm>
          <a:prstGeom prst="rightArrow">
            <a:avLst/>
          </a:prstGeom>
          <a:solidFill>
            <a:srgbClr val="F08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BEA0AC1-9BB2-7A23-94C2-FBE9EBEABE2D}"/>
              </a:ext>
            </a:extLst>
          </p:cNvPr>
          <p:cNvSpPr/>
          <p:nvPr/>
        </p:nvSpPr>
        <p:spPr>
          <a:xfrm rot="5810631">
            <a:off x="7386030" y="3495093"/>
            <a:ext cx="938596" cy="666809"/>
          </a:xfrm>
          <a:prstGeom prst="rightArrow">
            <a:avLst/>
          </a:prstGeom>
          <a:solidFill>
            <a:srgbClr val="EF5BA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B49173B-C2E9-7E49-3367-D7A29BCC2DE3}"/>
              </a:ext>
            </a:extLst>
          </p:cNvPr>
          <p:cNvSpPr/>
          <p:nvPr/>
        </p:nvSpPr>
        <p:spPr>
          <a:xfrm rot="15789369" flipH="1">
            <a:off x="10267414" y="3495093"/>
            <a:ext cx="938596" cy="666809"/>
          </a:xfrm>
          <a:prstGeom prst="rightArrow">
            <a:avLst/>
          </a:prstGeom>
          <a:solidFill>
            <a:srgbClr val="EF5BA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2BD0D71-EDFC-ECA8-4E0F-68184FC24A01}"/>
              </a:ext>
            </a:extLst>
          </p:cNvPr>
          <p:cNvSpPr/>
          <p:nvPr/>
        </p:nvSpPr>
        <p:spPr>
          <a:xfrm rot="5400000">
            <a:off x="8826721" y="3535766"/>
            <a:ext cx="938596" cy="666809"/>
          </a:xfrm>
          <a:prstGeom prst="rightArrow">
            <a:avLst/>
          </a:prstGeom>
          <a:solidFill>
            <a:srgbClr val="EF5BA1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52" grpId="0"/>
      <p:bldP spid="53" grpId="0"/>
      <p:bldP spid="54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62AD82-B07D-71AA-7F25-FC86A2508261}"/>
              </a:ext>
            </a:extLst>
          </p:cNvPr>
          <p:cNvSpPr txBox="1"/>
          <p:nvPr/>
        </p:nvSpPr>
        <p:spPr>
          <a:xfrm>
            <a:off x="609600" y="457200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Hearing more stories…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54B5AA-D4B5-FA90-6D9D-5AE58CBEE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20" y="2035040"/>
            <a:ext cx="2895651" cy="2403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860FA-0E8B-35BB-BA8A-AC2828357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035040"/>
            <a:ext cx="3239216" cy="2403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418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62AD82-B07D-71AA-7F25-FC86A2508261}"/>
              </a:ext>
            </a:extLst>
          </p:cNvPr>
          <p:cNvSpPr txBox="1"/>
          <p:nvPr/>
        </p:nvSpPr>
        <p:spPr>
          <a:xfrm>
            <a:off x="609600" y="381000"/>
            <a:ext cx="11281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It’s not ‘just’ a platform that can help us change…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2C7699-45D2-93EE-0661-59218A7E0E3E}"/>
              </a:ext>
            </a:extLst>
          </p:cNvPr>
          <p:cNvGrpSpPr/>
          <p:nvPr/>
        </p:nvGrpSpPr>
        <p:grpSpPr>
          <a:xfrm>
            <a:off x="4572000" y="3692098"/>
            <a:ext cx="3842385" cy="2427980"/>
            <a:chOff x="4572000" y="3276600"/>
            <a:chExt cx="3842385" cy="24279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DECEF5-B8AF-F7AD-47B3-E533CD8AB4AF}"/>
                </a:ext>
              </a:extLst>
            </p:cNvPr>
            <p:cNvSpPr txBox="1"/>
            <p:nvPr/>
          </p:nvSpPr>
          <p:spPr>
            <a:xfrm>
              <a:off x="4572000" y="3705760"/>
              <a:ext cx="3842385" cy="156966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kern="0"/>
              </a:defPPr>
              <a:lvl1pPr marL="0" indent="0">
                <a:buFont typeface="Arial" panose="020B0604020202020204" pitchFamily="34" charset="0"/>
                <a:buNone/>
                <a:defRPr sz="2400" b="1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9600" dirty="0">
                  <a:ln w="38100">
                    <a:solidFill>
                      <a:schemeClr val="bg1"/>
                    </a:solidFill>
                  </a:ln>
                  <a:solidFill>
                    <a:srgbClr val="F08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Hope</a:t>
              </a:r>
            </a:p>
          </p:txBody>
        </p:sp>
        <p:pic>
          <p:nvPicPr>
            <p:cNvPr id="8" name="Graphic 7" descr="Lighthouse scene with solid fill">
              <a:extLst>
                <a:ext uri="{FF2B5EF4-FFF2-40B4-BE49-F238E27FC236}">
                  <a16:creationId xmlns:a16="http://schemas.microsoft.com/office/drawing/2014/main" id="{66D40991-197E-ECAD-B3AF-3C8BE5F85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9200" y="3276600"/>
              <a:ext cx="2427980" cy="24279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B18B1C-FCCA-AF05-9377-E02DE6D1563F}"/>
              </a:ext>
            </a:extLst>
          </p:cNvPr>
          <p:cNvGrpSpPr/>
          <p:nvPr/>
        </p:nvGrpSpPr>
        <p:grpSpPr>
          <a:xfrm>
            <a:off x="2040108" y="1456491"/>
            <a:ext cx="8406161" cy="2517826"/>
            <a:chOff x="1982131" y="2240625"/>
            <a:chExt cx="8406161" cy="25178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80E9BBB-FE8F-25FC-FD52-E5F00AA69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2131" y="2240625"/>
              <a:ext cx="8406161" cy="251782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EEA6342-2627-ACD3-5A05-56ECF18C9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5563" y="3645498"/>
              <a:ext cx="910741" cy="95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0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7" ma:contentTypeDescription="Create a new document." ma:contentTypeScope="" ma:versionID="312067d04c8302bc7fa4b41c4ea75b0f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cef40fa8ffc7cfe877bb44193c358bfc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1F748-DA6A-4FCB-B1FF-F38D29B0B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B1E803-2944-45B4-879F-5D55E63E8F58}">
  <ds:schemaRefs>
    <ds:schemaRef ds:uri="07ebe87c-947e-4fc7-9540-55618c6b4e22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696705de-df5a-40f0-b89f-8a12476f3a7d"/>
    <ds:schemaRef ds:uri="http://purl.org/dc/dcmitype/"/>
    <ds:schemaRef ds:uri="http://schemas.microsoft.com/office/infopath/2007/PartnerControls"/>
    <ds:schemaRef ds:uri="http://schemas.microsoft.com/office/2006/metadata/properties"/>
    <ds:schemaRef ds:uri="6ab8989b-0ba1-45ab-a2fa-382de9b9156d"/>
    <ds:schemaRef ds:uri="a34f5799-1157-4c76-afad-85be00444ce7"/>
    <ds:schemaRef ds:uri="e39e805d-5ff1-484c-9e42-d12da2297806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812675E-E9C0-45FE-8286-6FCE6B9C02D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9010</TotalTime>
  <Words>116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Gotham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Larkin</dc:creator>
  <cp:lastModifiedBy>Lydia Broom</cp:lastModifiedBy>
  <cp:revision>11</cp:revision>
  <dcterms:created xsi:type="dcterms:W3CDTF">2023-07-25T23:50:07Z</dcterms:created>
  <dcterms:modified xsi:type="dcterms:W3CDTF">2023-11-16T08:14:11Z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2023-07-26T00:00:00Z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</vt:lpwstr>
  </property>
  <property fmtid="{D5CDD505-2E9C-101B-9397-08002B2CF9AE}" pid="6" name="TaxKeyword">
    <vt:lpwstr/>
  </property>
  <property fmtid="{D5CDD505-2E9C-101B-9397-08002B2CF9AE}" pid="7" name="ContentTypeId">
    <vt:lpwstr>0x01010070F03EE9F9D4584D9F8D952715690C56</vt:lpwstr>
  </property>
  <property fmtid="{D5CDD505-2E9C-101B-9397-08002B2CF9AE}" pid="8" name="MediaServiceImageTags">
    <vt:lpwstr/>
  </property>
  <property fmtid="{D5CDD505-2E9C-101B-9397-08002B2CF9AE}" pid="9" name="Modalities">
    <vt:lpwstr/>
  </property>
  <property fmtid="{D5CDD505-2E9C-101B-9397-08002B2CF9AE}" pid="10" name="Document Type">
    <vt:lpwstr>1847;#Template|c1c4ebe6-8755-4f36-9c46-1960d90bc6f6</vt:lpwstr>
  </property>
  <property fmtid="{D5CDD505-2E9C-101B-9397-08002B2CF9AE}" pid="11" name="CGL_x0020_Service">
    <vt:lpwstr/>
  </property>
  <property fmtid="{D5CDD505-2E9C-101B-9397-08002B2CF9AE}" pid="12" name="CGL Service">
    <vt:lpwstr/>
  </property>
</Properties>
</file>