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78" r:id="rId4"/>
    <p:sldId id="279" r:id="rId5"/>
    <p:sldId id="276" r:id="rId6"/>
    <p:sldId id="283" r:id="rId7"/>
    <p:sldId id="285" r:id="rId8"/>
    <p:sldId id="284" r:id="rId9"/>
    <p:sldId id="288" r:id="rId10"/>
    <p:sldId id="286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Millar" initials="CM" lastIdx="1" clrIdx="0">
    <p:extLst>
      <p:ext uri="{19B8F6BF-5375-455C-9EA6-DF929625EA0E}">
        <p15:presenceInfo xmlns:p15="http://schemas.microsoft.com/office/powerpoint/2012/main" userId="97600971dc56d0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9706AC6E-4B53-44B8-889D-F75F8C8F103D}"/>
    <pc:docChg chg="delSld">
      <pc:chgData name="James Munro" userId="1ad2e850bc443176" providerId="LiveId" clId="{9706AC6E-4B53-44B8-889D-F75F8C8F103D}" dt="2018-11-19T22:10:51.104" v="2" actId="2696"/>
      <pc:docMkLst>
        <pc:docMk/>
      </pc:docMkLst>
      <pc:sldChg chg="del">
        <pc:chgData name="James Munro" userId="1ad2e850bc443176" providerId="LiveId" clId="{9706AC6E-4B53-44B8-889D-F75F8C8F103D}" dt="2018-11-19T22:10:47.608" v="1" actId="2696"/>
        <pc:sldMkLst>
          <pc:docMk/>
          <pc:sldMk cId="3696700145" sldId="280"/>
        </pc:sldMkLst>
      </pc:sldChg>
      <pc:sldChg chg="del">
        <pc:chgData name="James Munro" userId="1ad2e850bc443176" providerId="LiveId" clId="{9706AC6E-4B53-44B8-889D-F75F8C8F103D}" dt="2018-11-19T22:10:51.104" v="2" actId="2696"/>
        <pc:sldMkLst>
          <pc:docMk/>
          <pc:sldMk cId="353136876" sldId="281"/>
        </pc:sldMkLst>
      </pc:sldChg>
      <pc:sldChg chg="del">
        <pc:chgData name="James Munro" userId="1ad2e850bc443176" providerId="LiveId" clId="{9706AC6E-4B53-44B8-889D-F75F8C8F103D}" dt="2018-11-19T22:10:28.599" v="0" actId="2696"/>
        <pc:sldMkLst>
          <pc:docMk/>
          <pc:sldMk cId="2031511514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C18DA-4FB2-44E4-A3BA-AA02B355D0D0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27E06-6DDB-4F41-B687-A05006DAA4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80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34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76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92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71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54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44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10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53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3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700BF-146B-4E22-9D6B-8388A053A3BC}" type="datetimeFigureOut">
              <a:rPr lang="en-GB" smtClean="0"/>
              <a:t>19/11/2018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31E8-10A7-467D-87DE-B4BB96E4AB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89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17EB-04E0-472F-9F60-9CBA1E412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74419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Online feedback in Primary Care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Listening to patients – improving care</a:t>
            </a:r>
            <a:br>
              <a:rPr lang="en-GB" sz="4400" dirty="0">
                <a:latin typeface="+mn-lt"/>
              </a:rPr>
            </a:br>
            <a:endParaRPr lang="en-GB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BB4BE-DA1C-41E2-9C60-8201138BF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5316252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Caroline Millar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Lay Board Member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City and Hackney GP Confederation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70095-A8FF-4312-858E-EFCE1EDE8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81" y="116682"/>
            <a:ext cx="2448878" cy="1339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F06E8-2A90-4524-8194-2E337FD5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83" y="2793315"/>
            <a:ext cx="2733040" cy="234057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33C21-7368-4434-8721-6FA7579F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655" y="2830420"/>
            <a:ext cx="3021813" cy="226636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8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Where we are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548" y="2071203"/>
            <a:ext cx="7562728" cy="3839923"/>
          </a:xfrm>
        </p:spPr>
        <p:txBody>
          <a:bodyPr anchor="ctr">
            <a:normAutofit fontScale="85000" lnSpcReduction="20000"/>
          </a:bodyPr>
          <a:lstStyle/>
          <a:p>
            <a:r>
              <a:rPr lang="en-GB" dirty="0"/>
              <a:t>Many complaints still about access and changes to access but recent new appointment systems beginning to make a difference</a:t>
            </a:r>
          </a:p>
          <a:p>
            <a:r>
              <a:rPr lang="en-GB" dirty="0"/>
              <a:t>Response rates are increasing slowly but need a boost</a:t>
            </a:r>
          </a:p>
          <a:p>
            <a:r>
              <a:rPr lang="en-GB" dirty="0"/>
              <a:t>As yet no evidence of changes being made in response to feedback</a:t>
            </a:r>
          </a:p>
          <a:p>
            <a:r>
              <a:rPr lang="en-GB" dirty="0"/>
              <a:t>Some frustration that so few patients are using it</a:t>
            </a:r>
          </a:p>
          <a:p>
            <a:r>
              <a:rPr lang="en-GB" dirty="0"/>
              <a:t>GPs starting to hand out cards</a:t>
            </a:r>
          </a:p>
          <a:p>
            <a:r>
              <a:rPr lang="en-GB" dirty="0"/>
              <a:t>Link being sent with appointment follow-up texts</a:t>
            </a:r>
          </a:p>
          <a:p>
            <a:r>
              <a:rPr lang="en-GB" dirty="0"/>
              <a:t>Pilot to be extended from six months to one year for </a:t>
            </a:r>
          </a:p>
          <a:p>
            <a:r>
              <a:rPr lang="en-GB" dirty="0"/>
              <a:t>May try to add more practices to the pilot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14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838961"/>
            <a:ext cx="7562728" cy="39705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Give PPGs access to CO data to inform their work</a:t>
            </a:r>
          </a:p>
          <a:p>
            <a:r>
              <a:rPr lang="en-GB" sz="2400" dirty="0"/>
              <a:t>Allow others to respond – PPGs, Confed, CCG?? Aim for 100% response rates and more change</a:t>
            </a:r>
          </a:p>
          <a:p>
            <a:r>
              <a:rPr lang="en-GB" sz="2400" dirty="0"/>
              <a:t>Build CO into new models of patient engagement across the new neighbourhoods </a:t>
            </a:r>
          </a:p>
          <a:p>
            <a:r>
              <a:rPr lang="en-GB" sz="2400" dirty="0"/>
              <a:t>Share data with other providers and patient groups</a:t>
            </a:r>
          </a:p>
          <a:p>
            <a:r>
              <a:rPr lang="en-GB" sz="2400" dirty="0"/>
              <a:t>Persuade other healthcare providers to join us by signing up – a single route for all feedback on health in H&amp;C?</a:t>
            </a:r>
          </a:p>
          <a:p>
            <a:r>
              <a:rPr lang="en-GB" sz="2400" dirty="0"/>
              <a:t>Raise awareness of CO across Hackney </a:t>
            </a:r>
          </a:p>
          <a:p>
            <a:r>
              <a:rPr lang="en-GB" sz="2400" dirty="0"/>
              <a:t>Confederation staff support to practices using CO</a:t>
            </a:r>
          </a:p>
          <a:p>
            <a:r>
              <a:rPr lang="en-GB" sz="2400" dirty="0"/>
              <a:t>Monitor progress and impact </a:t>
            </a:r>
          </a:p>
        </p:txBody>
      </p:sp>
    </p:spTree>
    <p:extLst>
      <p:ext uri="{BB962C8B-B14F-4D97-AF65-F5344CB8AC3E}">
        <p14:creationId xmlns:p14="http://schemas.microsoft.com/office/powerpoint/2010/main" val="428006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City and Hackney GP Confederation – 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A social enterprise (CIC) since 2014 </a:t>
            </a:r>
            <a:r>
              <a:rPr lang="en-GB" b="1" dirty="0"/>
              <a:t>not </a:t>
            </a:r>
            <a:r>
              <a:rPr lang="en-GB" dirty="0"/>
              <a:t>NHS</a:t>
            </a:r>
          </a:p>
          <a:p>
            <a:r>
              <a:rPr lang="en-GB" dirty="0"/>
              <a:t>42 practices/307k patients – universal coverage (incl. two private providers)</a:t>
            </a:r>
          </a:p>
          <a:p>
            <a:r>
              <a:rPr lang="en-GB" dirty="0"/>
              <a:t>Practices pay £1 per patient membership fee</a:t>
            </a:r>
          </a:p>
          <a:p>
            <a:r>
              <a:rPr lang="en-GB" dirty="0"/>
              <a:t>14 contracts worth £14m from the CCG and Hackney Council to run extended services</a:t>
            </a:r>
          </a:p>
          <a:p>
            <a:r>
              <a:rPr lang="en-GB" dirty="0"/>
              <a:t>Executive and staff of around 20</a:t>
            </a:r>
          </a:p>
          <a:p>
            <a:r>
              <a:rPr lang="en-GB" dirty="0"/>
              <a:t>Clinical Board (4 GPs, Practice Manager, Practice Nurse,  &amp; 2 lay members)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35008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City and Hackney GP Confederation –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Delivering contracts – ensuring full coverage – monitoring and supporting performance</a:t>
            </a:r>
          </a:p>
          <a:p>
            <a:r>
              <a:rPr lang="en-GB" dirty="0"/>
              <a:t>Service redesign to improve ‘out-of-hospital’ services </a:t>
            </a:r>
          </a:p>
          <a:p>
            <a:r>
              <a:rPr lang="en-GB" dirty="0"/>
              <a:t>Workforce development – capacity and capability</a:t>
            </a:r>
          </a:p>
          <a:p>
            <a:r>
              <a:rPr lang="en-GB" dirty="0"/>
              <a:t>Spearheading the ‘GP at scale’ model nationally</a:t>
            </a:r>
          </a:p>
          <a:p>
            <a:r>
              <a:rPr lang="en-GB" dirty="0"/>
              <a:t>Developing a neighbourhood model for the delivery of services as part of drive towards better integrated care</a:t>
            </a:r>
          </a:p>
          <a:p>
            <a:r>
              <a:rPr lang="en-GB" dirty="0"/>
              <a:t>Quality Improvement, staff support and training</a:t>
            </a:r>
          </a:p>
          <a:p>
            <a:r>
              <a:rPr lang="en-GB" dirty="0"/>
              <a:t>Research and innovation</a:t>
            </a:r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38468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Why we want to change the way patient feedback is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A44AB-CFB6-4C74-89BC-F067C506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87" y="2278173"/>
            <a:ext cx="3312922" cy="214981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9C63E0-B565-43AC-9195-5357B77C9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49" r="9831"/>
          <a:stretch/>
        </p:blipFill>
        <p:spPr>
          <a:xfrm>
            <a:off x="6484902" y="2047507"/>
            <a:ext cx="2319490" cy="14251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F11B26-A34C-48DF-92BD-873D0346D2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44" b="8180"/>
          <a:stretch/>
        </p:blipFill>
        <p:spPr>
          <a:xfrm>
            <a:off x="4399558" y="5253328"/>
            <a:ext cx="1704038" cy="141224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D30E04-FB29-4DE6-8EC5-3C0E7DCC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231" y="2047507"/>
            <a:ext cx="2053115" cy="30549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C6FF50-BA23-4C50-A26B-A6FF85307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218" y="4852803"/>
            <a:ext cx="2627604" cy="17436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928950-01E8-4DB9-8D09-483F43A44B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98" t="5589" r="40" b="16721"/>
          <a:stretch/>
        </p:blipFill>
        <p:spPr>
          <a:xfrm>
            <a:off x="6520815" y="4706847"/>
            <a:ext cx="3252577" cy="1808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3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Improving and increasing engagement – aims for 2018/19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Change the way we collect and respond to patient and carer feedback on Confederation contracts</a:t>
            </a:r>
          </a:p>
          <a:p>
            <a:r>
              <a:rPr lang="en-GB" dirty="0"/>
              <a:t>Develop a new approach to patient and public engagement/involvement in primary care</a:t>
            </a:r>
          </a:p>
          <a:p>
            <a:r>
              <a:rPr lang="en-GB" dirty="0"/>
              <a:t>Work in partnership with other organisations to improve healthcare across the patch and avoid duplication</a:t>
            </a:r>
          </a:p>
          <a:p>
            <a:r>
              <a:rPr lang="en-GB" dirty="0"/>
              <a:t>Engage with more and different people </a:t>
            </a:r>
          </a:p>
          <a:p>
            <a:r>
              <a:rPr lang="en-GB" dirty="0"/>
              <a:t>Learn from feedback and show that we have done so</a:t>
            </a:r>
          </a:p>
          <a:p>
            <a:r>
              <a:rPr lang="en-GB" dirty="0"/>
              <a:t>Start to think about how to improve complaint handling (staged process?  Mediation?)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88525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Scoping exercise - patient engagement (and PPGs</a:t>
            </a:r>
            <a:r>
              <a:rPr lang="en-GB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562728" cy="3450613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Six month project begun in June 2018 to establish where we are now and what we need to do next, which includes: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Practice self-assessment</a:t>
            </a:r>
          </a:p>
          <a:p>
            <a:r>
              <a:rPr lang="en-GB" dirty="0"/>
              <a:t>Patient group self-assessment</a:t>
            </a:r>
          </a:p>
          <a:p>
            <a:r>
              <a:rPr lang="en-GB" dirty="0"/>
              <a:t>Baseline data for patient feedback</a:t>
            </a:r>
          </a:p>
          <a:p>
            <a:r>
              <a:rPr lang="en-GB" dirty="0"/>
              <a:t>Interviews with key players</a:t>
            </a:r>
          </a:p>
          <a:p>
            <a:r>
              <a:rPr lang="en-GB" dirty="0"/>
              <a:t>Literature review</a:t>
            </a:r>
          </a:p>
          <a:p>
            <a:pPr marL="0" indent="0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34296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Practice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69603"/>
            <a:ext cx="7562728" cy="3839923"/>
          </a:xfrm>
        </p:spPr>
        <p:txBody>
          <a:bodyPr anchor="ctr">
            <a:normAutofit/>
          </a:bodyPr>
          <a:lstStyle/>
          <a:p>
            <a:r>
              <a:rPr lang="en-GB" dirty="0"/>
              <a:t>No time or energy to take on something new</a:t>
            </a:r>
          </a:p>
          <a:p>
            <a:r>
              <a:rPr lang="en-GB" dirty="0"/>
              <a:t>Anxiety about staff being identified</a:t>
            </a:r>
          </a:p>
          <a:p>
            <a:r>
              <a:rPr lang="en-GB" dirty="0"/>
              <a:t>Perceived imbalance of power between patient and responder</a:t>
            </a:r>
          </a:p>
          <a:p>
            <a:r>
              <a:rPr lang="en-GB" dirty="0"/>
              <a:t>Will just increase complaints and damage staff morale</a:t>
            </a:r>
          </a:p>
          <a:p>
            <a:r>
              <a:rPr lang="en-GB" dirty="0"/>
              <a:t>What’s wrong with NHS Choices?</a:t>
            </a:r>
          </a:p>
          <a:p>
            <a:r>
              <a:rPr lang="en-GB" dirty="0"/>
              <a:t>CQC looks at Choices star ratings</a:t>
            </a:r>
          </a:p>
        </p:txBody>
      </p:sp>
    </p:spTree>
    <p:extLst>
      <p:ext uri="{BB962C8B-B14F-4D97-AF65-F5344CB8AC3E}">
        <p14:creationId xmlns:p14="http://schemas.microsoft.com/office/powerpoint/2010/main" val="179798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Care Opinion in GP practices in C&amp;H – the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A2CC8-CC4D-41C4-A825-087C8BBA4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358913"/>
            <a:ext cx="7562728" cy="3450613"/>
          </a:xfrm>
        </p:spPr>
        <p:txBody>
          <a:bodyPr anchor="ctr">
            <a:normAutofit fontScale="85000" lnSpcReduction="20000"/>
          </a:bodyPr>
          <a:lstStyle/>
          <a:p>
            <a:r>
              <a:rPr lang="en-GB" dirty="0"/>
              <a:t>Paid for by Confederation, not practices</a:t>
            </a:r>
          </a:p>
          <a:p>
            <a:r>
              <a:rPr lang="en-GB" dirty="0"/>
              <a:t>Nine practices volunteered for pilot</a:t>
            </a:r>
          </a:p>
          <a:p>
            <a:r>
              <a:rPr lang="en-GB" dirty="0"/>
              <a:t>Leadership – Confed Board and senior staff, GPs, Practice Managers</a:t>
            </a:r>
          </a:p>
          <a:p>
            <a:r>
              <a:rPr lang="en-GB" dirty="0"/>
              <a:t>Significant support from Care Opinion</a:t>
            </a:r>
          </a:p>
          <a:p>
            <a:r>
              <a:rPr lang="en-GB" dirty="0"/>
              <a:t>CO widgets on the website, cards, posters etc</a:t>
            </a:r>
          </a:p>
          <a:p>
            <a:r>
              <a:rPr lang="en-GB" dirty="0"/>
              <a:t>Regular reporting to practices and Confederation</a:t>
            </a:r>
          </a:p>
          <a:p>
            <a:r>
              <a:rPr lang="en-GB" dirty="0"/>
              <a:t>Ongoing training and support for staff responders</a:t>
            </a:r>
          </a:p>
          <a:p>
            <a:r>
              <a:rPr lang="en-GB" dirty="0"/>
              <a:t>Built into wider QI work</a:t>
            </a:r>
          </a:p>
        </p:txBody>
      </p:sp>
    </p:spTree>
    <p:extLst>
      <p:ext uri="{BB962C8B-B14F-4D97-AF65-F5344CB8AC3E}">
        <p14:creationId xmlns:p14="http://schemas.microsoft.com/office/powerpoint/2010/main" val="35008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3FD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2637F-D0BD-440A-84A9-A8B8F47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028995"/>
            <a:ext cx="1462088" cy="80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8688-0C65-4F18-A2F3-82E7E067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64404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Where we are now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(June-October 18)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9B70A5-AEC8-4AD3-8271-0F95AC857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3496" y="1836571"/>
            <a:ext cx="11256584" cy="48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0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</TotalTime>
  <Words>599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Online feedback in Primary Care Listening to patients – improving care </vt:lpstr>
      <vt:lpstr>City and Hackney GP Confederation – who we are</vt:lpstr>
      <vt:lpstr>City and Hackney GP Confederation – what we do</vt:lpstr>
      <vt:lpstr>Why we want to change the way patient feedback is done</vt:lpstr>
      <vt:lpstr>Improving and increasing engagement – aims for 2018/19</vt:lpstr>
      <vt:lpstr>Scoping exercise - patient engagement (and PPGs)</vt:lpstr>
      <vt:lpstr>Practice concerns</vt:lpstr>
      <vt:lpstr>Care Opinion in GP practices in C&amp;H – the pilot</vt:lpstr>
      <vt:lpstr>Where we are now  (June-October 18)</vt:lpstr>
      <vt:lpstr>Where we are now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Engagement in GP practices</dc:title>
  <dc:creator>Caroline Millar</dc:creator>
  <cp:lastModifiedBy>James Munro</cp:lastModifiedBy>
  <cp:revision>51</cp:revision>
  <dcterms:created xsi:type="dcterms:W3CDTF">2018-02-19T16:19:34Z</dcterms:created>
  <dcterms:modified xsi:type="dcterms:W3CDTF">2018-11-19T22:10:57Z</dcterms:modified>
</cp:coreProperties>
</file>