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59" r:id="rId9"/>
    <p:sldId id="268" r:id="rId10"/>
    <p:sldId id="27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60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3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7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5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54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77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74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91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05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91C79-3050-498B-A4DA-D8EB57918F97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A114-42F0-4AE1-BAD9-149A0C28D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20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mailto:f.mazanderani@ed.ac.uk" TargetMode="External"/><Relationship Id="rId2" Type="http://schemas.openxmlformats.org/officeDocument/2006/relationships/hyperlink" Target="https://doi.org/10.1016/j.socscimed.2021.11428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325558" y="467845"/>
            <a:ext cx="9144000" cy="24678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66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Caring </a:t>
            </a:r>
            <a:r>
              <a:rPr lang="en-GB" sz="66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for </a:t>
            </a:r>
            <a:r>
              <a:rPr lang="en-GB" sz="66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Care</a:t>
            </a:r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/>
            </a:r>
            <a:b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</a:br>
            <a:r>
              <a:rPr lang="en-GB" sz="3600" dirty="0" smtClean="0">
                <a:latin typeface="Gadugi" panose="020B0502040204020203" pitchFamily="34" charset="0"/>
                <a:ea typeface="Gadugi" panose="020B0502040204020203" pitchFamily="34" charset="0"/>
              </a:rPr>
              <a:t>Online feedback in the context of public healthcare services</a:t>
            </a:r>
            <a:br>
              <a:rPr lang="en-GB" sz="3600" dirty="0" smtClean="0">
                <a:latin typeface="Gadugi" panose="020B0502040204020203" pitchFamily="34" charset="0"/>
                <a:ea typeface="Gadugi" panose="020B0502040204020203" pitchFamily="34" charset="0"/>
              </a:rPr>
            </a:br>
            <a:r>
              <a:rPr lang="en-GB" sz="1800" dirty="0" smtClean="0">
                <a:latin typeface="Gadugi" panose="020B0502040204020203" pitchFamily="34" charset="0"/>
                <a:ea typeface="Gadugi" panose="020B0502040204020203" pitchFamily="34" charset="0"/>
                <a:hlinkClick r:id="rId2"/>
              </a:rPr>
              <a:t>https://doi.org/10.1016/j.socscimed.2021.114280</a:t>
            </a:r>
            <a:endParaRPr lang="en-GB" sz="3600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3" y="5612277"/>
            <a:ext cx="1943100" cy="819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133" y="5612248"/>
            <a:ext cx="3324976" cy="7968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453" y="5612248"/>
            <a:ext cx="2534374" cy="8501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648" y="5623180"/>
            <a:ext cx="1707564" cy="8082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7953" y="4688918"/>
            <a:ext cx="7080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adugi" panose="020B0502040204020203" pitchFamily="34" charset="0"/>
                <a:ea typeface="Gadugi" panose="020B0502040204020203" pitchFamily="34" charset="0"/>
              </a:rPr>
              <a:t>Fadhila </a:t>
            </a:r>
            <a:r>
              <a:rPr lang="en-GB" sz="2000" dirty="0" smtClean="0">
                <a:latin typeface="Gadugi" panose="020B0502040204020203" pitchFamily="34" charset="0"/>
                <a:ea typeface="Gadugi" panose="020B0502040204020203" pitchFamily="34" charset="0"/>
              </a:rPr>
              <a:t>Mazanderani, University </a:t>
            </a:r>
            <a:r>
              <a:rPr lang="en-GB" sz="2000" dirty="0">
                <a:latin typeface="Gadugi" panose="020B0502040204020203" pitchFamily="34" charset="0"/>
                <a:ea typeface="Gadugi" panose="020B0502040204020203" pitchFamily="34" charset="0"/>
              </a:rPr>
              <a:t>of Edinburgh</a:t>
            </a:r>
          </a:p>
          <a:p>
            <a:r>
              <a:rPr lang="en-GB" sz="2000" dirty="0">
                <a:latin typeface="Gadugi" panose="020B0502040204020203" pitchFamily="34" charset="0"/>
                <a:ea typeface="Gadugi" panose="020B0502040204020203" pitchFamily="34" charset="0"/>
                <a:hlinkClick r:id="rId7"/>
              </a:rPr>
              <a:t>f.mazanderani@ed.ac.uk</a:t>
            </a:r>
            <a:endParaRPr lang="en-GB" sz="2000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endParaRPr lang="en-GB" sz="1400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7953" y="4059707"/>
            <a:ext cx="8648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Care Opinion, Annual Conference, November 2023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1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ow Britain Loves the NHS">
            <a:extLst>
              <a:ext uri="{FF2B5EF4-FFF2-40B4-BE49-F238E27FC236}">
                <a16:creationId xmlns:a16="http://schemas.microsoft.com/office/drawing/2014/main" id="{364F780B-8CA2-0342-44AD-796FF88E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85909">
            <a:off x="969195" y="761928"/>
            <a:ext cx="3259590" cy="4883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831883" y="795722"/>
            <a:ext cx="6098406" cy="534519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“The analysis of patient narratives described suggests </a:t>
            </a:r>
            <a:r>
              <a:rPr lang="en-US" sz="38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a struggle between the desire on the one hand to protect and support the NHS</a:t>
            </a: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, and on the other </a:t>
            </a:r>
            <a:r>
              <a:rPr lang="en-US" sz="38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to share difficult, at times traumatic experiences of care</a:t>
            </a: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 in order to hopefully </a:t>
            </a:r>
            <a:r>
              <a:rPr lang="en-US" sz="38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improve care and bring about positive change</a:t>
            </a: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.”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800" dirty="0" smtClean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“…  these are actively sought out opportunities to offer feedback as a gift to the NHS, and as such, are </a:t>
            </a:r>
            <a:r>
              <a:rPr lang="en-US" sz="38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not merely cultural but also political acts</a:t>
            </a:r>
            <a:r>
              <a:rPr lang="en-US" sz="3800" dirty="0" smtClean="0">
                <a:latin typeface="Gadugi" panose="020B0502040204020203" pitchFamily="34" charset="0"/>
                <a:ea typeface="Gadugi" panose="020B0502040204020203" pitchFamily="34" charset="0"/>
              </a:rPr>
              <a:t>.”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>Acknowledgements</a:t>
            </a:r>
            <a:endParaRPr lang="en-GB" b="1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</a:pPr>
            <a:r>
              <a:rPr lang="en-GB" sz="3400" dirty="0">
                <a:latin typeface="Gadugi" panose="020B0502040204020203" pitchFamily="34" charset="0"/>
                <a:ea typeface="Gadugi" panose="020B0502040204020203" pitchFamily="34" charset="0"/>
              </a:rPr>
              <a:t>Research participants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</a:pPr>
            <a:r>
              <a:rPr lang="en-GB" sz="3400" dirty="0">
                <a:latin typeface="Gadugi" panose="020B0502040204020203" pitchFamily="34" charset="0"/>
                <a:ea typeface="Gadugi" panose="020B0502040204020203" pitchFamily="34" charset="0"/>
              </a:rPr>
              <a:t>Care Opinion 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</a:pPr>
            <a:r>
              <a:rPr lang="en-GB" sz="3400" dirty="0">
                <a:latin typeface="Gadugi" panose="020B0502040204020203" pitchFamily="34" charset="0"/>
                <a:ea typeface="Gadugi" panose="020B0502040204020203" pitchFamily="34" charset="0"/>
              </a:rPr>
              <a:t>INQUIRE project </a:t>
            </a:r>
            <a:r>
              <a:rPr lang="en-GB" sz="3400" dirty="0" smtClean="0">
                <a:latin typeface="Gadugi" panose="020B0502040204020203" pitchFamily="34" charset="0"/>
                <a:ea typeface="Gadugi" panose="020B0502040204020203" pitchFamily="34" charset="0"/>
              </a:rPr>
              <a:t>team</a:t>
            </a: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</a:pPr>
            <a:r>
              <a:rPr lang="en-GB" sz="3400" dirty="0" smtClean="0">
                <a:latin typeface="Gadugi" panose="020B0502040204020203" pitchFamily="34" charset="0"/>
                <a:ea typeface="Gadugi" panose="020B0502040204020203" pitchFamily="34" charset="0"/>
              </a:rPr>
              <a:t>Ellen Stewart </a:t>
            </a:r>
            <a:endParaRPr lang="en-GB" sz="3400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</a:pPr>
            <a:r>
              <a:rPr lang="en-GB" sz="3400" dirty="0">
                <a:latin typeface="Gadugi" panose="020B0502040204020203" pitchFamily="34" charset="0"/>
                <a:ea typeface="Gadugi" panose="020B0502040204020203" pitchFamily="34" charset="0"/>
              </a:rPr>
              <a:t>The </a:t>
            </a:r>
            <a:r>
              <a:rPr lang="en-GB" sz="3400" dirty="0" smtClean="0">
                <a:latin typeface="Gadugi" panose="020B0502040204020203" pitchFamily="34" charset="0"/>
                <a:ea typeface="Gadugi" panose="020B0502040204020203" pitchFamily="34" charset="0"/>
              </a:rPr>
              <a:t>NIHR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i="1" dirty="0" smtClean="0">
                <a:latin typeface="Gadugi" panose="020B0502040204020203" pitchFamily="34" charset="0"/>
                <a:ea typeface="Gadugi" panose="020B0502040204020203" pitchFamily="34" charset="0"/>
              </a:rPr>
              <a:t>This </a:t>
            </a:r>
            <a:r>
              <a:rPr lang="en-GB" i="1" dirty="0">
                <a:latin typeface="Gadugi" panose="020B0502040204020203" pitchFamily="34" charset="0"/>
                <a:ea typeface="Gadugi" panose="020B0502040204020203" pitchFamily="34" charset="0"/>
              </a:rPr>
              <a:t>presentation summarises independent research funded by the National Institute for Health Research (NIHR) under its Health Services and Delivery Research Programme (Grant Reference Number 14/04/48). The views expressed are those of the authors, and not necessarily those of the NHS, the NIHR or the Department of Health</a:t>
            </a:r>
            <a:r>
              <a:rPr lang="en-GB" sz="3200" dirty="0" smtClean="0">
                <a:latin typeface="Gadugi" panose="020B0502040204020203" pitchFamily="34" charset="0"/>
                <a:ea typeface="Gadugi" panose="020B0502040204020203" pitchFamily="34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5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>How and why do people provide online healthcare related feedback in the UK?</a:t>
            </a:r>
            <a:endParaRPr lang="en-GB" b="1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406610"/>
              </p:ext>
            </p:extLst>
          </p:nvPr>
        </p:nvGraphicFramePr>
        <p:xfrm>
          <a:off x="972953" y="2056979"/>
          <a:ext cx="5344944" cy="323550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68446">
                  <a:extLst>
                    <a:ext uri="{9D8B030D-6E8A-4147-A177-3AD203B41FA5}">
                      <a16:colId xmlns:a16="http://schemas.microsoft.com/office/drawing/2014/main" val="3949012515"/>
                    </a:ext>
                  </a:extLst>
                </a:gridCol>
                <a:gridCol w="930723">
                  <a:extLst>
                    <a:ext uri="{9D8B030D-6E8A-4147-A177-3AD203B41FA5}">
                      <a16:colId xmlns:a16="http://schemas.microsoft.com/office/drawing/2014/main" val="2058917068"/>
                    </a:ext>
                  </a:extLst>
                </a:gridCol>
                <a:gridCol w="1159361">
                  <a:extLst>
                    <a:ext uri="{9D8B030D-6E8A-4147-A177-3AD203B41FA5}">
                      <a16:colId xmlns:a16="http://schemas.microsoft.com/office/drawing/2014/main" val="3143658729"/>
                    </a:ext>
                  </a:extLst>
                </a:gridCol>
                <a:gridCol w="1142767">
                  <a:extLst>
                    <a:ext uri="{9D8B030D-6E8A-4147-A177-3AD203B41FA5}">
                      <a16:colId xmlns:a16="http://schemas.microsoft.com/office/drawing/2014/main" val="243313741"/>
                    </a:ext>
                  </a:extLst>
                </a:gridCol>
                <a:gridCol w="1143647">
                  <a:extLst>
                    <a:ext uri="{9D8B030D-6E8A-4147-A177-3AD203B41FA5}">
                      <a16:colId xmlns:a16="http://schemas.microsoft.com/office/drawing/2014/main" val="3218326047"/>
                    </a:ext>
                  </a:extLst>
                </a:gridCol>
              </a:tblGrid>
              <a:tr h="560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Age</a:t>
                      </a:r>
                      <a:endParaRPr lang="en-GB" sz="16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Male</a:t>
                      </a:r>
                      <a:endParaRPr lang="en-GB" sz="16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Female</a:t>
                      </a:r>
                      <a:endParaRPr lang="en-GB" sz="16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White British</a:t>
                      </a:r>
                      <a:endParaRPr lang="en-GB" sz="16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baseline="0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Other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baseline="0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Ethnicity</a:t>
                      </a:r>
                      <a:endParaRPr lang="en-GB" sz="16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401341"/>
                  </a:ext>
                </a:extLst>
              </a:tr>
              <a:tr h="411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20-35</a:t>
                      </a:r>
                      <a:endParaRPr lang="en-GB" sz="1800" b="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0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7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7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0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79783"/>
                  </a:ext>
                </a:extLst>
              </a:tr>
              <a:tr h="42359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  <a:cs typeface="+mn-cs"/>
                        </a:rPr>
                        <a:t>36-50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123458"/>
                  </a:ext>
                </a:extLst>
              </a:tr>
              <a:tr h="403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51-65</a:t>
                      </a:r>
                      <a:endParaRPr lang="en-GB" sz="1800" b="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4</a:t>
                      </a:r>
                      <a:endParaRPr lang="en-GB" sz="180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8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10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2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885589"/>
                  </a:ext>
                </a:extLst>
              </a:tr>
              <a:tr h="383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66+</a:t>
                      </a:r>
                      <a:endParaRPr lang="en-GB" sz="1800" b="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6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1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4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3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973029"/>
                  </a:ext>
                </a:extLst>
              </a:tr>
              <a:tr h="423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 </a:t>
                      </a:r>
                      <a:r>
                        <a:rPr lang="en-GB" sz="1800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12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25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30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7</a:t>
                      </a:r>
                      <a:endParaRPr lang="en-GB" sz="1800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144330"/>
                  </a:ext>
                </a:extLst>
              </a:tr>
              <a:tr h="6297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 </a:t>
                      </a:r>
                      <a:endParaRPr lang="en-GB" sz="1800" b="1" dirty="0" smtClean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Total</a:t>
                      </a:r>
                      <a:r>
                        <a:rPr lang="en-GB" sz="1800" b="1" baseline="0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 </a:t>
                      </a:r>
                      <a:endParaRPr lang="en-GB" sz="18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 </a:t>
                      </a:r>
                      <a:endParaRPr lang="en-GB" sz="18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 </a:t>
                      </a:r>
                      <a:endParaRPr lang="en-GB" sz="18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 </a:t>
                      </a:r>
                      <a:endParaRPr lang="en-GB" sz="18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Gadugi" panose="020B0502040204020203" pitchFamily="34" charset="0"/>
                          <a:ea typeface="Gadugi" panose="020B0502040204020203" pitchFamily="34" charset="0"/>
                        </a:rPr>
                        <a:t>37</a:t>
                      </a:r>
                      <a:endParaRPr lang="en-GB" sz="1800" b="1" dirty="0">
                        <a:effectLst/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08127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954428"/>
              </p:ext>
            </p:extLst>
          </p:nvPr>
        </p:nvGraphicFramePr>
        <p:xfrm>
          <a:off x="6662121" y="2056979"/>
          <a:ext cx="4928731" cy="5017669"/>
        </p:xfrm>
        <a:graphic>
          <a:graphicData uri="http://schemas.openxmlformats.org/drawingml/2006/table">
            <a:tbl>
              <a:tblPr firstRow="1" firstCol="1" bandRow="1"/>
              <a:tblGrid>
                <a:gridCol w="4035486">
                  <a:extLst>
                    <a:ext uri="{9D8B030D-6E8A-4147-A177-3AD203B41FA5}">
                      <a16:colId xmlns:a16="http://schemas.microsoft.com/office/drawing/2014/main" val="472836359"/>
                    </a:ext>
                  </a:extLst>
                </a:gridCol>
                <a:gridCol w="893245">
                  <a:extLst>
                    <a:ext uri="{9D8B030D-6E8A-4147-A177-3AD203B41FA5}">
                      <a16:colId xmlns:a16="http://schemas.microsoft.com/office/drawing/2014/main" val="3027613423"/>
                    </a:ext>
                  </a:extLst>
                </a:gridCol>
              </a:tblGrid>
              <a:tr h="3817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Multiple complex conditions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261048"/>
                  </a:ext>
                </a:extLst>
              </a:tr>
              <a:tr h="3318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Mental health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674821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Cancer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771731"/>
                  </a:ext>
                </a:extLst>
              </a:tr>
              <a:tr h="3176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No specific condition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identified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40002"/>
                  </a:ext>
                </a:extLst>
              </a:tr>
              <a:tr h="3176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Diabetes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4547"/>
                  </a:ext>
                </a:extLst>
              </a:tr>
              <a:tr h="5245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Care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of a family member (parent or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spouse,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children)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176591"/>
                  </a:ext>
                </a:extLst>
              </a:tr>
              <a:tr h="3308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Childbirth (no specific condition)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897532"/>
                  </a:ext>
                </a:extLst>
              </a:tr>
              <a:tr h="3176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Chronic pain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791438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Early onset dementia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Gadugi" panose="020B0502040204020203" pitchFamily="34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778860"/>
                  </a:ext>
                </a:extLst>
              </a:tr>
              <a:tr h="29838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Heart condition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788506"/>
                  </a:ext>
                </a:extLst>
              </a:tr>
              <a:tr h="3176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Multiple Sclerosis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36365"/>
                  </a:ext>
                </a:extLst>
              </a:tr>
              <a:tr h="3176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Osteoarthritis and hip replacement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927339"/>
                  </a:ext>
                </a:extLst>
              </a:tr>
              <a:tr h="4537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Spinal problems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Gadugi" panose="020B0502040204020203" pitchFamily="34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218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7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>People spoke about…</a:t>
            </a:r>
            <a:endParaRPr lang="en-GB" b="1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Gadugi" panose="020B0502040204020203" pitchFamily="34" charset="0"/>
                <a:ea typeface="Gadugi" panose="020B0502040204020203" pitchFamily="34" charset="0"/>
              </a:rPr>
              <a:t>Intense experiences and emotions (‘terrified’; ‘the most horrific’; ‘saved my life’; ‘cannot express my gratitude’; ‘will never forget’)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Gadugi" panose="020B0502040204020203" pitchFamily="34" charset="0"/>
                <a:ea typeface="Gadugi" panose="020B0502040204020203" pitchFamily="34" charset="0"/>
              </a:rPr>
              <a:t>Deeply personal relationships, with staff, services and the NHS</a:t>
            </a:r>
            <a:r>
              <a:rPr lang="en-GB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dirty="0" smtClean="0">
                <a:latin typeface="Gadugi" panose="020B0502040204020203" pitchFamily="34" charset="0"/>
                <a:ea typeface="Gadugi" panose="020B0502040204020203" pitchFamily="34" charset="0"/>
              </a:rPr>
              <a:t>often over many years and in multiple capacities (as patient, parent, child, employee)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Gadugi" panose="020B0502040204020203" pitchFamily="34" charset="0"/>
                <a:ea typeface="Gadugi" panose="020B0502040204020203" pitchFamily="34" charset="0"/>
              </a:rPr>
              <a:t>A strong sense of solidarity with and responsibility for other patients, staff, services and ‘our’ NHS (‘make a difference’; ‘help’; ‘its my duty’; ‘cannot let others suffer’; ‘we all depend on it’; ‘bring about change’)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Gadugi" panose="020B0502040204020203" pitchFamily="34" charset="0"/>
                <a:ea typeface="Gadugi" panose="020B0502040204020203" pitchFamily="34" charset="0"/>
              </a:rPr>
              <a:t>But also vulnerabilities and dependencies they experienced as patients (‘felt sick’; ‘exposed’; ‘afraid they would withdraw care’) </a:t>
            </a:r>
            <a:endParaRPr lang="en-GB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36" y="1263315"/>
            <a:ext cx="10106527" cy="517839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[..] there’s </a:t>
            </a:r>
            <a:r>
              <a:rPr lang="en-GB" sz="2600" b="1" dirty="0">
                <a:latin typeface="Gadugi" panose="020B0502040204020203" pitchFamily="34" charset="0"/>
                <a:ea typeface="Gadugi" panose="020B0502040204020203" pitchFamily="34" charset="0"/>
              </a:rPr>
              <a:t>lots of reasons why I do it </a:t>
            </a: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[provide online feedback].  It’s not just one. There have, in the situation that I described at the start, that was first and foremost </a:t>
            </a:r>
            <a:r>
              <a:rPr lang="en-GB" sz="2600" b="1" dirty="0">
                <a:latin typeface="Gadugi" panose="020B0502040204020203" pitchFamily="34" charset="0"/>
                <a:ea typeface="Gadugi" panose="020B0502040204020203" pitchFamily="34" charset="0"/>
              </a:rPr>
              <a:t>to try and get a bloody answer out of them </a:t>
            </a: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as about what was going to happen here next but, underlying all of this, was </a:t>
            </a:r>
            <a:r>
              <a:rPr lang="en-GB" sz="2600" b="1" dirty="0">
                <a:latin typeface="Gadugi" panose="020B0502040204020203" pitchFamily="34" charset="0"/>
                <a:ea typeface="Gadugi" panose="020B0502040204020203" pitchFamily="34" charset="0"/>
              </a:rPr>
              <a:t>the sharing it with other people</a:t>
            </a: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, letting other people know that they’re not alone and, hopefully, </a:t>
            </a:r>
            <a:r>
              <a:rPr lang="en-GB" sz="2600" b="1" dirty="0">
                <a:latin typeface="Gadugi" panose="020B0502040204020203" pitchFamily="34" charset="0"/>
                <a:ea typeface="Gadugi" panose="020B0502040204020203" pitchFamily="34" charset="0"/>
              </a:rPr>
              <a:t>leading to change</a:t>
            </a: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.  But there’s been other times where my post has been purely to </a:t>
            </a:r>
            <a:r>
              <a:rPr lang="en-GB" sz="2600" b="1" dirty="0">
                <a:latin typeface="Gadugi" panose="020B0502040204020203" pitchFamily="34" charset="0"/>
                <a:ea typeface="Gadugi" panose="020B0502040204020203" pitchFamily="34" charset="0"/>
              </a:rPr>
              <a:t>highlight good practice </a:t>
            </a:r>
            <a:r>
              <a:rPr lang="en-GB" sz="2600" dirty="0">
                <a:latin typeface="Gadugi" panose="020B0502040204020203" pitchFamily="34" charset="0"/>
                <a:ea typeface="Gadugi" panose="020B0502040204020203" pitchFamily="34" charset="0"/>
              </a:rPr>
              <a:t>or to instigate change in some way. </a:t>
            </a:r>
            <a:r>
              <a:rPr lang="en-GB" sz="2600" dirty="0" smtClean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GB" sz="26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</a:t>
            </a:r>
            <a:r>
              <a:rPr lang="en-GB" sz="26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INQ36: female, thirties, mental health, NHS Scotland]</a:t>
            </a:r>
            <a:endParaRPr lang="en-GB" sz="2600" dirty="0">
              <a:solidFill>
                <a:schemeClr val="bg1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8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36" y="1280160"/>
            <a:ext cx="10106527" cy="51783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We felt that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we could not walk away knowing what we knew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. And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letting other people go through that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. 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[INQ35: female, early fifties, mother’s and father’s care (separate cases), NHS Scotland]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2500" dirty="0" smtClean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[…] I wanted to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give other patients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, who might be feeling equally vulnerable and uncomfortable asserting themselves,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some confidence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. To be able to say, ‘It’s okay, you know, if you’re not sure,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its okay to ask questions and to request another point of view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 and, eventually, you know, you would hope that you would find somebody and feel comfortable, comfortable and confident in.’ 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INQ08: female, early fifties, osteoarthritis and hip replacement, NHS England]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2500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63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36" y="818147"/>
            <a:ext cx="10106527" cy="56307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I 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think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doctors and nurses need to hear 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that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we’re grateful 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and not just turn on the TV and see the NHS is crumbling around our knees.[…]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I don’t like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, I can’t think of a better term,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NHS bashing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. I don’t like kicking a system when it’s down.  It’s not the fault of the system. Well,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it’s not the fault of the staffing in the system that the system is crumbling around people’s knees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. But, actually, </a:t>
            </a:r>
            <a:r>
              <a:rPr lang="en-GB" sz="2500" b="1" dirty="0">
                <a:latin typeface="Gadugi" panose="020B0502040204020203" pitchFamily="34" charset="0"/>
                <a:ea typeface="Gadugi" panose="020B0502040204020203" pitchFamily="34" charset="0"/>
              </a:rPr>
              <a:t>patients have some responsibility as well</a:t>
            </a:r>
            <a:r>
              <a:rPr lang="en-GB" sz="2500" dirty="0">
                <a:latin typeface="Gadugi" panose="020B0502040204020203" pitchFamily="34" charset="0"/>
                <a:ea typeface="Gadugi" panose="020B0502040204020203" pitchFamily="34" charset="0"/>
              </a:rPr>
              <a:t>. 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INQ 16: female, mid-thirties, multiple health conditions, NHS England]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500" dirty="0" smtClean="0">
              <a:solidFill>
                <a:schemeClr val="bg1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I think it’s also important that you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take the time to speak up 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when things go well and say thank you, and that’s what I used Care Opinion for,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a public thank you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. 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[INQ23: female, mid-thirties, maternity services, NHS England]</a:t>
            </a:r>
            <a:endParaRPr lang="en-GB" sz="2500" dirty="0" smtClean="0">
              <a:solidFill>
                <a:schemeClr val="bg1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528" y="1241659"/>
            <a:ext cx="10106527" cy="517839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The NHS fails, we fail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, like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we need the NHS 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to not only survive but to thrive and keep going and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any feedback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, certainly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I’m giving 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and I know a lot of people in my position are, it’s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constructive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, not because we’re being critical but because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we need this to work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. 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[INQ 16, female, mid-thirties, multiple health conditions, NHS England]</a:t>
            </a:r>
            <a:endParaRPr lang="en-GB" sz="2500" dirty="0" smtClean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I firmly believe that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in a subtle and perhaps longer term way</a:t>
            </a:r>
            <a:r>
              <a:rPr lang="en-GB" sz="2500" dirty="0" smtClean="0">
                <a:latin typeface="Gadugi" panose="020B0502040204020203" pitchFamily="34" charset="0"/>
                <a:ea typeface="Gadugi" panose="020B0502040204020203" pitchFamily="34" charset="0"/>
              </a:rPr>
              <a:t>, </a:t>
            </a:r>
            <a:r>
              <a:rPr lang="en-GB" sz="25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I am contributing to change</a:t>
            </a:r>
            <a:r>
              <a:rPr lang="en-GB" sz="2500" dirty="0" smtClean="0">
                <a:solidFill>
                  <a:schemeClr val="bg1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. [INQ19: female, early thirties, mental health, NHS England]</a:t>
            </a:r>
          </a:p>
          <a:p>
            <a:pPr marL="0" indent="0">
              <a:lnSpc>
                <a:spcPct val="110000"/>
              </a:lnSpc>
              <a:spcAft>
                <a:spcPts val="1800"/>
              </a:spcAft>
              <a:buNone/>
            </a:pPr>
            <a:endParaRPr lang="en-GB" sz="2500" dirty="0" smtClean="0">
              <a:solidFill>
                <a:schemeClr val="bg1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>Trying to make sense of what we found</a:t>
            </a:r>
            <a:endParaRPr lang="en-GB" b="1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18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2700" dirty="0" smtClean="0">
                <a:latin typeface="Gadugi" panose="020B0502040204020203" pitchFamily="34" charset="0"/>
                <a:ea typeface="Gadugi" panose="020B0502040204020203" pitchFamily="34" charset="0"/>
              </a:rPr>
              <a:t>Not consumerist behaviour aimed at improving ‘choice’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2700" dirty="0">
                <a:latin typeface="Gadugi" panose="020B0502040204020203" pitchFamily="34" charset="0"/>
                <a:ea typeface="Gadugi" panose="020B0502040204020203" pitchFamily="34" charset="0"/>
              </a:rPr>
              <a:t>E</a:t>
            </a:r>
            <a:r>
              <a:rPr lang="en-GB" sz="2700" dirty="0" smtClean="0">
                <a:latin typeface="Gadugi" panose="020B0502040204020203" pitchFamily="34" charset="0"/>
                <a:ea typeface="Gadugi" panose="020B0502040204020203" pitchFamily="34" charset="0"/>
              </a:rPr>
              <a:t>lements of the patient’s ‘voice’ and the democratisation of healthcare, but in complex subtle ways - emphasis on ‘conversation’, rather than solely ‘voice’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2700" dirty="0" smtClean="0">
                <a:latin typeface="Gadugi" panose="020B0502040204020203" pitchFamily="34" charset="0"/>
                <a:ea typeface="Gadugi" panose="020B0502040204020203" pitchFamily="34" charset="0"/>
              </a:rPr>
              <a:t>Wanting feedback to make a differences, but not as a technocratic instrument of quality control or surveillance 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2700" dirty="0" smtClean="0">
                <a:latin typeface="Gadugi" panose="020B0502040204020203" pitchFamily="34" charset="0"/>
                <a:ea typeface="Gadugi" panose="020B0502040204020203" pitchFamily="34" charset="0"/>
              </a:rPr>
              <a:t>Not complaints, although sometimes there were overlaps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2700" dirty="0">
                <a:latin typeface="Gadugi" panose="020B0502040204020203" pitchFamily="34" charset="0"/>
                <a:ea typeface="Gadugi" panose="020B0502040204020203" pitchFamily="34" charset="0"/>
              </a:rPr>
              <a:t>T</a:t>
            </a:r>
            <a:r>
              <a:rPr lang="en-GB" sz="2700" dirty="0" smtClean="0">
                <a:latin typeface="Gadugi" panose="020B0502040204020203" pitchFamily="34" charset="0"/>
                <a:ea typeface="Gadugi" panose="020B0502040204020203" pitchFamily="34" charset="0"/>
              </a:rPr>
              <a:t>he anonymous and public nature of online feedback seemed crucial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GB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0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Gadugi" panose="020B0502040204020203" pitchFamily="34" charset="0"/>
                <a:ea typeface="Gadugi" panose="020B0502040204020203" pitchFamily="34" charset="0"/>
              </a:rPr>
              <a:t>Online feedback as ‘Caring for Care’</a:t>
            </a:r>
            <a:endParaRPr lang="en-GB" b="1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55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Feedback </a:t>
            </a:r>
            <a:r>
              <a:rPr lang="en-GB" sz="4200" b="1" i="1" dirty="0" smtClean="0">
                <a:latin typeface="Gadugi" panose="020B0502040204020203" pitchFamily="34" charset="0"/>
                <a:ea typeface="Gadugi" panose="020B0502040204020203" pitchFamily="34" charset="0"/>
              </a:rPr>
              <a:t>for </a:t>
            </a: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healthcare improvement – wanting to make a tangible difference for themselves, their families, other patients (known and imagined), for staff, services and the NHS as much valued public service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Feedback </a:t>
            </a:r>
            <a:r>
              <a:rPr lang="en-GB" sz="4200" b="1" i="1" dirty="0" smtClean="0">
                <a:latin typeface="Gadugi" panose="020B0502040204020203" pitchFamily="34" charset="0"/>
                <a:ea typeface="Gadugi" panose="020B0502040204020203" pitchFamily="34" charset="0"/>
              </a:rPr>
              <a:t>as</a:t>
            </a: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 healthcare improvement – the availability of online feedback in itself improving care e.g. preparing patients, making staff feel appreciated, as a subtle intervention into power relations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Premised on a </a:t>
            </a:r>
            <a:r>
              <a:rPr lang="en-GB" sz="42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particular understanding of care from feminist care ethics – </a:t>
            </a: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care as embodied and relational, messy and difficult, involves power asymmetries and vulnerabilities, personal and political </a:t>
            </a:r>
            <a:endParaRPr lang="en-GB" sz="4200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Online feedback as </a:t>
            </a:r>
            <a:r>
              <a:rPr lang="en-GB" sz="42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acts of care orientated toward public healthcare services </a:t>
            </a: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provided as both </a:t>
            </a:r>
            <a:r>
              <a:rPr lang="en-GB" sz="42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patients </a:t>
            </a:r>
            <a:r>
              <a:rPr lang="en-GB" sz="4200" dirty="0" smtClean="0">
                <a:latin typeface="Gadugi" panose="020B0502040204020203" pitchFamily="34" charset="0"/>
                <a:ea typeface="Gadugi" panose="020B0502040204020203" pitchFamily="34" charset="0"/>
              </a:rPr>
              <a:t>and </a:t>
            </a:r>
            <a:r>
              <a:rPr lang="en-GB" sz="42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citizens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3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7" ma:contentTypeDescription="Create a new document." ma:contentTypeScope="" ma:versionID="312067d04c8302bc7fa4b41c4ea75b0f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cef40fa8ffc7cfe877bb44193c358bfc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38014-3380-4b7f-a977-2ee071dd4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89f4d8-c32d-4bf2-a081-9960b98df5c1}" ma:internalName="TaxCatchAll" ma:showField="CatchAllData" ma:web="db480776-5128-43a3-b677-12ebb2d77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480776-5128-43a3-b677-12ebb2d77427" xsi:nil="true"/>
    <lcf76f155ced4ddcb4097134ff3c332f xmlns="f47fa861-369f-4035-a868-dd727a8f1e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8E58A5D-FF2F-481B-9A27-FBEF53C398D4}"/>
</file>

<file path=customXml/itemProps2.xml><?xml version="1.0" encoding="utf-8"?>
<ds:datastoreItem xmlns:ds="http://schemas.openxmlformats.org/officeDocument/2006/customXml" ds:itemID="{E25481EC-13BC-4336-BB13-B950D7AA0608}"/>
</file>

<file path=customXml/itemProps3.xml><?xml version="1.0" encoding="utf-8"?>
<ds:datastoreItem xmlns:ds="http://schemas.openxmlformats.org/officeDocument/2006/customXml" ds:itemID="{36F88296-18BF-4AC4-A26F-5FD87C00C64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1149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Gadugi</vt:lpstr>
      <vt:lpstr>Times New Roman</vt:lpstr>
      <vt:lpstr>Office Theme</vt:lpstr>
      <vt:lpstr>Caring for Care Online feedback in the context of public healthcare services https://doi.org/10.1016/j.socscimed.2021.114280</vt:lpstr>
      <vt:lpstr>How and why do people provide online healthcare related feedback in the UK?</vt:lpstr>
      <vt:lpstr>People spoke about…</vt:lpstr>
      <vt:lpstr>PowerPoint Presentation</vt:lpstr>
      <vt:lpstr>PowerPoint Presentation</vt:lpstr>
      <vt:lpstr>PowerPoint Presentation</vt:lpstr>
      <vt:lpstr>PowerPoint Presentation</vt:lpstr>
      <vt:lpstr>Trying to make sense of what we found</vt:lpstr>
      <vt:lpstr>Online feedback as ‘Caring for Care’</vt:lpstr>
      <vt:lpstr>PowerPoint Presentation</vt:lpstr>
      <vt:lpstr>Acknowledgements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Caring for Care Online feedback in the context of public healthcare services https://doi.org/10.1016/j.socscimed.2021.114280</dc:title>
  <dc:creator>Fadhila Mazanderani</dc:creator>
  <cp:lastModifiedBy>Fadhila Mazanderani</cp:lastModifiedBy>
  <cp:revision>18</cp:revision>
  <dcterms:created xsi:type="dcterms:W3CDTF">2023-11-15T09:40:53Z</dcterms:created>
  <dcterms:modified xsi:type="dcterms:W3CDTF">2023-11-15T12:16:32Z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