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256" r:id="rId4"/>
    <p:sldId id="257" r:id="rId5"/>
    <p:sldId id="259" r:id="rId6"/>
    <p:sldId id="264" r:id="rId7"/>
    <p:sldId id="846" r:id="rId8"/>
    <p:sldId id="342" r:id="rId9"/>
    <p:sldId id="844" r:id="rId10"/>
    <p:sldId id="845" r:id="rId11"/>
    <p:sldId id="842" r:id="rId12"/>
    <p:sldId id="843" r:id="rId13"/>
    <p:sldId id="840" r:id="rId14"/>
    <p:sldId id="767" r:id="rId15"/>
    <p:sldId id="847" r:id="rId16"/>
    <p:sldId id="800" r:id="rId17"/>
    <p:sldId id="262" r:id="rId18"/>
    <p:sldId id="266" r:id="rId19"/>
    <p:sldId id="839" r:id="rId20"/>
    <p:sldId id="268" r:id="rId21"/>
    <p:sldId id="265" r:id="rId22"/>
    <p:sldId id="26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E45"/>
    <a:srgbClr val="B1005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598FE-5356-423A-9DD6-CA81D20FA8BB}" v="2" dt="2023-05-19T11:30:19.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unro" userId="fb4fae7f-6bf4-4c9b-98a3-f69124227091" providerId="ADAL" clId="{E50598FE-5356-423A-9DD6-CA81D20FA8BB}"/>
    <pc:docChg chg="custSel delSld modSld">
      <pc:chgData name="James Munro" userId="fb4fae7f-6bf4-4c9b-98a3-f69124227091" providerId="ADAL" clId="{E50598FE-5356-423A-9DD6-CA81D20FA8BB}" dt="2023-05-19T11:29:34.868" v="2" actId="478"/>
      <pc:docMkLst>
        <pc:docMk/>
      </pc:docMkLst>
      <pc:sldChg chg="del">
        <pc:chgData name="James Munro" userId="fb4fae7f-6bf4-4c9b-98a3-f69124227091" providerId="ADAL" clId="{E50598FE-5356-423A-9DD6-CA81D20FA8BB}" dt="2023-05-19T11:28:19.083" v="0" actId="47"/>
        <pc:sldMkLst>
          <pc:docMk/>
          <pc:sldMk cId="1222645504" sldId="258"/>
        </pc:sldMkLst>
      </pc:sldChg>
      <pc:sldChg chg="delSp mod">
        <pc:chgData name="James Munro" userId="fb4fae7f-6bf4-4c9b-98a3-f69124227091" providerId="ADAL" clId="{E50598FE-5356-423A-9DD6-CA81D20FA8BB}" dt="2023-05-19T11:29:34.868" v="2" actId="478"/>
        <pc:sldMkLst>
          <pc:docMk/>
          <pc:sldMk cId="0" sldId="261"/>
        </pc:sldMkLst>
        <pc:picChg chg="del">
          <ac:chgData name="James Munro" userId="fb4fae7f-6bf4-4c9b-98a3-f69124227091" providerId="ADAL" clId="{E50598FE-5356-423A-9DD6-CA81D20FA8BB}" dt="2023-05-19T11:29:34.868" v="2" actId="478"/>
          <ac:picMkLst>
            <pc:docMk/>
            <pc:sldMk cId="0" sldId="261"/>
            <ac:picMk id="5" creationId="{00000000-0000-0000-0000-000000000000}"/>
          </ac:picMkLst>
        </pc:picChg>
      </pc:sldChg>
      <pc:sldChg chg="del">
        <pc:chgData name="James Munro" userId="fb4fae7f-6bf4-4c9b-98a3-f69124227091" providerId="ADAL" clId="{E50598FE-5356-423A-9DD6-CA81D20FA8BB}" dt="2023-05-19T11:28:36.539" v="1" actId="47"/>
        <pc:sldMkLst>
          <pc:docMk/>
          <pc:sldMk cId="93468594" sldId="8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FB083-3293-4F67-AF39-345436AD7E04}" type="datetimeFigureOut">
              <a:rPr lang="en-GB" smtClean="0"/>
              <a:t>19/05/2023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83CAA-655E-42A0-8956-B0A0A2075FF3}" type="slidenum">
              <a:rPr lang="en-GB" smtClean="0"/>
              <a:t>‹#›</a:t>
            </a:fld>
            <a:endParaRPr lang="en-GB"/>
          </a:p>
        </p:txBody>
      </p:sp>
    </p:spTree>
    <p:extLst>
      <p:ext uri="{BB962C8B-B14F-4D97-AF65-F5344CB8AC3E}">
        <p14:creationId xmlns:p14="http://schemas.microsoft.com/office/powerpoint/2010/main" val="426318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and Housekeeping</a:t>
            </a:r>
          </a:p>
        </p:txBody>
      </p:sp>
      <p:sp>
        <p:nvSpPr>
          <p:cNvPr id="4" name="Slide Number Placeholder 3"/>
          <p:cNvSpPr>
            <a:spLocks noGrp="1"/>
          </p:cNvSpPr>
          <p:nvPr>
            <p:ph type="sldNum" sz="quarter" idx="5"/>
          </p:nvPr>
        </p:nvSpPr>
        <p:spPr/>
        <p:txBody>
          <a:bodyPr/>
          <a:lstStyle/>
          <a:p>
            <a:fld id="{E5283CAA-655E-42A0-8956-B0A0A2075FF3}" type="slidenum">
              <a:rPr lang="en-GB" smtClean="0"/>
              <a:t>1</a:t>
            </a:fld>
            <a:endParaRPr lang="en-GB"/>
          </a:p>
        </p:txBody>
      </p:sp>
    </p:spTree>
    <p:extLst>
      <p:ext uri="{BB962C8B-B14F-4D97-AF65-F5344CB8AC3E}">
        <p14:creationId xmlns:p14="http://schemas.microsoft.com/office/powerpoint/2010/main" val="305413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Session 1 and Tracy</a:t>
            </a:r>
          </a:p>
          <a:p>
            <a:endParaRPr lang="en-GB"/>
          </a:p>
        </p:txBody>
      </p:sp>
      <p:sp>
        <p:nvSpPr>
          <p:cNvPr id="4" name="Slide Number Placeholder 3"/>
          <p:cNvSpPr>
            <a:spLocks noGrp="1"/>
          </p:cNvSpPr>
          <p:nvPr>
            <p:ph type="sldNum" sz="quarter" idx="5"/>
          </p:nvPr>
        </p:nvSpPr>
        <p:spPr/>
        <p:txBody>
          <a:bodyPr/>
          <a:lstStyle/>
          <a:p>
            <a:fld id="{E5283CAA-655E-42A0-8956-B0A0A2075FF3}" type="slidenum">
              <a:rPr lang="en-GB" smtClean="0"/>
              <a:t>2</a:t>
            </a:fld>
            <a:endParaRPr lang="en-GB"/>
          </a:p>
        </p:txBody>
      </p:sp>
    </p:spTree>
    <p:extLst>
      <p:ext uri="{BB962C8B-B14F-4D97-AF65-F5344CB8AC3E}">
        <p14:creationId xmlns:p14="http://schemas.microsoft.com/office/powerpoint/2010/main" val="85746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5</a:t>
            </a:fld>
            <a:endParaRPr lang="en-GB"/>
          </a:p>
        </p:txBody>
      </p:sp>
    </p:spTree>
    <p:extLst>
      <p:ext uri="{BB962C8B-B14F-4D97-AF65-F5344CB8AC3E}">
        <p14:creationId xmlns:p14="http://schemas.microsoft.com/office/powerpoint/2010/main" val="356874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6</a:t>
            </a:fld>
            <a:endParaRPr lang="en-GB"/>
          </a:p>
        </p:txBody>
      </p:sp>
    </p:spTree>
    <p:extLst>
      <p:ext uri="{BB962C8B-B14F-4D97-AF65-F5344CB8AC3E}">
        <p14:creationId xmlns:p14="http://schemas.microsoft.com/office/powerpoint/2010/main" val="335305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283CAA-655E-42A0-8956-B0A0A2075FF3}" type="slidenum">
              <a:rPr lang="en-GB" smtClean="0"/>
              <a:t>16</a:t>
            </a:fld>
            <a:endParaRPr lang="en-GB"/>
          </a:p>
        </p:txBody>
      </p:sp>
    </p:spTree>
    <p:extLst>
      <p:ext uri="{BB962C8B-B14F-4D97-AF65-F5344CB8AC3E}">
        <p14:creationId xmlns:p14="http://schemas.microsoft.com/office/powerpoint/2010/main" val="166570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83B6-EAD3-6577-B1A9-191AD473C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EA82BA-1324-F98F-D48D-B851BCD1B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116838-836B-EFCE-C2FC-44FED4C48190}"/>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5" name="Footer Placeholder 4">
            <a:extLst>
              <a:ext uri="{FF2B5EF4-FFF2-40B4-BE49-F238E27FC236}">
                <a16:creationId xmlns:a16="http://schemas.microsoft.com/office/drawing/2014/main" id="{2276E6F2-A930-F148-C1FB-974266801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33476-B7D7-4AA1-1A59-835116F42271}"/>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38700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131E-30BC-CC25-2BCB-EC9E8C0412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24F8E9-C849-256F-E937-6729114534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F3958-FCC0-E2AD-1770-EA233AC12C6F}"/>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5" name="Footer Placeholder 4">
            <a:extLst>
              <a:ext uri="{FF2B5EF4-FFF2-40B4-BE49-F238E27FC236}">
                <a16:creationId xmlns:a16="http://schemas.microsoft.com/office/drawing/2014/main" id="{CFD69D33-B626-CC50-B6D2-386B34A6A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683A15-D694-12F1-65DF-A7796FD21D9E}"/>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215306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D333A-9EC4-1001-18A6-D3F456ACA6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B521E-166A-313B-9062-FF2E62A7E2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A52CD-A0C8-A990-5E9F-B76D07D8EC30}"/>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5" name="Footer Placeholder 4">
            <a:extLst>
              <a:ext uri="{FF2B5EF4-FFF2-40B4-BE49-F238E27FC236}">
                <a16:creationId xmlns:a16="http://schemas.microsoft.com/office/drawing/2014/main" id="{D5B11309-9E23-61BA-FCAF-40B21036B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C3C9EE-0F61-59F0-0B9A-E6F38E395EE8}"/>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22092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B75F-B690-D6BD-9B01-ECB7772B4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1CCBCA-6CC0-59FA-DA8F-A66D764716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2949F-675F-4A66-EACE-215E5FAB30F4}"/>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5" name="Footer Placeholder 4">
            <a:extLst>
              <a:ext uri="{FF2B5EF4-FFF2-40B4-BE49-F238E27FC236}">
                <a16:creationId xmlns:a16="http://schemas.microsoft.com/office/drawing/2014/main" id="{AC0EB367-D08A-F688-4ED7-0E415E158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C3388-F2F6-2348-20EB-8444F0E14E7F}"/>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36259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6A23-0A30-FDB0-6E15-25B63B70C5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E4E74B-C1F2-BC47-7AD4-5DA6A2988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EF50F4-8424-538A-8F24-8C975024ACA1}"/>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5" name="Footer Placeholder 4">
            <a:extLst>
              <a:ext uri="{FF2B5EF4-FFF2-40B4-BE49-F238E27FC236}">
                <a16:creationId xmlns:a16="http://schemas.microsoft.com/office/drawing/2014/main" id="{A3B70B26-F07C-FADB-C4D2-0C12897C4D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B7E5F-8532-0D4D-90A9-97115D2A9599}"/>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138633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3FE4-5CB3-0D45-FA22-1D5430C7F4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53219C-9AF3-1980-94D5-16635030E5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DA3665-7287-B00E-54A7-933CCB1E93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EF9D20-5C6D-D892-7C40-2D0E78D1457B}"/>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6" name="Footer Placeholder 5">
            <a:extLst>
              <a:ext uri="{FF2B5EF4-FFF2-40B4-BE49-F238E27FC236}">
                <a16:creationId xmlns:a16="http://schemas.microsoft.com/office/drawing/2014/main" id="{0F08D56B-0882-4F8D-E6E6-2B9353CB7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1832B9-3579-2EC1-450B-F8D9BC2EF8B3}"/>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13369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FA0B-AF03-ECA4-13AC-6776F453F9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6407D2-68D1-A7B5-0F91-5008454CC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475F61-A610-CD8F-8784-2C6320DBD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DBFC7C-4FE3-FFFE-4025-1EC9DD44E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F2BBAB-C568-60DD-34CF-49BADC7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897928-5A71-C589-C021-CA7505A99375}"/>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8" name="Footer Placeholder 7">
            <a:extLst>
              <a:ext uri="{FF2B5EF4-FFF2-40B4-BE49-F238E27FC236}">
                <a16:creationId xmlns:a16="http://schemas.microsoft.com/office/drawing/2014/main" id="{3AEC45AD-DB17-9BB0-AEB4-7DE8AF0203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19D25B-1DA7-7EFB-4BD1-A576562FA2DC}"/>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57477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C682-40CE-16ED-19D4-2B5F9FB43A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D014B7-CE9F-EB9B-5F81-B1EED6F30B16}"/>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4" name="Footer Placeholder 3">
            <a:extLst>
              <a:ext uri="{FF2B5EF4-FFF2-40B4-BE49-F238E27FC236}">
                <a16:creationId xmlns:a16="http://schemas.microsoft.com/office/drawing/2014/main" id="{D2553FB4-04B1-87E4-5EAA-25C0385F40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7FF2AF-F5E6-6F77-49CD-AA6A5F2D64B4}"/>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38034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86418-E5D0-8EE9-D7FC-7A43E8EE69CD}"/>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3" name="Footer Placeholder 2">
            <a:extLst>
              <a:ext uri="{FF2B5EF4-FFF2-40B4-BE49-F238E27FC236}">
                <a16:creationId xmlns:a16="http://schemas.microsoft.com/office/drawing/2014/main" id="{F30C50D7-69FB-B783-7EE9-57D7FF3B7C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B3B357-8478-B973-E3B3-6AD1F665A26C}"/>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316828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6B8C-6414-5739-9DE8-CEF8FDD58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77D26E-8BD4-ACAA-AB73-0F67DEDA2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6EBAA9-AD7C-FDED-B4E0-0D515DE60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2FBE2-E1E4-39F2-6ABA-E7E097773D6C}"/>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6" name="Footer Placeholder 5">
            <a:extLst>
              <a:ext uri="{FF2B5EF4-FFF2-40B4-BE49-F238E27FC236}">
                <a16:creationId xmlns:a16="http://schemas.microsoft.com/office/drawing/2014/main" id="{04EB5C45-9EA3-8BD5-C0AA-A043B0160A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84C9C-8072-CA77-AD9D-F6930DE0A812}"/>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259328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0A36-5867-D380-C79A-FB60CF0D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492D29-1646-445F-BD00-99B86237E4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3F021C-955A-F185-C262-D9AB97C78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70DEF-0F71-3AAB-E643-38F9E833ABC1}"/>
              </a:ext>
            </a:extLst>
          </p:cNvPr>
          <p:cNvSpPr>
            <a:spLocks noGrp="1"/>
          </p:cNvSpPr>
          <p:nvPr>
            <p:ph type="dt" sz="half" idx="10"/>
          </p:nvPr>
        </p:nvSpPr>
        <p:spPr/>
        <p:txBody>
          <a:bodyPr/>
          <a:lstStyle/>
          <a:p>
            <a:fld id="{8ABE26B7-B53F-4A12-AACF-203BA302C046}" type="datetimeFigureOut">
              <a:rPr lang="en-GB" smtClean="0"/>
              <a:t>19/05/2023</a:t>
            </a:fld>
            <a:endParaRPr lang="en-GB"/>
          </a:p>
        </p:txBody>
      </p:sp>
      <p:sp>
        <p:nvSpPr>
          <p:cNvPr id="6" name="Footer Placeholder 5">
            <a:extLst>
              <a:ext uri="{FF2B5EF4-FFF2-40B4-BE49-F238E27FC236}">
                <a16:creationId xmlns:a16="http://schemas.microsoft.com/office/drawing/2014/main" id="{D692BE8A-6763-0EC7-BCC2-5F2E421BCE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4AE6C7-E728-3B15-5ED0-C08FD8310F2D}"/>
              </a:ext>
            </a:extLst>
          </p:cNvPr>
          <p:cNvSpPr>
            <a:spLocks noGrp="1"/>
          </p:cNvSpPr>
          <p:nvPr>
            <p:ph type="sldNum" sz="quarter" idx="12"/>
          </p:nvPr>
        </p:nvSpPr>
        <p:spPr/>
        <p:txBody>
          <a:bodyPr/>
          <a:lstStyle/>
          <a:p>
            <a:fld id="{1EDDFAB5-DFC2-4896-8C9A-4B1E142B749C}" type="slidenum">
              <a:rPr lang="en-GB" smtClean="0"/>
              <a:t>‹#›</a:t>
            </a:fld>
            <a:endParaRPr lang="en-GB"/>
          </a:p>
        </p:txBody>
      </p:sp>
    </p:spTree>
    <p:extLst>
      <p:ext uri="{BB962C8B-B14F-4D97-AF65-F5344CB8AC3E}">
        <p14:creationId xmlns:p14="http://schemas.microsoft.com/office/powerpoint/2010/main" val="238281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16C2B-F505-C931-AA0F-136E660D4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D358E9-B4C5-E8F6-F44B-3883482F4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00DB7-CBC7-DBD3-2065-3DEAD98A5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E26B7-B53F-4A12-AACF-203BA302C046}" type="datetimeFigureOut">
              <a:rPr lang="en-GB" smtClean="0"/>
              <a:t>19/05/2023</a:t>
            </a:fld>
            <a:endParaRPr lang="en-GB"/>
          </a:p>
        </p:txBody>
      </p:sp>
      <p:sp>
        <p:nvSpPr>
          <p:cNvPr id="5" name="Footer Placeholder 4">
            <a:extLst>
              <a:ext uri="{FF2B5EF4-FFF2-40B4-BE49-F238E27FC236}">
                <a16:creationId xmlns:a16="http://schemas.microsoft.com/office/drawing/2014/main" id="{CCAF9716-CA99-14A7-EE8B-6E9420EF2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F70EFA-979D-634B-BFA3-25D20B5DB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DFAB5-DFC2-4896-8C9A-4B1E142B749C}" type="slidenum">
              <a:rPr lang="en-GB" smtClean="0"/>
              <a:t>‹#›</a:t>
            </a:fld>
            <a:endParaRPr lang="en-GB"/>
          </a:p>
        </p:txBody>
      </p:sp>
    </p:spTree>
    <p:extLst>
      <p:ext uri="{BB962C8B-B14F-4D97-AF65-F5344CB8AC3E}">
        <p14:creationId xmlns:p14="http://schemas.microsoft.com/office/powerpoint/2010/main" val="173036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areopinion.org.uk/info/invitation-link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careopinion.org.uk/info/miss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reopinion.org.uk/info/moderation-principle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34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D6E682-2F8E-5234-DC6A-08B381F0F2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779" y="694865"/>
            <a:ext cx="10564442" cy="5255810"/>
          </a:xfrm>
          <a:prstGeom prst="rect">
            <a:avLst/>
          </a:prstGeom>
        </p:spPr>
      </p:pic>
      <p:pic>
        <p:nvPicPr>
          <p:cNvPr id="7" name="Picture 6">
            <a:extLst>
              <a:ext uri="{FF2B5EF4-FFF2-40B4-BE49-F238E27FC236}">
                <a16:creationId xmlns:a16="http://schemas.microsoft.com/office/drawing/2014/main" id="{10ECADDF-898B-0EE4-5B4D-6A7AD8CFC2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8553" y="3116584"/>
            <a:ext cx="2147887" cy="1212584"/>
          </a:xfrm>
          <a:prstGeom prst="rect">
            <a:avLst/>
          </a:prstGeom>
        </p:spPr>
      </p:pic>
      <p:pic>
        <p:nvPicPr>
          <p:cNvPr id="9" name="Picture 8">
            <a:extLst>
              <a:ext uri="{FF2B5EF4-FFF2-40B4-BE49-F238E27FC236}">
                <a16:creationId xmlns:a16="http://schemas.microsoft.com/office/drawing/2014/main" id="{2AADB33F-F41D-508F-A2BE-BBC0F9B755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923" y="694865"/>
            <a:ext cx="1955479" cy="1624473"/>
          </a:xfrm>
          <a:prstGeom prst="rect">
            <a:avLst/>
          </a:prstGeom>
        </p:spPr>
      </p:pic>
    </p:spTree>
    <p:extLst>
      <p:ext uri="{BB962C8B-B14F-4D97-AF65-F5344CB8AC3E}">
        <p14:creationId xmlns:p14="http://schemas.microsoft.com/office/powerpoint/2010/main" val="242352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64AE-869A-E234-8A8D-61EC8C131091}"/>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EAF32B4F-8349-5419-9A54-C307BBABE63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293" y="246996"/>
            <a:ext cx="6748252" cy="6163532"/>
          </a:xfrm>
          <a:prstGeom prst="rect">
            <a:avLst/>
          </a:prstGeom>
        </p:spPr>
      </p:pic>
      <p:pic>
        <p:nvPicPr>
          <p:cNvPr id="8" name="Content Placeholder 7">
            <a:extLst>
              <a:ext uri="{FF2B5EF4-FFF2-40B4-BE49-F238E27FC236}">
                <a16:creationId xmlns:a16="http://schemas.microsoft.com/office/drawing/2014/main" id="{A88BD78A-BD37-35D7-EE5A-4C1A660C60C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95405" y="222010"/>
            <a:ext cx="7586348" cy="5039657"/>
          </a:xfrm>
        </p:spPr>
      </p:pic>
    </p:spTree>
    <p:extLst>
      <p:ext uri="{BB962C8B-B14F-4D97-AF65-F5344CB8AC3E}">
        <p14:creationId xmlns:p14="http://schemas.microsoft.com/office/powerpoint/2010/main" val="117653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64AE-869A-E234-8A8D-61EC8C131091}"/>
              </a:ext>
            </a:extLst>
          </p:cNvPr>
          <p:cNvSpPr>
            <a:spLocks noGrp="1"/>
          </p:cNvSpPr>
          <p:nvPr>
            <p:ph type="title"/>
          </p:nvPr>
        </p:nvSpPr>
        <p:spPr>
          <a:xfrm>
            <a:off x="705548" y="132243"/>
            <a:ext cx="9323669" cy="1325563"/>
          </a:xfrm>
        </p:spPr>
        <p:txBody>
          <a:bodyPr/>
          <a:lstStyle/>
          <a:p>
            <a:r>
              <a:rPr lang="en-GB" b="1">
                <a:solidFill>
                  <a:srgbClr val="B10059"/>
                </a:solidFill>
              </a:rPr>
              <a:t>The power of people’s stories – </a:t>
            </a:r>
            <a:br>
              <a:rPr lang="en-GB" b="1">
                <a:solidFill>
                  <a:srgbClr val="B10059"/>
                </a:solidFill>
              </a:rPr>
            </a:br>
            <a:r>
              <a:rPr lang="en-GB" b="1">
                <a:solidFill>
                  <a:srgbClr val="B10059"/>
                </a:solidFill>
              </a:rPr>
              <a:t>The ripple effect</a:t>
            </a:r>
          </a:p>
        </p:txBody>
      </p:sp>
      <p:pic>
        <p:nvPicPr>
          <p:cNvPr id="3" name="Content Placeholder 2">
            <a:extLst>
              <a:ext uri="{FF2B5EF4-FFF2-40B4-BE49-F238E27FC236}">
                <a16:creationId xmlns:a16="http://schemas.microsoft.com/office/drawing/2014/main" id="{552A8114-D0D6-62F7-D77F-1DA42C2B29C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89690" y="3523305"/>
            <a:ext cx="10702310" cy="3202452"/>
          </a:xfrm>
          <a:prstGeom prst="rect">
            <a:avLst/>
          </a:prstGeom>
        </p:spPr>
      </p:pic>
      <p:pic>
        <p:nvPicPr>
          <p:cNvPr id="6" name="Picture 5">
            <a:extLst>
              <a:ext uri="{FF2B5EF4-FFF2-40B4-BE49-F238E27FC236}">
                <a16:creationId xmlns:a16="http://schemas.microsoft.com/office/drawing/2014/main" id="{CE3312C3-944E-9764-BE7D-E88C935421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3" t="-112816"/>
          <a:stretch/>
        </p:blipFill>
        <p:spPr>
          <a:xfrm>
            <a:off x="0" y="-1760249"/>
            <a:ext cx="5418305" cy="6555986"/>
          </a:xfrm>
          <a:prstGeom prst="rect">
            <a:avLst/>
          </a:prstGeom>
        </p:spPr>
      </p:pic>
      <p:pic>
        <p:nvPicPr>
          <p:cNvPr id="8" name="Picture 7">
            <a:extLst>
              <a:ext uri="{FF2B5EF4-FFF2-40B4-BE49-F238E27FC236}">
                <a16:creationId xmlns:a16="http://schemas.microsoft.com/office/drawing/2014/main" id="{B4F8BE81-ABD7-509B-0803-455C1FE8DF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34655" y="516654"/>
            <a:ext cx="4053625" cy="3015799"/>
          </a:xfrm>
          <a:prstGeom prst="rect">
            <a:avLst/>
          </a:prstGeom>
        </p:spPr>
      </p:pic>
    </p:spTree>
    <p:extLst>
      <p:ext uri="{BB962C8B-B14F-4D97-AF65-F5344CB8AC3E}">
        <p14:creationId xmlns:p14="http://schemas.microsoft.com/office/powerpoint/2010/main" val="227659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normAutofit/>
          </a:bodyPr>
          <a:lstStyle/>
          <a:p>
            <a:r>
              <a:rPr lang="en-GB" sz="4800" b="1">
                <a:solidFill>
                  <a:srgbClr val="B10059"/>
                </a:solidFill>
                <a:latin typeface="Calibri" panose="020F0502020204030204" pitchFamily="34" charset="0"/>
                <a:cs typeface="Calibri" panose="020F0502020204030204" pitchFamily="34" charset="0"/>
              </a:rPr>
              <a:t>Key Feature – Bookmarked Stories</a:t>
            </a:r>
          </a:p>
        </p:txBody>
      </p:sp>
      <p:pic>
        <p:nvPicPr>
          <p:cNvPr id="8" name="Content Placeholder 7">
            <a:extLst>
              <a:ext uri="{FF2B5EF4-FFF2-40B4-BE49-F238E27FC236}">
                <a16:creationId xmlns:a16="http://schemas.microsoft.com/office/drawing/2014/main" id="{3D04BC6A-7697-CB13-E4DC-5C745062085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758156"/>
            <a:ext cx="9868953" cy="4351338"/>
          </a:xfrm>
        </p:spPr>
      </p:pic>
      <p:sp>
        <p:nvSpPr>
          <p:cNvPr id="9" name="Arrow: Up 8">
            <a:extLst>
              <a:ext uri="{FF2B5EF4-FFF2-40B4-BE49-F238E27FC236}">
                <a16:creationId xmlns:a16="http://schemas.microsoft.com/office/drawing/2014/main" id="{CB821F4D-9C8D-3723-F401-6C0651CF2A55}"/>
              </a:ext>
            </a:extLst>
          </p:cNvPr>
          <p:cNvSpPr/>
          <p:nvPr/>
        </p:nvSpPr>
        <p:spPr>
          <a:xfrm rot="2017732">
            <a:off x="7352593" y="2806004"/>
            <a:ext cx="564204" cy="10603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C669984-7F3F-D7A3-0C9D-41B0433C9149}"/>
              </a:ext>
            </a:extLst>
          </p:cNvPr>
          <p:cNvSpPr/>
          <p:nvPr/>
        </p:nvSpPr>
        <p:spPr>
          <a:xfrm>
            <a:off x="401972" y="3565320"/>
            <a:ext cx="436228" cy="260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A7ECA901-CAA4-7AB2-9C5B-0C9E29BF80D1}"/>
              </a:ext>
            </a:extLst>
          </p:cNvPr>
          <p:cNvSpPr/>
          <p:nvPr/>
        </p:nvSpPr>
        <p:spPr>
          <a:xfrm>
            <a:off x="1249960" y="5721292"/>
            <a:ext cx="671119" cy="8724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8D4E1730-56D9-3183-39B9-776287AEF5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53248" y="193954"/>
            <a:ext cx="1065923" cy="1079949"/>
          </a:xfrm>
          <a:prstGeom prst="rect">
            <a:avLst/>
          </a:prstGeom>
        </p:spPr>
      </p:pic>
    </p:spTree>
    <p:extLst>
      <p:ext uri="{BB962C8B-B14F-4D97-AF65-F5344CB8AC3E}">
        <p14:creationId xmlns:p14="http://schemas.microsoft.com/office/powerpoint/2010/main" val="19751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normAutofit/>
          </a:bodyPr>
          <a:lstStyle/>
          <a:p>
            <a:r>
              <a:rPr lang="en-GB" sz="4800" b="1">
                <a:solidFill>
                  <a:srgbClr val="B10059"/>
                </a:solidFill>
                <a:latin typeface="Calibri" panose="020F0502020204030204" pitchFamily="34" charset="0"/>
                <a:cs typeface="Calibri" panose="020F0502020204030204" pitchFamily="34" charset="0"/>
              </a:rPr>
              <a:t>Key Feature – Invitation Links</a:t>
            </a: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p:txBody>
          <a:bodyPr>
            <a:normAutofit fontScale="92500" lnSpcReduction="10000"/>
          </a:bodyPr>
          <a:lstStyle/>
          <a:p>
            <a:pPr marL="0" indent="0">
              <a:buNone/>
            </a:pPr>
            <a:r>
              <a:rPr lang="en-GB" sz="2000">
                <a:solidFill>
                  <a:srgbClr val="444444"/>
                </a:solidFill>
                <a:latin typeface="MuseoSans500"/>
              </a:rPr>
              <a:t>One of the simplest ways to invite people to share their stories on Care Opinion is just to provide a link to the site.</a:t>
            </a:r>
          </a:p>
          <a:p>
            <a:pPr marL="0" indent="0">
              <a:buNone/>
            </a:pPr>
            <a:endParaRPr lang="en-GB" sz="2000">
              <a:solidFill>
                <a:srgbClr val="444444"/>
              </a:solidFill>
              <a:latin typeface="MuseoSans500"/>
            </a:endParaRPr>
          </a:p>
          <a:p>
            <a:pPr marL="0" indent="0">
              <a:buNone/>
            </a:pPr>
            <a:r>
              <a:rPr lang="en-GB" sz="2000">
                <a:solidFill>
                  <a:srgbClr val="444444"/>
                </a:solidFill>
                <a:latin typeface="MuseoSans500"/>
              </a:rPr>
              <a:t>Care Opinion has this feature built in and is called “</a:t>
            </a:r>
            <a:r>
              <a:rPr lang="en-GB" sz="2000" b="1">
                <a:solidFill>
                  <a:srgbClr val="5B1E45"/>
                </a:solidFill>
                <a:latin typeface="MuseoSans500"/>
              </a:rPr>
              <a:t>Invitation links</a:t>
            </a:r>
            <a:r>
              <a:rPr lang="en-GB" sz="2000">
                <a:solidFill>
                  <a:srgbClr val="444444"/>
                </a:solidFill>
                <a:latin typeface="MuseoSans500"/>
              </a:rPr>
              <a:t>“ </a:t>
            </a:r>
          </a:p>
          <a:p>
            <a:pPr marL="0" indent="0">
              <a:buNone/>
            </a:pPr>
            <a:endParaRPr lang="en-GB" sz="2000">
              <a:solidFill>
                <a:srgbClr val="444444"/>
              </a:solidFill>
              <a:latin typeface="MuseoSans500"/>
            </a:endParaRPr>
          </a:p>
          <a:p>
            <a:pPr marL="0" indent="0">
              <a:buNone/>
            </a:pPr>
            <a:r>
              <a:rPr lang="en-GB" sz="2000" b="1">
                <a:solidFill>
                  <a:srgbClr val="B10059"/>
                </a:solidFill>
                <a:latin typeface="VetoComRegular"/>
              </a:rPr>
              <a:t>What does an invitation link do?</a:t>
            </a:r>
          </a:p>
          <a:p>
            <a:pPr marL="0" indent="0">
              <a:buNone/>
            </a:pPr>
            <a:r>
              <a:rPr lang="en-GB" sz="2000">
                <a:solidFill>
                  <a:srgbClr val="444444"/>
                </a:solidFill>
                <a:latin typeface="MuseoSans500"/>
              </a:rPr>
              <a:t>An invitation link allows you to: </a:t>
            </a:r>
          </a:p>
          <a:p>
            <a:pPr>
              <a:buFont typeface="Arial" panose="020B0604020202020204" pitchFamily="34" charset="0"/>
              <a:buChar char="•"/>
            </a:pPr>
            <a:r>
              <a:rPr lang="en-GB" sz="2000">
                <a:solidFill>
                  <a:srgbClr val="444444"/>
                </a:solidFill>
                <a:latin typeface="MuseoSans500"/>
              </a:rPr>
              <a:t>Create a bespoke link(s) about the service you work in</a:t>
            </a:r>
          </a:p>
          <a:p>
            <a:pPr algn="l">
              <a:buFont typeface="Arial" panose="020B0604020202020204" pitchFamily="34" charset="0"/>
              <a:buChar char="•"/>
            </a:pPr>
            <a:r>
              <a:rPr lang="en-GB" sz="2000">
                <a:solidFill>
                  <a:srgbClr val="444444"/>
                </a:solidFill>
                <a:latin typeface="MuseoSans500"/>
              </a:rPr>
              <a:t>Choose between different work-flows on the Care Opinion site: kiosk links or QR codes to share with people using services</a:t>
            </a:r>
          </a:p>
          <a:p>
            <a:pPr>
              <a:buFont typeface="Arial" panose="020B0604020202020204" pitchFamily="34" charset="0"/>
              <a:buChar char="•"/>
            </a:pPr>
            <a:r>
              <a:rPr lang="en-GB" sz="2000">
                <a:solidFill>
                  <a:srgbClr val="444444"/>
                </a:solidFill>
                <a:latin typeface="MuseoSans500"/>
              </a:rPr>
              <a:t>keep track of which stories came via which invitation links, and run reports and visualisations easily</a:t>
            </a:r>
          </a:p>
          <a:p>
            <a:pPr>
              <a:buFont typeface="Arial" panose="020B0604020202020204" pitchFamily="34" charset="0"/>
              <a:buChar char="•"/>
            </a:pPr>
            <a:r>
              <a:rPr lang="en-GB" sz="2000">
                <a:solidFill>
                  <a:srgbClr val="444444"/>
                </a:solidFill>
                <a:latin typeface="MuseoSans500"/>
              </a:rPr>
              <a:t>Combine with Friends &amp; Family Test (FFT) question &amp; even link out to an additional survey!</a:t>
            </a:r>
          </a:p>
          <a:p>
            <a:pPr marL="0" indent="0">
              <a:buNone/>
            </a:pPr>
            <a:endParaRPr lang="en-GB" sz="2000">
              <a:solidFill>
                <a:srgbClr val="444444"/>
              </a:solidFill>
              <a:latin typeface="MuseoSans500"/>
            </a:endParaRPr>
          </a:p>
        </p:txBody>
      </p:sp>
      <p:sp>
        <p:nvSpPr>
          <p:cNvPr id="5" name="TextBox 4">
            <a:extLst>
              <a:ext uri="{FF2B5EF4-FFF2-40B4-BE49-F238E27FC236}">
                <a16:creationId xmlns:a16="http://schemas.microsoft.com/office/drawing/2014/main" id="{B0EF6006-7BC6-C656-3B59-C8C4895A2A7B}"/>
              </a:ext>
            </a:extLst>
          </p:cNvPr>
          <p:cNvSpPr txBox="1"/>
          <p:nvPr/>
        </p:nvSpPr>
        <p:spPr>
          <a:xfrm>
            <a:off x="7232176" y="6176963"/>
            <a:ext cx="6083230" cy="369332"/>
          </a:xfrm>
          <a:prstGeom prst="rect">
            <a:avLst/>
          </a:prstGeom>
          <a:noFill/>
        </p:spPr>
        <p:txBody>
          <a:bodyPr wrap="square">
            <a:spAutoFit/>
          </a:bodyPr>
          <a:lstStyle/>
          <a:p>
            <a:r>
              <a:rPr lang="en-GB">
                <a:hlinkClick r:id="rId2"/>
              </a:rPr>
              <a:t>More information about Invitation Links</a:t>
            </a:r>
            <a:endParaRPr lang="en-GB"/>
          </a:p>
        </p:txBody>
      </p:sp>
    </p:spTree>
    <p:extLst>
      <p:ext uri="{BB962C8B-B14F-4D97-AF65-F5344CB8AC3E}">
        <p14:creationId xmlns:p14="http://schemas.microsoft.com/office/powerpoint/2010/main" val="363929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b="1">
                <a:solidFill>
                  <a:srgbClr val="B10059"/>
                </a:solidFill>
                <a:latin typeface="Calibri"/>
                <a:cs typeface="Calibri"/>
              </a:rPr>
              <a:t>How can I use an invitation link?</a:t>
            </a:r>
            <a:endParaRPr lang="en-GB"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444617" y="1369504"/>
            <a:ext cx="9766183" cy="4678958"/>
          </a:xfrm>
        </p:spPr>
        <p:txBody>
          <a:bodyPr>
            <a:normAutofit fontScale="92500" lnSpcReduction="10000"/>
          </a:bodyPr>
          <a:lstStyle/>
          <a:p>
            <a:pPr>
              <a:buNone/>
            </a:pPr>
            <a:r>
              <a:rPr lang="en-GB" sz="2000">
                <a:ea typeface="+mn-lt"/>
                <a:cs typeface="+mn-lt"/>
              </a:rPr>
              <a:t>     </a:t>
            </a:r>
            <a:endParaRPr lang="en-GB" b="1">
              <a:solidFill>
                <a:srgbClr val="B10059"/>
              </a:solidFill>
            </a:endParaRPr>
          </a:p>
          <a:p>
            <a:pPr>
              <a:buNone/>
            </a:pPr>
            <a:r>
              <a:rPr lang="en-GB" sz="2000" b="1">
                <a:solidFill>
                  <a:srgbClr val="B10059"/>
                </a:solidFill>
              </a:rPr>
              <a:t>Invitation links can be added to most correspondence </a:t>
            </a:r>
            <a:endParaRPr lang="en-GB" b="1">
              <a:solidFill>
                <a:srgbClr val="B10059"/>
              </a:solidFill>
            </a:endParaRPr>
          </a:p>
          <a:p>
            <a:pPr>
              <a:buNone/>
            </a:pPr>
            <a:r>
              <a:rPr lang="en-GB" sz="2000" b="1">
                <a:solidFill>
                  <a:srgbClr val="B10059"/>
                </a:solidFill>
              </a:rPr>
              <a:t>that you have with patients and/or service users. </a:t>
            </a:r>
            <a:endParaRPr lang="en-GB" b="1">
              <a:solidFill>
                <a:srgbClr val="B10059"/>
              </a:solidFill>
            </a:endParaRPr>
          </a:p>
          <a:p>
            <a:pPr>
              <a:buNone/>
            </a:pPr>
            <a:endParaRPr lang="en-GB" sz="2000" b="1">
              <a:solidFill>
                <a:srgbClr val="B10059"/>
              </a:solidFill>
            </a:endParaRPr>
          </a:p>
          <a:p>
            <a:pPr>
              <a:buNone/>
            </a:pPr>
            <a:r>
              <a:rPr lang="en-GB" sz="2000" b="1">
                <a:solidFill>
                  <a:srgbClr val="B10059"/>
                </a:solidFill>
              </a:rPr>
              <a:t>Here are some ideas:</a:t>
            </a:r>
            <a:endParaRPr lang="en-GB" b="1">
              <a:solidFill>
                <a:srgbClr val="B10059"/>
              </a:solidFill>
            </a:endParaRPr>
          </a:p>
          <a:p>
            <a:pPr>
              <a:buNone/>
            </a:pPr>
            <a:endParaRPr lang="en-GB" sz="2000">
              <a:ea typeface="+mn-lt"/>
              <a:cs typeface="+mn-lt"/>
            </a:endParaRPr>
          </a:p>
          <a:p>
            <a:pPr algn="l"/>
            <a:r>
              <a:rPr lang="en-GB" sz="2000">
                <a:ea typeface="+mn-lt"/>
                <a:cs typeface="+mn-lt"/>
              </a:rPr>
              <a:t>Emails</a:t>
            </a:r>
            <a:endParaRPr lang="en-GB"/>
          </a:p>
          <a:p>
            <a:r>
              <a:rPr lang="en-GB" sz="2000">
                <a:ea typeface="+mn-lt"/>
                <a:cs typeface="+mn-lt"/>
              </a:rPr>
              <a:t>Texts – appointment reminders etc</a:t>
            </a:r>
            <a:endParaRPr lang="en-GB"/>
          </a:p>
          <a:p>
            <a:pPr algn="l">
              <a:buChar char="•"/>
            </a:pPr>
            <a:r>
              <a:rPr lang="en-GB" sz="2000">
                <a:ea typeface="+mn-lt"/>
                <a:cs typeface="+mn-lt"/>
              </a:rPr>
              <a:t>Letters</a:t>
            </a:r>
            <a:endParaRPr lang="en-GB"/>
          </a:p>
          <a:p>
            <a:pPr>
              <a:buChar char="•"/>
            </a:pPr>
            <a:r>
              <a:rPr lang="en-GB" sz="2000">
                <a:ea typeface="+mn-lt"/>
                <a:cs typeface="+mn-lt"/>
              </a:rPr>
              <a:t>On staff email footers</a:t>
            </a:r>
            <a:endParaRPr lang="en-GB"/>
          </a:p>
          <a:p>
            <a:r>
              <a:rPr lang="en-GB" sz="2000">
                <a:solidFill>
                  <a:srgbClr val="000000"/>
                </a:solidFill>
                <a:latin typeface="Arial"/>
              </a:rPr>
              <a:t>As a QR code on posters &amp; leaflets</a:t>
            </a:r>
          </a:p>
          <a:p>
            <a:r>
              <a:rPr lang="en-GB" sz="2000">
                <a:solidFill>
                  <a:srgbClr val="000000"/>
                </a:solidFill>
                <a:latin typeface="Arial"/>
              </a:rPr>
              <a:t>Social Media</a:t>
            </a:r>
          </a:p>
          <a:p>
            <a:r>
              <a:rPr lang="en-GB" sz="2000">
                <a:solidFill>
                  <a:srgbClr val="000000"/>
                </a:solidFill>
                <a:latin typeface="Arial"/>
              </a:rPr>
              <a:t>On a tablet or </a:t>
            </a:r>
            <a:r>
              <a:rPr lang="en-GB" sz="2000" err="1">
                <a:solidFill>
                  <a:srgbClr val="000000"/>
                </a:solidFill>
                <a:latin typeface="Arial"/>
              </a:rPr>
              <a:t>Ipad</a:t>
            </a:r>
            <a:endParaRPr lang="en-GB" sz="2000">
              <a:solidFill>
                <a:srgbClr val="000000"/>
              </a:solidFill>
              <a:latin typeface="Arial"/>
            </a:endParaRPr>
          </a:p>
          <a:p>
            <a:pPr marL="0" indent="0">
              <a:buNone/>
            </a:pPr>
            <a:endParaRPr lang="en-GB" sz="2000">
              <a:solidFill>
                <a:srgbClr val="444444"/>
              </a:solidFill>
              <a:latin typeface="MuseoSans500"/>
            </a:endParaRPr>
          </a:p>
        </p:txBody>
      </p:sp>
      <p:pic>
        <p:nvPicPr>
          <p:cNvPr id="4" name="Picture 4" descr="Qr code&#10;&#10;Description automatically generated">
            <a:extLst>
              <a:ext uri="{FF2B5EF4-FFF2-40B4-BE49-F238E27FC236}">
                <a16:creationId xmlns:a16="http://schemas.microsoft.com/office/drawing/2014/main" id="{9ED457F9-9BC8-421C-9808-3576AA832A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1168" y="2151522"/>
            <a:ext cx="3071419" cy="4311178"/>
          </a:xfrm>
          <a:prstGeom prst="rect">
            <a:avLst/>
          </a:prstGeom>
        </p:spPr>
      </p:pic>
      <p:pic>
        <p:nvPicPr>
          <p:cNvPr id="5" name="Graphic 5" descr="Line arrow: Anti-clockwise curve outline">
            <a:extLst>
              <a:ext uri="{FF2B5EF4-FFF2-40B4-BE49-F238E27FC236}">
                <a16:creationId xmlns:a16="http://schemas.microsoft.com/office/drawing/2014/main" id="{43421488-C161-4374-957D-5BA9F3D18F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7920000">
            <a:off x="6373795" y="4815950"/>
            <a:ext cx="1365308" cy="1365308"/>
          </a:xfrm>
          <a:prstGeom prst="rect">
            <a:avLst/>
          </a:prstGeom>
        </p:spPr>
      </p:pic>
      <p:pic>
        <p:nvPicPr>
          <p:cNvPr id="6" name="Picture 5" descr="Qr code&#10;&#10;Description automatically generated">
            <a:extLst>
              <a:ext uri="{FF2B5EF4-FFF2-40B4-BE49-F238E27FC236}">
                <a16:creationId xmlns:a16="http://schemas.microsoft.com/office/drawing/2014/main" id="{2BDD65D1-5E68-1F12-704A-6DFF10558E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6802" y="0"/>
            <a:ext cx="5310591" cy="7080788"/>
          </a:xfrm>
          <a:prstGeom prst="rect">
            <a:avLst/>
          </a:prstGeom>
        </p:spPr>
      </p:pic>
      <p:pic>
        <p:nvPicPr>
          <p:cNvPr id="7" name="Picture 6" descr="A picture containing qr code&#10;&#10;Description automatically generated">
            <a:extLst>
              <a:ext uri="{FF2B5EF4-FFF2-40B4-BE49-F238E27FC236}">
                <a16:creationId xmlns:a16="http://schemas.microsoft.com/office/drawing/2014/main" id="{50C8BBF8-F3E7-C71F-5770-E8049D15FC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8215" y="3869"/>
            <a:ext cx="5168867" cy="6850262"/>
          </a:xfrm>
          <a:prstGeom prst="rect">
            <a:avLst/>
          </a:prstGeom>
        </p:spPr>
      </p:pic>
    </p:spTree>
    <p:extLst>
      <p:ext uri="{BB962C8B-B14F-4D97-AF65-F5344CB8AC3E}">
        <p14:creationId xmlns:p14="http://schemas.microsoft.com/office/powerpoint/2010/main" val="36409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2625-A2E5-080C-F902-C7C5541F9E50}"/>
              </a:ext>
            </a:extLst>
          </p:cNvPr>
          <p:cNvSpPr>
            <a:spLocks noGrp="1"/>
          </p:cNvSpPr>
          <p:nvPr>
            <p:ph type="title"/>
          </p:nvPr>
        </p:nvSpPr>
        <p:spPr>
          <a:xfrm>
            <a:off x="851850" y="-72232"/>
            <a:ext cx="10515600" cy="1325563"/>
          </a:xfrm>
        </p:spPr>
        <p:txBody>
          <a:bodyPr/>
          <a:lstStyle/>
          <a:p>
            <a:r>
              <a:rPr lang="en-GB" b="1">
                <a:solidFill>
                  <a:srgbClr val="5B1E45"/>
                </a:solidFill>
              </a:rPr>
              <a:t>Reports</a:t>
            </a:r>
          </a:p>
        </p:txBody>
      </p:sp>
      <p:pic>
        <p:nvPicPr>
          <p:cNvPr id="4" name="Picture 3">
            <a:extLst>
              <a:ext uri="{FF2B5EF4-FFF2-40B4-BE49-F238E27FC236}">
                <a16:creationId xmlns:a16="http://schemas.microsoft.com/office/drawing/2014/main" id="{7EB71FF1-8B6B-5F78-200A-9AEE03A78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456" y="1026048"/>
            <a:ext cx="5554545" cy="5506867"/>
          </a:xfrm>
          <a:prstGeom prst="rect">
            <a:avLst/>
          </a:prstGeom>
        </p:spPr>
      </p:pic>
      <p:pic>
        <p:nvPicPr>
          <p:cNvPr id="7" name="Picture 6">
            <a:extLst>
              <a:ext uri="{FF2B5EF4-FFF2-40B4-BE49-F238E27FC236}">
                <a16:creationId xmlns:a16="http://schemas.microsoft.com/office/drawing/2014/main" id="{436AD80E-5CB5-2004-F341-656BD4C2A43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566554" y="245047"/>
            <a:ext cx="5904344" cy="3648075"/>
          </a:xfrm>
          <a:prstGeom prst="rect">
            <a:avLst/>
          </a:prstGeom>
        </p:spPr>
      </p:pic>
      <p:pic>
        <p:nvPicPr>
          <p:cNvPr id="9" name="Picture 8">
            <a:extLst>
              <a:ext uri="{FF2B5EF4-FFF2-40B4-BE49-F238E27FC236}">
                <a16:creationId xmlns:a16="http://schemas.microsoft.com/office/drawing/2014/main" id="{8FB5E232-E4FB-5B2C-4506-915CD3FB24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9454" y="3872724"/>
            <a:ext cx="6092046" cy="2985276"/>
          </a:xfrm>
          <a:prstGeom prst="rect">
            <a:avLst/>
          </a:prstGeom>
        </p:spPr>
      </p:pic>
    </p:spTree>
    <p:extLst>
      <p:ext uri="{BB962C8B-B14F-4D97-AF65-F5344CB8AC3E}">
        <p14:creationId xmlns:p14="http://schemas.microsoft.com/office/powerpoint/2010/main" val="248454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53C12559-13C9-58A4-40BA-DFD14778A7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21729" y="557193"/>
            <a:ext cx="5674897" cy="3017405"/>
          </a:xfrm>
          <a:prstGeom prst="rect">
            <a:avLst/>
          </a:prstGeom>
        </p:spPr>
      </p:pic>
      <p:pic>
        <p:nvPicPr>
          <p:cNvPr id="5" name="Picture 4">
            <a:extLst>
              <a:ext uri="{FF2B5EF4-FFF2-40B4-BE49-F238E27FC236}">
                <a16:creationId xmlns:a16="http://schemas.microsoft.com/office/drawing/2014/main" id="{96D2012F-CDEB-A951-D559-63B74C683E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5"/>
          <a:stretch/>
        </p:blipFill>
        <p:spPr>
          <a:xfrm>
            <a:off x="538801" y="3510853"/>
            <a:ext cx="5457825" cy="2789954"/>
          </a:xfrm>
          <a:prstGeom prst="rect">
            <a:avLst/>
          </a:prstGeom>
        </p:spPr>
      </p:pic>
      <p:pic>
        <p:nvPicPr>
          <p:cNvPr id="4" name="Picture 3">
            <a:extLst>
              <a:ext uri="{FF2B5EF4-FFF2-40B4-BE49-F238E27FC236}">
                <a16:creationId xmlns:a16="http://schemas.microsoft.com/office/drawing/2014/main" id="{1CE3634A-2A84-3ACA-2F3C-0AB6D8E113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r="-1" b="-1"/>
          <a:stretch/>
        </p:blipFill>
        <p:spPr>
          <a:xfrm>
            <a:off x="6195374" y="707221"/>
            <a:ext cx="5674897" cy="5443557"/>
          </a:xfrm>
          <a:prstGeom prst="rect">
            <a:avLst/>
          </a:prstGeom>
        </p:spPr>
      </p:pic>
    </p:spTree>
    <p:extLst>
      <p:ext uri="{BB962C8B-B14F-4D97-AF65-F5344CB8AC3E}">
        <p14:creationId xmlns:p14="http://schemas.microsoft.com/office/powerpoint/2010/main" val="130048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BEE38-9030-477B-A2A5-89E86A08A424}"/>
              </a:ext>
            </a:extLst>
          </p:cNvPr>
          <p:cNvSpPr txBox="1"/>
          <p:nvPr/>
        </p:nvSpPr>
        <p:spPr>
          <a:xfrm>
            <a:off x="-814552" y="331779"/>
            <a:ext cx="6096000" cy="707886"/>
          </a:xfrm>
          <a:prstGeom prst="rect">
            <a:avLst/>
          </a:prstGeom>
          <a:noFill/>
        </p:spPr>
        <p:txBody>
          <a:bodyPr wrap="square">
            <a:spAutoFit/>
          </a:bodyPr>
          <a:lstStyle/>
          <a:p>
            <a:pPr algn="ctr"/>
            <a:r>
              <a:rPr lang="en-US" sz="4000" b="1" err="1">
                <a:solidFill>
                  <a:srgbClr val="5B1E45"/>
                </a:solidFill>
                <a:latin typeface="Veto Com Medium" panose="02000603050000020003" pitchFamily="2" charset="0"/>
              </a:rPr>
              <a:t>Visualisations</a:t>
            </a:r>
            <a:endParaRPr lang="en-GB" sz="4000">
              <a:solidFill>
                <a:srgbClr val="5B1E45"/>
              </a:solidFill>
              <a:latin typeface="Veto Com Medium" panose="02000603050000020003" pitchFamily="2" charset="0"/>
            </a:endParaRPr>
          </a:p>
        </p:txBody>
      </p:sp>
      <p:sp>
        <p:nvSpPr>
          <p:cNvPr id="7" name="TextBox 6">
            <a:extLst>
              <a:ext uri="{FF2B5EF4-FFF2-40B4-BE49-F238E27FC236}">
                <a16:creationId xmlns:a16="http://schemas.microsoft.com/office/drawing/2014/main" id="{2C5BBA51-6FED-4FC3-898D-664968AF0094}"/>
              </a:ext>
            </a:extLst>
          </p:cNvPr>
          <p:cNvSpPr txBox="1"/>
          <p:nvPr/>
        </p:nvSpPr>
        <p:spPr>
          <a:xfrm>
            <a:off x="2139795" y="1198863"/>
            <a:ext cx="7734300" cy="707886"/>
          </a:xfrm>
          <a:prstGeom prst="rect">
            <a:avLst/>
          </a:prstGeom>
          <a:noFill/>
        </p:spPr>
        <p:txBody>
          <a:bodyPr wrap="square">
            <a:spAutoFit/>
          </a:bodyPr>
          <a:lstStyle/>
          <a:p>
            <a:pPr algn="ctr"/>
            <a:r>
              <a:rPr lang="en-US" sz="2000" b="1">
                <a:solidFill>
                  <a:srgbClr val="5B1E45"/>
                </a:solidFill>
                <a:latin typeface="Veto Com" panose="02000506040000020003" pitchFamily="2" charset="0"/>
              </a:rPr>
              <a:t>From your searches, you can create and display information in a variety of ways, including;</a:t>
            </a:r>
          </a:p>
        </p:txBody>
      </p:sp>
      <p:pic>
        <p:nvPicPr>
          <p:cNvPr id="8" name="Picture 7">
            <a:extLst>
              <a:ext uri="{FF2B5EF4-FFF2-40B4-BE49-F238E27FC236}">
                <a16:creationId xmlns:a16="http://schemas.microsoft.com/office/drawing/2014/main" id="{5810189D-3B02-4FE9-BCFD-D40838010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8552" y="5672295"/>
            <a:ext cx="1983772" cy="986799"/>
          </a:xfrm>
          <a:prstGeom prst="rect">
            <a:avLst/>
          </a:prstGeom>
        </p:spPr>
      </p:pic>
      <p:pic>
        <p:nvPicPr>
          <p:cNvPr id="9" name="Picture 8">
            <a:extLst>
              <a:ext uri="{FF2B5EF4-FFF2-40B4-BE49-F238E27FC236}">
                <a16:creationId xmlns:a16="http://schemas.microsoft.com/office/drawing/2014/main" id="{6D039C38-52E1-4A6B-B2E6-ADADF6D55B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28" y="2070030"/>
            <a:ext cx="3807545" cy="1132823"/>
          </a:xfrm>
          <a:prstGeom prst="rect">
            <a:avLst/>
          </a:prstGeom>
        </p:spPr>
      </p:pic>
      <p:pic>
        <p:nvPicPr>
          <p:cNvPr id="10" name="Picture 9">
            <a:extLst>
              <a:ext uri="{FF2B5EF4-FFF2-40B4-BE49-F238E27FC236}">
                <a16:creationId xmlns:a16="http://schemas.microsoft.com/office/drawing/2014/main" id="{EDDE3336-5BE0-4383-B209-5190F3FCA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627" y="3442895"/>
            <a:ext cx="3807545" cy="1094669"/>
          </a:xfrm>
          <a:prstGeom prst="rect">
            <a:avLst/>
          </a:prstGeom>
        </p:spPr>
      </p:pic>
      <p:pic>
        <p:nvPicPr>
          <p:cNvPr id="11" name="Picture 10">
            <a:extLst>
              <a:ext uri="{FF2B5EF4-FFF2-40B4-BE49-F238E27FC236}">
                <a16:creationId xmlns:a16="http://schemas.microsoft.com/office/drawing/2014/main" id="{703D81DC-E9C6-4A30-BD29-2BDE744EC4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626" y="4904599"/>
            <a:ext cx="3807545" cy="1094669"/>
          </a:xfrm>
          <a:prstGeom prst="rect">
            <a:avLst/>
          </a:prstGeom>
        </p:spPr>
      </p:pic>
      <p:pic>
        <p:nvPicPr>
          <p:cNvPr id="12" name="Picture 11">
            <a:extLst>
              <a:ext uri="{FF2B5EF4-FFF2-40B4-BE49-F238E27FC236}">
                <a16:creationId xmlns:a16="http://schemas.microsoft.com/office/drawing/2014/main" id="{B56E90FB-2C40-461E-A7B2-F96220C589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2668" y="2097618"/>
            <a:ext cx="3940254" cy="1132823"/>
          </a:xfrm>
          <a:prstGeom prst="rect">
            <a:avLst/>
          </a:prstGeom>
        </p:spPr>
      </p:pic>
      <p:pic>
        <p:nvPicPr>
          <p:cNvPr id="13" name="Picture 12">
            <a:extLst>
              <a:ext uri="{FF2B5EF4-FFF2-40B4-BE49-F238E27FC236}">
                <a16:creationId xmlns:a16="http://schemas.microsoft.com/office/drawing/2014/main" id="{F59E53D6-488E-4C7C-863D-4CD65FF6F9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2668" y="3442895"/>
            <a:ext cx="3940254" cy="1164667"/>
          </a:xfrm>
          <a:prstGeom prst="rect">
            <a:avLst/>
          </a:prstGeom>
        </p:spPr>
      </p:pic>
      <p:pic>
        <p:nvPicPr>
          <p:cNvPr id="14" name="Picture 13">
            <a:extLst>
              <a:ext uri="{FF2B5EF4-FFF2-40B4-BE49-F238E27FC236}">
                <a16:creationId xmlns:a16="http://schemas.microsoft.com/office/drawing/2014/main" id="{7942ECA0-E03C-4889-98F0-97FB2DA5A1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12668" y="4922531"/>
            <a:ext cx="3940254" cy="1163142"/>
          </a:xfrm>
          <a:prstGeom prst="rect">
            <a:avLst/>
          </a:prstGeom>
        </p:spPr>
      </p:pic>
      <p:pic>
        <p:nvPicPr>
          <p:cNvPr id="15" name="Picture 14">
            <a:extLst>
              <a:ext uri="{FF2B5EF4-FFF2-40B4-BE49-F238E27FC236}">
                <a16:creationId xmlns:a16="http://schemas.microsoft.com/office/drawing/2014/main" id="{8A540717-0831-4E7D-9D15-CD1B7F9B47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9825" y="2350687"/>
            <a:ext cx="3574547" cy="1228752"/>
          </a:xfrm>
          <a:prstGeom prst="rect">
            <a:avLst/>
          </a:prstGeom>
        </p:spPr>
      </p:pic>
      <p:pic>
        <p:nvPicPr>
          <p:cNvPr id="16" name="Picture 15">
            <a:extLst>
              <a:ext uri="{FF2B5EF4-FFF2-40B4-BE49-F238E27FC236}">
                <a16:creationId xmlns:a16="http://schemas.microsoft.com/office/drawing/2014/main" id="{B30C42D9-554A-47D1-B75D-41FEA90C25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89825" y="3987114"/>
            <a:ext cx="3574548" cy="1009091"/>
          </a:xfrm>
          <a:prstGeom prst="rect">
            <a:avLst/>
          </a:prstGeom>
        </p:spPr>
      </p:pic>
      <p:pic>
        <p:nvPicPr>
          <p:cNvPr id="2" name="Picture 1">
            <a:extLst>
              <a:ext uri="{FF2B5EF4-FFF2-40B4-BE49-F238E27FC236}">
                <a16:creationId xmlns:a16="http://schemas.microsoft.com/office/drawing/2014/main" id="{FD374FE9-A082-D46F-A2E8-5F312A70E66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33448" y="2060484"/>
            <a:ext cx="6663846" cy="4025189"/>
          </a:xfrm>
          <a:prstGeom prst="rect">
            <a:avLst/>
          </a:prstGeom>
        </p:spPr>
      </p:pic>
      <p:pic>
        <p:nvPicPr>
          <p:cNvPr id="4" name="Picture 3">
            <a:extLst>
              <a:ext uri="{FF2B5EF4-FFF2-40B4-BE49-F238E27FC236}">
                <a16:creationId xmlns:a16="http://schemas.microsoft.com/office/drawing/2014/main" id="{D8AE32AA-5729-FCB6-3B2A-D5ABED8121F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76676" y="2076107"/>
            <a:ext cx="6663846" cy="3976481"/>
          </a:xfrm>
          <a:prstGeom prst="rect">
            <a:avLst/>
          </a:prstGeom>
        </p:spPr>
      </p:pic>
    </p:spTree>
    <p:extLst>
      <p:ext uri="{BB962C8B-B14F-4D97-AF65-F5344CB8AC3E}">
        <p14:creationId xmlns:p14="http://schemas.microsoft.com/office/powerpoint/2010/main" val="180671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D347-4679-95CE-1176-3797D37EB1DA}"/>
              </a:ext>
            </a:extLst>
          </p:cNvPr>
          <p:cNvSpPr>
            <a:spLocks noGrp="1"/>
          </p:cNvSpPr>
          <p:nvPr>
            <p:ph type="title"/>
          </p:nvPr>
        </p:nvSpPr>
        <p:spPr>
          <a:xfrm>
            <a:off x="232725" y="0"/>
            <a:ext cx="10515600" cy="1325563"/>
          </a:xfrm>
        </p:spPr>
        <p:txBody>
          <a:bodyPr/>
          <a:lstStyle/>
          <a:p>
            <a:r>
              <a:rPr lang="en-GB" b="1">
                <a:solidFill>
                  <a:srgbClr val="5B1E45"/>
                </a:solidFill>
              </a:rPr>
              <a:t>Blogging</a:t>
            </a:r>
          </a:p>
        </p:txBody>
      </p:sp>
      <p:pic>
        <p:nvPicPr>
          <p:cNvPr id="5" name="Picture 4">
            <a:extLst>
              <a:ext uri="{FF2B5EF4-FFF2-40B4-BE49-F238E27FC236}">
                <a16:creationId xmlns:a16="http://schemas.microsoft.com/office/drawing/2014/main" id="{2B753C4D-CACF-52FE-B6EF-3D3AD05786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00" y="1325563"/>
            <a:ext cx="5457825" cy="5267325"/>
          </a:xfrm>
          <a:prstGeom prst="rect">
            <a:avLst/>
          </a:prstGeom>
        </p:spPr>
      </p:pic>
      <p:pic>
        <p:nvPicPr>
          <p:cNvPr id="7" name="Picture 6">
            <a:extLst>
              <a:ext uri="{FF2B5EF4-FFF2-40B4-BE49-F238E27FC236}">
                <a16:creationId xmlns:a16="http://schemas.microsoft.com/office/drawing/2014/main" id="{F77E0057-5D09-0BAD-A59A-3027F9360B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3739" y="758121"/>
            <a:ext cx="5429250" cy="5953125"/>
          </a:xfrm>
          <a:prstGeom prst="rect">
            <a:avLst/>
          </a:prstGeom>
        </p:spPr>
      </p:pic>
      <p:pic>
        <p:nvPicPr>
          <p:cNvPr id="9" name="Picture 8">
            <a:extLst>
              <a:ext uri="{FF2B5EF4-FFF2-40B4-BE49-F238E27FC236}">
                <a16:creationId xmlns:a16="http://schemas.microsoft.com/office/drawing/2014/main" id="{01F16589-07E7-B37C-63E6-9FA4041EB8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1452" y="758121"/>
            <a:ext cx="5505450" cy="6057900"/>
          </a:xfrm>
          <a:prstGeom prst="rect">
            <a:avLst/>
          </a:prstGeom>
        </p:spPr>
      </p:pic>
    </p:spTree>
    <p:extLst>
      <p:ext uri="{BB962C8B-B14F-4D97-AF65-F5344CB8AC3E}">
        <p14:creationId xmlns:p14="http://schemas.microsoft.com/office/powerpoint/2010/main" val="144976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2E5703-824E-68F1-0428-78287ED0C3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1455" y="420866"/>
            <a:ext cx="8524875" cy="5886450"/>
          </a:xfrm>
          <a:prstGeom prst="rect">
            <a:avLst/>
          </a:prstGeom>
        </p:spPr>
      </p:pic>
      <p:cxnSp>
        <p:nvCxnSpPr>
          <p:cNvPr id="12" name="Straight Arrow Connector 11">
            <a:extLst>
              <a:ext uri="{FF2B5EF4-FFF2-40B4-BE49-F238E27FC236}">
                <a16:creationId xmlns:a16="http://schemas.microsoft.com/office/drawing/2014/main" id="{9BB31965-C580-BBC1-22AA-B8B7B822E023}"/>
              </a:ext>
            </a:extLst>
          </p:cNvPr>
          <p:cNvCxnSpPr>
            <a:cxnSpLocks/>
          </p:cNvCxnSpPr>
          <p:nvPr/>
        </p:nvCxnSpPr>
        <p:spPr>
          <a:xfrm flipH="1">
            <a:off x="2617019" y="1357519"/>
            <a:ext cx="1924933" cy="1306967"/>
          </a:xfrm>
          <a:prstGeom prst="straightConnector1">
            <a:avLst/>
          </a:prstGeom>
          <a:ln w="76200">
            <a:solidFill>
              <a:srgbClr val="B10059"/>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F0F8B3-B4E9-2303-6E25-E04DC2491651}"/>
              </a:ext>
            </a:extLst>
          </p:cNvPr>
          <p:cNvSpPr txBox="1"/>
          <p:nvPr/>
        </p:nvSpPr>
        <p:spPr>
          <a:xfrm>
            <a:off x="4541952" y="1172853"/>
            <a:ext cx="2545237" cy="369332"/>
          </a:xfrm>
          <a:prstGeom prst="rect">
            <a:avLst/>
          </a:prstGeom>
          <a:noFill/>
        </p:spPr>
        <p:txBody>
          <a:bodyPr wrap="square" rtlCol="0">
            <a:spAutoFit/>
          </a:bodyPr>
          <a:lstStyle/>
          <a:p>
            <a:r>
              <a:rPr lang="en-GB" b="1">
                <a:solidFill>
                  <a:srgbClr val="5B1E45"/>
                </a:solidFill>
              </a:rPr>
              <a:t>Create a new blog here</a:t>
            </a:r>
          </a:p>
        </p:txBody>
      </p:sp>
      <p:pic>
        <p:nvPicPr>
          <p:cNvPr id="18" name="Picture 17">
            <a:extLst>
              <a:ext uri="{FF2B5EF4-FFF2-40B4-BE49-F238E27FC236}">
                <a16:creationId xmlns:a16="http://schemas.microsoft.com/office/drawing/2014/main" id="{52D546CC-EB13-7071-72F2-1EC26F4B44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8552" y="5672295"/>
            <a:ext cx="1983772" cy="986799"/>
          </a:xfrm>
          <a:prstGeom prst="rect">
            <a:avLst/>
          </a:prstGeom>
        </p:spPr>
      </p:pic>
    </p:spTree>
    <p:extLst>
      <p:ext uri="{BB962C8B-B14F-4D97-AF65-F5344CB8AC3E}">
        <p14:creationId xmlns:p14="http://schemas.microsoft.com/office/powerpoint/2010/main" val="422587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E4ADB-4F8F-ECF7-442F-6E2F5C514D41}"/>
              </a:ext>
            </a:extLst>
          </p:cNvPr>
          <p:cNvSpPr>
            <a:spLocks noGrp="1"/>
          </p:cNvSpPr>
          <p:nvPr>
            <p:ph type="title"/>
          </p:nvPr>
        </p:nvSpPr>
        <p:spPr>
          <a:xfrm>
            <a:off x="4394706" y="548464"/>
            <a:ext cx="6798541" cy="1675623"/>
          </a:xfrm>
        </p:spPr>
        <p:txBody>
          <a:bodyPr anchor="b">
            <a:normAutofit/>
          </a:bodyPr>
          <a:lstStyle/>
          <a:p>
            <a:r>
              <a:rPr lang="en-GB" sz="3700" b="1">
                <a:solidFill>
                  <a:srgbClr val="5B1E45"/>
                </a:solidFill>
              </a:rPr>
              <a:t>Starting a ripple: An introduction to Care Opinion – A tour of the site and Key Features</a:t>
            </a:r>
          </a:p>
        </p:txBody>
      </p:sp>
      <p:pic>
        <p:nvPicPr>
          <p:cNvPr id="5" name="Picture 4">
            <a:extLst>
              <a:ext uri="{FF2B5EF4-FFF2-40B4-BE49-F238E27FC236}">
                <a16:creationId xmlns:a16="http://schemas.microsoft.com/office/drawing/2014/main" id="{272D9083-71FA-B61B-1635-DA24884468A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5400000">
            <a:off x="-1330752" y="1330752"/>
            <a:ext cx="6858000" cy="4196496"/>
          </a:xfrm>
          <a:prstGeom prst="rect">
            <a:avLst/>
          </a:prstGeom>
          <a:effectLst/>
        </p:spPr>
      </p:pic>
      <p:sp>
        <p:nvSpPr>
          <p:cNvPr id="3" name="Content Placeholder 2">
            <a:extLst>
              <a:ext uri="{FF2B5EF4-FFF2-40B4-BE49-F238E27FC236}">
                <a16:creationId xmlns:a16="http://schemas.microsoft.com/office/drawing/2014/main" id="{F0B14224-C252-D95C-72CB-9C66B9DCDF05}"/>
              </a:ext>
            </a:extLst>
          </p:cNvPr>
          <p:cNvSpPr>
            <a:spLocks noGrp="1"/>
          </p:cNvSpPr>
          <p:nvPr>
            <p:ph idx="1"/>
          </p:nvPr>
        </p:nvSpPr>
        <p:spPr>
          <a:xfrm>
            <a:off x="4779593" y="2604319"/>
            <a:ext cx="6117705" cy="3705217"/>
          </a:xfrm>
        </p:spPr>
        <p:txBody>
          <a:bodyPr>
            <a:normAutofit/>
          </a:bodyPr>
          <a:lstStyle/>
          <a:p>
            <a:pPr marL="0" indent="0">
              <a:buNone/>
            </a:pPr>
            <a:r>
              <a:rPr lang="en-GB" sz="3200" b="1">
                <a:solidFill>
                  <a:srgbClr val="B10059"/>
                </a:solidFill>
              </a:rPr>
              <a:t>Agenda</a:t>
            </a:r>
          </a:p>
          <a:p>
            <a:r>
              <a:rPr lang="en-GB" b="1">
                <a:solidFill>
                  <a:srgbClr val="5B1E45"/>
                </a:solidFill>
              </a:rPr>
              <a:t>Intro to Care Opinion – About us</a:t>
            </a:r>
          </a:p>
          <a:p>
            <a:r>
              <a:rPr lang="en-GB" b="1">
                <a:solidFill>
                  <a:srgbClr val="5B1E45"/>
                </a:solidFill>
              </a:rPr>
              <a:t>Live Site Tour</a:t>
            </a:r>
          </a:p>
          <a:p>
            <a:r>
              <a:rPr lang="en-GB" b="1">
                <a:solidFill>
                  <a:srgbClr val="5B1E45"/>
                </a:solidFill>
              </a:rPr>
              <a:t> A sample of Key Site Features</a:t>
            </a:r>
          </a:p>
          <a:p>
            <a:r>
              <a:rPr lang="en-GB" b="1">
                <a:solidFill>
                  <a:srgbClr val="5B1E45"/>
                </a:solidFill>
              </a:rPr>
              <a:t>Q&amp;A – Your chance to ask any questions or pop them into the chat!</a:t>
            </a:r>
          </a:p>
        </p:txBody>
      </p:sp>
    </p:spTree>
    <p:extLst>
      <p:ext uri="{BB962C8B-B14F-4D97-AF65-F5344CB8AC3E}">
        <p14:creationId xmlns:p14="http://schemas.microsoft.com/office/powerpoint/2010/main" val="1280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B7D292-58D8-4188-120B-1BC3864FB5A4}"/>
              </a:ext>
            </a:extLst>
          </p:cNvPr>
          <p:cNvSpPr txBox="1"/>
          <p:nvPr/>
        </p:nvSpPr>
        <p:spPr>
          <a:xfrm>
            <a:off x="407072" y="290901"/>
            <a:ext cx="6681625" cy="1138773"/>
          </a:xfrm>
          <a:prstGeom prst="rect">
            <a:avLst/>
          </a:prstGeom>
          <a:noFill/>
        </p:spPr>
        <p:txBody>
          <a:bodyPr wrap="square" rtlCol="0">
            <a:spAutoFit/>
          </a:bodyPr>
          <a:lstStyle/>
          <a:p>
            <a:r>
              <a:rPr lang="en-GB" sz="2400" b="1">
                <a:solidFill>
                  <a:srgbClr val="B10059"/>
                </a:solidFill>
              </a:rPr>
              <a:t>Examples of Subscriber Blogs on Care Opinion:</a:t>
            </a:r>
          </a:p>
          <a:p>
            <a:endParaRPr lang="en-GB" sz="2000" b="1">
              <a:solidFill>
                <a:srgbClr val="5B1E45"/>
              </a:solidFill>
            </a:endParaRPr>
          </a:p>
          <a:p>
            <a:endParaRPr lang="en-GB" sz="2400" b="1">
              <a:solidFill>
                <a:srgbClr val="5B1E45"/>
              </a:solidFill>
            </a:endParaRPr>
          </a:p>
        </p:txBody>
      </p:sp>
      <p:pic>
        <p:nvPicPr>
          <p:cNvPr id="12" name="Picture 11">
            <a:extLst>
              <a:ext uri="{FF2B5EF4-FFF2-40B4-BE49-F238E27FC236}">
                <a16:creationId xmlns:a16="http://schemas.microsoft.com/office/drawing/2014/main" id="{52758946-FE67-F4A0-DCC7-9EE4EE9E41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350" y="829510"/>
            <a:ext cx="5314950" cy="5495925"/>
          </a:xfrm>
          <a:prstGeom prst="rect">
            <a:avLst/>
          </a:prstGeom>
        </p:spPr>
      </p:pic>
      <p:pic>
        <p:nvPicPr>
          <p:cNvPr id="16" name="Picture 15">
            <a:extLst>
              <a:ext uri="{FF2B5EF4-FFF2-40B4-BE49-F238E27FC236}">
                <a16:creationId xmlns:a16="http://schemas.microsoft.com/office/drawing/2014/main" id="{741907BF-4057-E2B5-A5D2-730B74F1D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4324" y="853077"/>
            <a:ext cx="5238750" cy="5495925"/>
          </a:xfrm>
          <a:prstGeom prst="rect">
            <a:avLst/>
          </a:prstGeom>
        </p:spPr>
      </p:pic>
      <p:pic>
        <p:nvPicPr>
          <p:cNvPr id="18" name="Picture 17">
            <a:extLst>
              <a:ext uri="{FF2B5EF4-FFF2-40B4-BE49-F238E27FC236}">
                <a16:creationId xmlns:a16="http://schemas.microsoft.com/office/drawing/2014/main" id="{1852F403-9076-1A95-28EB-C9CCBDAF78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86350" y="853077"/>
            <a:ext cx="5133975" cy="5619750"/>
          </a:xfrm>
          <a:prstGeom prst="rect">
            <a:avLst/>
          </a:prstGeom>
        </p:spPr>
      </p:pic>
      <p:pic>
        <p:nvPicPr>
          <p:cNvPr id="20" name="Picture 19">
            <a:extLst>
              <a:ext uri="{FF2B5EF4-FFF2-40B4-BE49-F238E27FC236}">
                <a16:creationId xmlns:a16="http://schemas.microsoft.com/office/drawing/2014/main" id="{31BF96FC-690A-D4FE-B8EF-D69CE287C4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6675" y="829510"/>
            <a:ext cx="5276850" cy="5924550"/>
          </a:xfrm>
          <a:prstGeom prst="rect">
            <a:avLst/>
          </a:prstGeom>
        </p:spPr>
      </p:pic>
    </p:spTree>
    <p:extLst>
      <p:ext uri="{BB962C8B-B14F-4D97-AF65-F5344CB8AC3E}">
        <p14:creationId xmlns:p14="http://schemas.microsoft.com/office/powerpoint/2010/main" val="23933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487883" y="4324813"/>
            <a:ext cx="493389" cy="504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481533" y="5147758"/>
            <a:ext cx="590942" cy="590942"/>
          </a:xfrm>
          <a:prstGeom prst="rect">
            <a:avLst/>
          </a:prstGeom>
        </p:spPr>
      </p:pic>
      <p:pic>
        <p:nvPicPr>
          <p:cNvPr id="4" name="Picture 4"/>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4972480" y="5305199"/>
            <a:ext cx="1003764" cy="867001"/>
          </a:xfrm>
          <a:prstGeom prst="rect">
            <a:avLst/>
          </a:prstGeom>
        </p:spPr>
      </p:pic>
      <p:grpSp>
        <p:nvGrpSpPr>
          <p:cNvPr id="6" name="Group 6"/>
          <p:cNvGrpSpPr/>
          <p:nvPr/>
        </p:nvGrpSpPr>
        <p:grpSpPr>
          <a:xfrm>
            <a:off x="-223550" y="12214"/>
            <a:ext cx="12840290" cy="1914869"/>
            <a:chOff x="0" y="0"/>
            <a:chExt cx="5072707" cy="756492"/>
          </a:xfrm>
        </p:grpSpPr>
        <p:sp>
          <p:nvSpPr>
            <p:cNvPr id="7" name="Freeform 7"/>
            <p:cNvSpPr/>
            <p:nvPr/>
          </p:nvSpPr>
          <p:spPr>
            <a:xfrm>
              <a:off x="0" y="0"/>
              <a:ext cx="5072707" cy="756492"/>
            </a:xfrm>
            <a:custGeom>
              <a:avLst/>
              <a:gdLst/>
              <a:ahLst/>
              <a:cxnLst/>
              <a:rect l="l" t="t" r="r" b="b"/>
              <a:pathLst>
                <a:path w="5072707" h="756492">
                  <a:moveTo>
                    <a:pt x="20500" y="0"/>
                  </a:moveTo>
                  <a:lnTo>
                    <a:pt x="5052207" y="0"/>
                  </a:lnTo>
                  <a:cubicBezTo>
                    <a:pt x="5063529" y="0"/>
                    <a:pt x="5072707" y="9178"/>
                    <a:pt x="5072707" y="20500"/>
                  </a:cubicBezTo>
                  <a:lnTo>
                    <a:pt x="5072707" y="735992"/>
                  </a:lnTo>
                  <a:cubicBezTo>
                    <a:pt x="5072707" y="741429"/>
                    <a:pt x="5070547" y="746643"/>
                    <a:pt x="5066703" y="750487"/>
                  </a:cubicBezTo>
                  <a:cubicBezTo>
                    <a:pt x="5062858" y="754332"/>
                    <a:pt x="5057644" y="756492"/>
                    <a:pt x="5052207" y="756492"/>
                  </a:cubicBezTo>
                  <a:lnTo>
                    <a:pt x="20500" y="756492"/>
                  </a:lnTo>
                  <a:cubicBezTo>
                    <a:pt x="15063" y="756492"/>
                    <a:pt x="9849" y="754332"/>
                    <a:pt x="6004" y="750487"/>
                  </a:cubicBezTo>
                  <a:cubicBezTo>
                    <a:pt x="2160" y="746643"/>
                    <a:pt x="0" y="741429"/>
                    <a:pt x="0" y="735992"/>
                  </a:cubicBezTo>
                  <a:lnTo>
                    <a:pt x="0" y="20500"/>
                  </a:lnTo>
                  <a:cubicBezTo>
                    <a:pt x="0" y="15063"/>
                    <a:pt x="2160" y="9849"/>
                    <a:pt x="6004" y="6004"/>
                  </a:cubicBezTo>
                  <a:cubicBezTo>
                    <a:pt x="9849" y="2160"/>
                    <a:pt x="15063" y="0"/>
                    <a:pt x="20500" y="0"/>
                  </a:cubicBezTo>
                  <a:close/>
                </a:path>
              </a:pathLst>
            </a:custGeom>
            <a:solidFill>
              <a:srgbClr val="5B1E45"/>
            </a:solidFill>
          </p:spPr>
        </p:sp>
        <p:sp>
          <p:nvSpPr>
            <p:cNvPr id="8" name="TextBox 8"/>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9" name="TextBox 9"/>
          <p:cNvSpPr txBox="1"/>
          <p:nvPr/>
        </p:nvSpPr>
        <p:spPr>
          <a:xfrm>
            <a:off x="286080" y="2188186"/>
            <a:ext cx="11380328" cy="2268826"/>
          </a:xfrm>
          <a:prstGeom prst="rect">
            <a:avLst/>
          </a:prstGeom>
        </p:spPr>
        <p:txBody>
          <a:bodyPr lIns="0" tIns="0" rIns="0" bIns="0" rtlCol="0" anchor="t">
            <a:spAutoFit/>
          </a:bodyPr>
          <a:lstStyle/>
          <a:p>
            <a:pPr algn="ctr">
              <a:lnSpc>
                <a:spcPts val="3640"/>
              </a:lnSpc>
              <a:spcBef>
                <a:spcPct val="0"/>
              </a:spcBef>
            </a:pPr>
            <a:r>
              <a:rPr lang="en-US" sz="2599">
                <a:solidFill>
                  <a:srgbClr val="5B1E45"/>
                </a:solidFill>
                <a:latin typeface="Canva Sans Bold"/>
              </a:rPr>
              <a:t>This Care Opinion Conference is there to share the innovative work of our Subscribers and Research Partners.  We hope it's been helpful to you and perhaps inspired those not already working with us to explore ways to get involved. All queries welcome!</a:t>
            </a:r>
          </a:p>
          <a:p>
            <a:pPr algn="ctr">
              <a:lnSpc>
                <a:spcPts val="3640"/>
              </a:lnSpc>
              <a:spcBef>
                <a:spcPct val="0"/>
              </a:spcBef>
            </a:pPr>
            <a:endParaRPr lang="en-US" sz="2599">
              <a:solidFill>
                <a:srgbClr val="5B1E45"/>
              </a:solidFill>
              <a:latin typeface="Canva Sans Bold"/>
            </a:endParaRPr>
          </a:p>
        </p:txBody>
      </p:sp>
      <p:pic>
        <p:nvPicPr>
          <p:cNvPr id="10" name="Picture 1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02436" y="433437"/>
            <a:ext cx="1003764" cy="867001"/>
          </a:xfrm>
          <a:prstGeom prst="rect">
            <a:avLst/>
          </a:prstGeom>
        </p:spPr>
      </p:pic>
      <p:sp>
        <p:nvSpPr>
          <p:cNvPr id="11" name="TextBox 11"/>
          <p:cNvSpPr txBox="1"/>
          <p:nvPr/>
        </p:nvSpPr>
        <p:spPr>
          <a:xfrm>
            <a:off x="1602081" y="338187"/>
            <a:ext cx="8228939" cy="772969"/>
          </a:xfrm>
          <a:prstGeom prst="rect">
            <a:avLst/>
          </a:prstGeom>
        </p:spPr>
        <p:txBody>
          <a:bodyPr lIns="0" tIns="0" rIns="0" bIns="0" rtlCol="0" anchor="t">
            <a:spAutoFit/>
          </a:bodyPr>
          <a:lstStyle/>
          <a:p>
            <a:pPr algn="ctr">
              <a:lnSpc>
                <a:spcPts val="6626"/>
              </a:lnSpc>
              <a:spcBef>
                <a:spcPct val="0"/>
              </a:spcBef>
            </a:pPr>
            <a:r>
              <a:rPr lang="en-US" sz="4733">
                <a:solidFill>
                  <a:srgbClr val="FFFFFF"/>
                </a:solidFill>
                <a:latin typeface="Canva Sans Bold"/>
              </a:rPr>
              <a:t>Subscribing to Care Opinion</a:t>
            </a:r>
          </a:p>
        </p:txBody>
      </p:sp>
      <p:sp>
        <p:nvSpPr>
          <p:cNvPr id="12" name="TextBox 12"/>
          <p:cNvSpPr txBox="1"/>
          <p:nvPr/>
        </p:nvSpPr>
        <p:spPr>
          <a:xfrm>
            <a:off x="1276742" y="4229563"/>
            <a:ext cx="10537865" cy="408702"/>
          </a:xfrm>
          <a:prstGeom prst="rect">
            <a:avLst/>
          </a:prstGeom>
        </p:spPr>
        <p:txBody>
          <a:bodyPr lIns="0" tIns="0" rIns="0" bIns="0" rtlCol="0" anchor="t">
            <a:spAutoFit/>
          </a:bodyPr>
          <a:lstStyle/>
          <a:p>
            <a:pPr>
              <a:lnSpc>
                <a:spcPts val="3453"/>
              </a:lnSpc>
              <a:spcBef>
                <a:spcPct val="0"/>
              </a:spcBef>
            </a:pPr>
            <a:r>
              <a:rPr lang="en-US" sz="2466">
                <a:solidFill>
                  <a:srgbClr val="B10059"/>
                </a:solidFill>
                <a:latin typeface="Veto Com"/>
              </a:rPr>
              <a:t>https://www.careopinion.org.uk/info/all-about-subscribing</a:t>
            </a:r>
          </a:p>
        </p:txBody>
      </p:sp>
      <p:sp>
        <p:nvSpPr>
          <p:cNvPr id="14" name="TextBox 13">
            <a:extLst>
              <a:ext uri="{FF2B5EF4-FFF2-40B4-BE49-F238E27FC236}">
                <a16:creationId xmlns:a16="http://schemas.microsoft.com/office/drawing/2014/main" id="{05E67C72-D158-2E80-9C5D-5DC34CE3FC06}"/>
              </a:ext>
            </a:extLst>
          </p:cNvPr>
          <p:cNvSpPr txBox="1"/>
          <p:nvPr/>
        </p:nvSpPr>
        <p:spPr>
          <a:xfrm>
            <a:off x="1187301" y="5123946"/>
            <a:ext cx="5124058" cy="471796"/>
          </a:xfrm>
          <a:prstGeom prst="rect">
            <a:avLst/>
          </a:prstGeom>
          <a:noFill/>
        </p:spPr>
        <p:txBody>
          <a:bodyPr wrap="square" rtlCol="0">
            <a:spAutoFit/>
          </a:bodyPr>
          <a:lstStyle/>
          <a:p>
            <a:r>
              <a:rPr lang="en-GB" sz="2466">
                <a:solidFill>
                  <a:srgbClr val="B10059"/>
                </a:solidFill>
                <a:latin typeface="Veto Com"/>
              </a:rPr>
              <a:t>subscriptions@careopinion.org.uk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5BF7-D6E9-5BD4-A9F3-79884953AC4E}"/>
              </a:ext>
            </a:extLst>
          </p:cNvPr>
          <p:cNvSpPr>
            <a:spLocks noGrp="1"/>
          </p:cNvSpPr>
          <p:nvPr>
            <p:ph type="title"/>
          </p:nvPr>
        </p:nvSpPr>
        <p:spPr/>
        <p:txBody>
          <a:bodyPr>
            <a:normAutofit/>
          </a:bodyPr>
          <a:lstStyle/>
          <a:p>
            <a:r>
              <a:rPr lang="en-GB" sz="5400" b="1">
                <a:solidFill>
                  <a:srgbClr val="B10059"/>
                </a:solidFill>
              </a:rPr>
              <a:t>Who is</a:t>
            </a:r>
          </a:p>
        </p:txBody>
      </p:sp>
      <p:sp>
        <p:nvSpPr>
          <p:cNvPr id="3" name="Content Placeholder 2">
            <a:extLst>
              <a:ext uri="{FF2B5EF4-FFF2-40B4-BE49-F238E27FC236}">
                <a16:creationId xmlns:a16="http://schemas.microsoft.com/office/drawing/2014/main" id="{D4879DEF-060C-C5DE-14C4-9317F2559F60}"/>
              </a:ext>
            </a:extLst>
          </p:cNvPr>
          <p:cNvSpPr>
            <a:spLocks noGrp="1"/>
          </p:cNvSpPr>
          <p:nvPr>
            <p:ph idx="1"/>
          </p:nvPr>
        </p:nvSpPr>
        <p:spPr>
          <a:xfrm>
            <a:off x="5052619" y="1778000"/>
            <a:ext cx="6537527" cy="4351338"/>
          </a:xfrm>
        </p:spPr>
        <p:txBody>
          <a:bodyPr>
            <a:normAutofit lnSpcReduction="10000"/>
          </a:bodyPr>
          <a:lstStyle/>
          <a:p>
            <a:r>
              <a:rPr lang="en-GB" b="0" i="0">
                <a:solidFill>
                  <a:srgbClr val="B10059"/>
                </a:solidFill>
                <a:effectLst/>
                <a:latin typeface="Calibri" panose="020F0502020204030204" pitchFamily="34" charset="0"/>
                <a:cs typeface="Calibri" panose="020F0502020204030204" pitchFamily="34" charset="0"/>
              </a:rPr>
              <a:t>Care Opinion began in </a:t>
            </a:r>
            <a:r>
              <a:rPr lang="en-GB" b="1" i="0">
                <a:solidFill>
                  <a:srgbClr val="B10059"/>
                </a:solidFill>
                <a:effectLst/>
                <a:latin typeface="Calibri" panose="020F0502020204030204" pitchFamily="34" charset="0"/>
                <a:cs typeface="Calibri" panose="020F0502020204030204" pitchFamily="34" charset="0"/>
              </a:rPr>
              <a:t>2005</a:t>
            </a:r>
            <a:endParaRPr lang="en-GB" b="0" i="0">
              <a:solidFill>
                <a:srgbClr val="B10059"/>
              </a:solidFill>
              <a:effectLst/>
              <a:latin typeface="Calibri" panose="020F0502020204030204" pitchFamily="34" charset="0"/>
              <a:cs typeface="Calibri" panose="020F0502020204030204" pitchFamily="34" charset="0"/>
            </a:endParaRPr>
          </a:p>
          <a:p>
            <a:r>
              <a:rPr lang="en-GB" b="0" i="0">
                <a:solidFill>
                  <a:srgbClr val="5B1E45"/>
                </a:solidFill>
                <a:effectLst/>
                <a:latin typeface="Calibri" panose="020F0502020204030204" pitchFamily="34" charset="0"/>
                <a:cs typeface="Calibri" panose="020F0502020204030204" pitchFamily="34" charset="0"/>
              </a:rPr>
              <a:t>Care Opinion is a value driven </a:t>
            </a:r>
            <a:r>
              <a:rPr lang="en-GB" b="1" i="0">
                <a:solidFill>
                  <a:srgbClr val="5B1E45"/>
                </a:solidFill>
                <a:effectLst/>
                <a:latin typeface="Calibri" panose="020F0502020204030204" pitchFamily="34" charset="0"/>
                <a:cs typeface="Calibri" panose="020F0502020204030204" pitchFamily="34" charset="0"/>
              </a:rPr>
              <a:t>non-profit social enterprise</a:t>
            </a:r>
            <a:r>
              <a:rPr lang="en-GB" b="0" i="0">
                <a:solidFill>
                  <a:srgbClr val="5B1E45"/>
                </a:solidFill>
                <a:effectLst/>
                <a:latin typeface="Calibri" panose="020F0502020204030204" pitchFamily="34" charset="0"/>
                <a:cs typeface="Calibri" panose="020F0502020204030204" pitchFamily="34" charset="0"/>
              </a:rPr>
              <a:t>, based in Sheffield and Stirling</a:t>
            </a:r>
          </a:p>
          <a:p>
            <a:r>
              <a:rPr lang="en-GB">
                <a:solidFill>
                  <a:srgbClr val="B10059"/>
                </a:solidFill>
              </a:rPr>
              <a:t>We provide a </a:t>
            </a:r>
            <a:r>
              <a:rPr lang="en-GB" b="1">
                <a:solidFill>
                  <a:srgbClr val="B10059"/>
                </a:solidFill>
              </a:rPr>
              <a:t>feedback website </a:t>
            </a:r>
            <a:r>
              <a:rPr lang="en-GB">
                <a:solidFill>
                  <a:srgbClr val="B10059"/>
                </a:solidFill>
              </a:rPr>
              <a:t>for people to share their experiences of health &amp; care in ways that are </a:t>
            </a:r>
            <a:r>
              <a:rPr lang="en-GB" b="1">
                <a:solidFill>
                  <a:srgbClr val="B10059"/>
                </a:solidFill>
              </a:rPr>
              <a:t>safe &amp; simple </a:t>
            </a:r>
            <a:r>
              <a:rPr lang="en-GB">
                <a:solidFill>
                  <a:srgbClr val="B10059"/>
                </a:solidFill>
              </a:rPr>
              <a:t>and </a:t>
            </a:r>
            <a:r>
              <a:rPr lang="en-GB" b="1">
                <a:solidFill>
                  <a:srgbClr val="B10059"/>
                </a:solidFill>
              </a:rPr>
              <a:t>lead to learning and change</a:t>
            </a:r>
          </a:p>
          <a:p>
            <a:r>
              <a:rPr lang="en-GB" b="0" i="0">
                <a:solidFill>
                  <a:srgbClr val="5B1E45"/>
                </a:solidFill>
                <a:effectLst/>
                <a:latin typeface="MuseoSans500"/>
              </a:rPr>
              <a:t>We value people’s honest experiences of care, we believe </a:t>
            </a:r>
            <a:r>
              <a:rPr lang="en-GB" b="1" i="0">
                <a:solidFill>
                  <a:srgbClr val="5B1E45"/>
                </a:solidFill>
                <a:effectLst/>
                <a:latin typeface="MuseoSans500"/>
              </a:rPr>
              <a:t>working together</a:t>
            </a:r>
            <a:r>
              <a:rPr lang="en-GB" b="0" i="0">
                <a:solidFill>
                  <a:srgbClr val="5B1E45"/>
                </a:solidFill>
                <a:effectLst/>
                <a:latin typeface="MuseoSans500"/>
              </a:rPr>
              <a:t>, we can all </a:t>
            </a:r>
            <a:r>
              <a:rPr lang="en-GB" b="1" i="0">
                <a:solidFill>
                  <a:srgbClr val="5B1E45"/>
                </a:solidFill>
                <a:effectLst/>
                <a:latin typeface="MuseoSans500"/>
              </a:rPr>
              <a:t>help make care better</a:t>
            </a:r>
            <a:endParaRPr lang="en-GB" b="1">
              <a:solidFill>
                <a:srgbClr val="5B1E45"/>
              </a:solidFill>
            </a:endParaRPr>
          </a:p>
        </p:txBody>
      </p:sp>
      <p:pic>
        <p:nvPicPr>
          <p:cNvPr id="4" name="Picture 3" descr="A picture containing text, clipart&#10;&#10;Description automatically generated">
            <a:extLst>
              <a:ext uri="{FF2B5EF4-FFF2-40B4-BE49-F238E27FC236}">
                <a16:creationId xmlns:a16="http://schemas.microsoft.com/office/drawing/2014/main" id="{28EAE642-7E58-B15A-54C6-A16B3058A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5195" y="365125"/>
            <a:ext cx="3100805" cy="983034"/>
          </a:xfrm>
          <a:prstGeom prst="rect">
            <a:avLst/>
          </a:prstGeom>
        </p:spPr>
      </p:pic>
      <p:pic>
        <p:nvPicPr>
          <p:cNvPr id="6" name="Picture 5">
            <a:extLst>
              <a:ext uri="{FF2B5EF4-FFF2-40B4-BE49-F238E27FC236}">
                <a16:creationId xmlns:a16="http://schemas.microsoft.com/office/drawing/2014/main" id="{57A24DEF-B2DB-6916-787E-3CC64BCE1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738" y="2175090"/>
            <a:ext cx="4694046" cy="3219477"/>
          </a:xfrm>
          <a:prstGeom prst="rect">
            <a:avLst/>
          </a:prstGeom>
        </p:spPr>
      </p:pic>
      <p:sp>
        <p:nvSpPr>
          <p:cNvPr id="7" name="TextBox 6">
            <a:extLst>
              <a:ext uri="{FF2B5EF4-FFF2-40B4-BE49-F238E27FC236}">
                <a16:creationId xmlns:a16="http://schemas.microsoft.com/office/drawing/2014/main" id="{3CC153F3-8DE1-4E0F-44A3-817575150469}"/>
              </a:ext>
            </a:extLst>
          </p:cNvPr>
          <p:cNvSpPr txBox="1"/>
          <p:nvPr/>
        </p:nvSpPr>
        <p:spPr>
          <a:xfrm>
            <a:off x="505436" y="6308209"/>
            <a:ext cx="6094602" cy="369332"/>
          </a:xfrm>
          <a:prstGeom prst="rect">
            <a:avLst/>
          </a:prstGeom>
          <a:noFill/>
        </p:spPr>
        <p:txBody>
          <a:bodyPr wrap="square">
            <a:spAutoFit/>
          </a:bodyPr>
          <a:lstStyle/>
          <a:p>
            <a:r>
              <a:rPr lang="en-GB">
                <a:hlinkClick r:id="rId4"/>
              </a:rPr>
              <a:t>Care Opinion Vision, Mission &amp; Values</a:t>
            </a:r>
            <a:endParaRPr lang="en-GB"/>
          </a:p>
        </p:txBody>
      </p:sp>
    </p:spTree>
    <p:extLst>
      <p:ext uri="{BB962C8B-B14F-4D97-AF65-F5344CB8AC3E}">
        <p14:creationId xmlns:p14="http://schemas.microsoft.com/office/powerpoint/2010/main" val="210436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8CB1-4D53-F19A-1FCC-97DD2C0D529F}"/>
              </a:ext>
            </a:extLst>
          </p:cNvPr>
          <p:cNvSpPr>
            <a:spLocks noGrp="1"/>
          </p:cNvSpPr>
          <p:nvPr>
            <p:ph type="title"/>
          </p:nvPr>
        </p:nvSpPr>
        <p:spPr>
          <a:xfrm>
            <a:off x="485862" y="1011077"/>
            <a:ext cx="10515600" cy="685631"/>
          </a:xfrm>
        </p:spPr>
        <p:txBody>
          <a:bodyPr>
            <a:normAutofit fontScale="90000"/>
          </a:bodyPr>
          <a:lstStyle/>
          <a:p>
            <a:r>
              <a:rPr lang="en-GB" sz="4400" b="1">
                <a:solidFill>
                  <a:srgbClr val="B10059"/>
                </a:solidFill>
                <a:latin typeface="Calibri" panose="020F0502020204030204" pitchFamily="34" charset="0"/>
                <a:cs typeface="Calibri" panose="020F0502020204030204" pitchFamily="34" charset="0"/>
              </a:rPr>
              <a:t>Stories – it’s about the conversation</a:t>
            </a:r>
            <a:br>
              <a:rPr lang="en-GB" sz="4400" b="1">
                <a:solidFill>
                  <a:srgbClr val="B10059"/>
                </a:solidFill>
                <a:latin typeface="Calibri" panose="020F0502020204030204" pitchFamily="34" charset="0"/>
                <a:cs typeface="Calibri" panose="020F0502020204030204" pitchFamily="34" charset="0"/>
              </a:rPr>
            </a:br>
            <a:br>
              <a:rPr lang="en-GB" sz="4400" b="1">
                <a:solidFill>
                  <a:srgbClr val="B10059"/>
                </a:solidFill>
                <a:latin typeface="Calibri" panose="020F0502020204030204" pitchFamily="34" charset="0"/>
                <a:cs typeface="Calibri" panose="020F0502020204030204" pitchFamily="34" charset="0"/>
              </a:rPr>
            </a:br>
            <a:endParaRPr lang="en-GB"/>
          </a:p>
        </p:txBody>
      </p:sp>
      <p:pic>
        <p:nvPicPr>
          <p:cNvPr id="4" name="Content Placeholder 3">
            <a:extLst>
              <a:ext uri="{FF2B5EF4-FFF2-40B4-BE49-F238E27FC236}">
                <a16:creationId xmlns:a16="http://schemas.microsoft.com/office/drawing/2014/main" id="{1BCE1C0B-A4C6-4C89-F72F-B934D8E3C1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8138" y="1463637"/>
            <a:ext cx="8240596" cy="5128491"/>
          </a:xfrm>
          <a:prstGeom prst="rect">
            <a:avLst/>
          </a:prstGeom>
        </p:spPr>
      </p:pic>
      <p:sp>
        <p:nvSpPr>
          <p:cNvPr id="6" name="TextBox 5">
            <a:extLst>
              <a:ext uri="{FF2B5EF4-FFF2-40B4-BE49-F238E27FC236}">
                <a16:creationId xmlns:a16="http://schemas.microsoft.com/office/drawing/2014/main" id="{3F300703-1628-F5F7-7309-9CF901D20E9D}"/>
              </a:ext>
            </a:extLst>
          </p:cNvPr>
          <p:cNvSpPr txBox="1"/>
          <p:nvPr/>
        </p:nvSpPr>
        <p:spPr>
          <a:xfrm>
            <a:off x="8784671" y="4693369"/>
            <a:ext cx="3407329" cy="1754326"/>
          </a:xfrm>
          <a:prstGeom prst="rect">
            <a:avLst/>
          </a:prstGeom>
          <a:noFill/>
        </p:spPr>
        <p:txBody>
          <a:bodyPr wrap="square">
            <a:spAutoFit/>
          </a:bodyPr>
          <a:lstStyle/>
          <a:p>
            <a:r>
              <a:rPr lang="en-GB" sz="3600" b="1">
                <a:solidFill>
                  <a:srgbClr val="B10059"/>
                </a:solidFill>
                <a:latin typeface="Calibri" panose="020F0502020204030204" pitchFamily="34" charset="0"/>
                <a:cs typeface="Calibri" panose="020F0502020204030204" pitchFamily="34" charset="0"/>
              </a:rPr>
              <a:t>How does it work in practice?</a:t>
            </a:r>
            <a:endParaRPr lang="en-GB" sz="3600"/>
          </a:p>
        </p:txBody>
      </p:sp>
      <p:sp>
        <p:nvSpPr>
          <p:cNvPr id="5" name="TextBox 4">
            <a:extLst>
              <a:ext uri="{FF2B5EF4-FFF2-40B4-BE49-F238E27FC236}">
                <a16:creationId xmlns:a16="http://schemas.microsoft.com/office/drawing/2014/main" id="{6C54EE1E-263B-7D50-8AFE-26FC1E829A4D}"/>
              </a:ext>
            </a:extLst>
          </p:cNvPr>
          <p:cNvSpPr txBox="1"/>
          <p:nvPr/>
        </p:nvSpPr>
        <p:spPr>
          <a:xfrm>
            <a:off x="485861" y="6222796"/>
            <a:ext cx="2534175" cy="369332"/>
          </a:xfrm>
          <a:prstGeom prst="rect">
            <a:avLst/>
          </a:prstGeom>
          <a:noFill/>
        </p:spPr>
        <p:txBody>
          <a:bodyPr wrap="square">
            <a:spAutoFit/>
          </a:bodyPr>
          <a:lstStyle/>
          <a:p>
            <a:r>
              <a:rPr lang="en-GB">
                <a:hlinkClick r:id="rId3"/>
              </a:rPr>
              <a:t>Moderation principles</a:t>
            </a:r>
            <a:endParaRPr lang="en-GB"/>
          </a:p>
        </p:txBody>
      </p:sp>
    </p:spTree>
    <p:extLst>
      <p:ext uri="{BB962C8B-B14F-4D97-AF65-F5344CB8AC3E}">
        <p14:creationId xmlns:p14="http://schemas.microsoft.com/office/powerpoint/2010/main" val="225484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9ABD33-8C1C-4C26-A5F5-EDA3F84DCA4E}"/>
              </a:ext>
            </a:extLst>
          </p:cNvPr>
          <p:cNvSpPr txBox="1"/>
          <p:nvPr/>
        </p:nvSpPr>
        <p:spPr>
          <a:xfrm>
            <a:off x="405703" y="642271"/>
            <a:ext cx="8388991" cy="646331"/>
          </a:xfrm>
          <a:prstGeom prst="rect">
            <a:avLst/>
          </a:prstGeom>
          <a:noFill/>
        </p:spPr>
        <p:txBody>
          <a:bodyPr wrap="square">
            <a:spAutoFit/>
          </a:bodyPr>
          <a:lstStyle/>
          <a:p>
            <a:pPr lvl="0"/>
            <a:r>
              <a:rPr lang="en-GB" sz="3600" b="1">
                <a:solidFill>
                  <a:srgbClr val="5B1E45"/>
                </a:solidFill>
                <a:latin typeface="Veto Com Light" panose="02000506040000020003" pitchFamily="2" charset="0"/>
              </a:rPr>
              <a:t>Tell your story: the process?</a:t>
            </a: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3461" y="46315"/>
            <a:ext cx="2801852" cy="1979932"/>
          </a:xfrm>
          <a:prstGeom prst="rect">
            <a:avLst/>
          </a:prstGeom>
        </p:spPr>
      </p:pic>
      <p:pic>
        <p:nvPicPr>
          <p:cNvPr id="4" name="Picture 3">
            <a:extLst>
              <a:ext uri="{FF2B5EF4-FFF2-40B4-BE49-F238E27FC236}">
                <a16:creationId xmlns:a16="http://schemas.microsoft.com/office/drawing/2014/main" id="{A7F3BB3A-D5E2-6234-291F-ACFCE547A4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32646" y="2146162"/>
            <a:ext cx="4113402" cy="2959513"/>
          </a:xfrm>
          <a:prstGeom prst="rect">
            <a:avLst/>
          </a:prstGeom>
          <a:ln w="25400">
            <a:solidFill>
              <a:srgbClr val="5B1E45"/>
            </a:solidFill>
          </a:ln>
        </p:spPr>
      </p:pic>
      <p:pic>
        <p:nvPicPr>
          <p:cNvPr id="6" name="Picture 5">
            <a:extLst>
              <a:ext uri="{FF2B5EF4-FFF2-40B4-BE49-F238E27FC236}">
                <a16:creationId xmlns:a16="http://schemas.microsoft.com/office/drawing/2014/main" id="{D56EAC48-FFC0-1234-DED3-46AC04610B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614" y="2360470"/>
            <a:ext cx="6911939" cy="3726503"/>
          </a:xfrm>
          <a:prstGeom prst="rect">
            <a:avLst/>
          </a:prstGeom>
        </p:spPr>
      </p:pic>
    </p:spTree>
    <p:extLst>
      <p:ext uri="{BB962C8B-B14F-4D97-AF65-F5344CB8AC3E}">
        <p14:creationId xmlns:p14="http://schemas.microsoft.com/office/powerpoint/2010/main" val="63700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2C126-8DB4-44CD-B0AE-491DC602DC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8352" y="1313282"/>
            <a:ext cx="9138421" cy="5206547"/>
          </a:xfrm>
          <a:prstGeom prst="rect">
            <a:avLst/>
          </a:prstGeom>
        </p:spPr>
      </p:pic>
      <p:sp>
        <p:nvSpPr>
          <p:cNvPr id="9" name="TextBox 8">
            <a:extLst>
              <a:ext uri="{FF2B5EF4-FFF2-40B4-BE49-F238E27FC236}">
                <a16:creationId xmlns:a16="http://schemas.microsoft.com/office/drawing/2014/main" id="{9A9ABD33-8C1C-4C26-A5F5-EDA3F84DCA4E}"/>
              </a:ext>
            </a:extLst>
          </p:cNvPr>
          <p:cNvSpPr txBox="1"/>
          <p:nvPr/>
        </p:nvSpPr>
        <p:spPr>
          <a:xfrm>
            <a:off x="469782" y="243282"/>
            <a:ext cx="8388991" cy="646331"/>
          </a:xfrm>
          <a:prstGeom prst="rect">
            <a:avLst/>
          </a:prstGeom>
          <a:noFill/>
        </p:spPr>
        <p:txBody>
          <a:bodyPr wrap="square">
            <a:spAutoFit/>
          </a:bodyPr>
          <a:lstStyle/>
          <a:p>
            <a:pPr lvl="0"/>
            <a:r>
              <a:rPr lang="en-GB" sz="3600" b="1">
                <a:solidFill>
                  <a:srgbClr val="5B1E45"/>
                </a:solidFill>
                <a:latin typeface="Veto Com Light" panose="02000506040000020003" pitchFamily="2" charset="0"/>
              </a:rPr>
              <a:t>Why do people share their feedback online?</a:t>
            </a:r>
          </a:p>
        </p:txBody>
      </p:sp>
      <p:sp>
        <p:nvSpPr>
          <p:cNvPr id="11" name="TextBox 10">
            <a:extLst>
              <a:ext uri="{FF2B5EF4-FFF2-40B4-BE49-F238E27FC236}">
                <a16:creationId xmlns:a16="http://schemas.microsoft.com/office/drawing/2014/main" id="{572037D4-4D64-4FAD-A467-16D63F6A8DEE}"/>
              </a:ext>
            </a:extLst>
          </p:cNvPr>
          <p:cNvSpPr txBox="1"/>
          <p:nvPr/>
        </p:nvSpPr>
        <p:spPr>
          <a:xfrm>
            <a:off x="9387265" y="6519829"/>
            <a:ext cx="2718048" cy="276999"/>
          </a:xfrm>
          <a:prstGeom prst="rect">
            <a:avLst/>
          </a:prstGeom>
          <a:noFill/>
        </p:spPr>
        <p:txBody>
          <a:bodyPr wrap="square">
            <a:spAutoFit/>
          </a:bodyPr>
          <a:lstStyle/>
          <a:p>
            <a:r>
              <a:rPr lang="en-GB" sz="1200"/>
              <a:t>Source: Van </a:t>
            </a:r>
            <a:r>
              <a:rPr lang="en-GB" sz="1200" err="1"/>
              <a:t>Velthoven</a:t>
            </a:r>
            <a:r>
              <a:rPr lang="en-GB" sz="1200"/>
              <a:t>  et al, 2018</a:t>
            </a: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461" y="46315"/>
            <a:ext cx="2801852" cy="1979932"/>
          </a:xfrm>
          <a:prstGeom prst="rect">
            <a:avLst/>
          </a:prstGeom>
        </p:spPr>
      </p:pic>
    </p:spTree>
    <p:extLst>
      <p:ext uri="{BB962C8B-B14F-4D97-AF65-F5344CB8AC3E}">
        <p14:creationId xmlns:p14="http://schemas.microsoft.com/office/powerpoint/2010/main" val="365496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79FEE-8FDF-0A5D-2D47-FF8AED3C3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877" y="172095"/>
            <a:ext cx="10778245" cy="6513809"/>
          </a:xfrm>
          <a:prstGeom prst="rect">
            <a:avLst/>
          </a:prstGeom>
        </p:spPr>
      </p:pic>
    </p:spTree>
    <p:extLst>
      <p:ext uri="{BB962C8B-B14F-4D97-AF65-F5344CB8AC3E}">
        <p14:creationId xmlns:p14="http://schemas.microsoft.com/office/powerpoint/2010/main" val="28888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B2DC4-9FBC-B558-2BD6-BD1C0A4EBB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1378" y="340152"/>
            <a:ext cx="8229243" cy="6177695"/>
          </a:xfrm>
          <a:prstGeom prst="rect">
            <a:avLst/>
          </a:prstGeom>
        </p:spPr>
      </p:pic>
    </p:spTree>
    <p:extLst>
      <p:ext uri="{BB962C8B-B14F-4D97-AF65-F5344CB8AC3E}">
        <p14:creationId xmlns:p14="http://schemas.microsoft.com/office/powerpoint/2010/main" val="53591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64AE-869A-E234-8A8D-61EC8C1310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65B769A-2DBB-253A-A5F1-9C74078E787A}"/>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778AA7F0-AE6D-24BC-44E2-3A81C8E7D1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285" y="295613"/>
            <a:ext cx="11441099" cy="6197261"/>
          </a:xfrm>
          <a:prstGeom prst="rect">
            <a:avLst/>
          </a:prstGeom>
        </p:spPr>
      </p:pic>
    </p:spTree>
    <p:extLst>
      <p:ext uri="{BB962C8B-B14F-4D97-AF65-F5344CB8AC3E}">
        <p14:creationId xmlns:p14="http://schemas.microsoft.com/office/powerpoint/2010/main" val="55853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97FDA825B98943AD844A2EA9AF1F0A" ma:contentTypeVersion="16" ma:contentTypeDescription="Create a new document." ma:contentTypeScope="" ma:versionID="adf78f3ac7b9e21a82a225d2804bd66a">
  <xsd:schema xmlns:xsd="http://www.w3.org/2001/XMLSchema" xmlns:xs="http://www.w3.org/2001/XMLSchema" xmlns:p="http://schemas.microsoft.com/office/2006/metadata/properties" xmlns:ns2="48f69ad7-2e1e-4b81-b58b-e7f7cddaaeec" xmlns:ns3="1bde3b8b-e380-4e59-924d-2101134156f1" targetNamespace="http://schemas.microsoft.com/office/2006/metadata/properties" ma:root="true" ma:fieldsID="86ed9e51e0217ed945bda9b3b1ea3191" ns2:_="" ns3:_="">
    <xsd:import namespace="48f69ad7-2e1e-4b81-b58b-e7f7cddaaeec"/>
    <xsd:import namespace="1bde3b8b-e380-4e59-924d-2101134156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69ad7-2e1e-4b81-b58b-e7f7cddaa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de3b8b-e380-4e59-924d-2101134156f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2016fe-cf21-4b75-a510-832e5eadae49}" ma:internalName="TaxCatchAll" ma:showField="CatchAllData" ma:web="1bde3b8b-e380-4e59-924d-2101134156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60EAF-1F57-4916-B82A-E0B6849E1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69ad7-2e1e-4b81-b58b-e7f7cddaaeec"/>
    <ds:schemaRef ds:uri="1bde3b8b-e380-4e59-924d-210113415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365D1-57AC-4929-B60C-12AD24893D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Widescreen</PresentationFormat>
  <Paragraphs>63</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Canva Sans Bold</vt:lpstr>
      <vt:lpstr>MuseoSans500</vt:lpstr>
      <vt:lpstr>Veto Com</vt:lpstr>
      <vt:lpstr>Veto Com Light</vt:lpstr>
      <vt:lpstr>Veto Com Medium</vt:lpstr>
      <vt:lpstr>VetoComRegular</vt:lpstr>
      <vt:lpstr>Office Theme</vt:lpstr>
      <vt:lpstr>PowerPoint Presentation</vt:lpstr>
      <vt:lpstr>Starting a ripple: An introduction to Care Opinion – A tour of the site and Key Features</vt:lpstr>
      <vt:lpstr>Who is</vt:lpstr>
      <vt:lpstr>Stories – it’s about the conversation  </vt:lpstr>
      <vt:lpstr>PowerPoint Presentation</vt:lpstr>
      <vt:lpstr>PowerPoint Presentation</vt:lpstr>
      <vt:lpstr>PowerPoint Presentation</vt:lpstr>
      <vt:lpstr>PowerPoint Presentation</vt:lpstr>
      <vt:lpstr>PowerPoint Presentation</vt:lpstr>
      <vt:lpstr>PowerPoint Presentation</vt:lpstr>
      <vt:lpstr>The power of people’s stories –  The ripple effect</vt:lpstr>
      <vt:lpstr>Key Feature – Bookmarked Stories</vt:lpstr>
      <vt:lpstr>Key Feature – Invitation Links</vt:lpstr>
      <vt:lpstr>How can I use an invitation link?</vt:lpstr>
      <vt:lpstr>Reports</vt:lpstr>
      <vt:lpstr>PowerPoint Presentation</vt:lpstr>
      <vt:lpstr>PowerPoint Presentation</vt:lpstr>
      <vt:lpstr>Blogging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Dendy</dc:creator>
  <cp:lastModifiedBy>James Munro</cp:lastModifiedBy>
  <cp:revision>2</cp:revision>
  <dcterms:created xsi:type="dcterms:W3CDTF">2023-05-10T08:40:12Z</dcterms:created>
  <dcterms:modified xsi:type="dcterms:W3CDTF">2023-05-19T11:30:28Z</dcterms:modified>
</cp:coreProperties>
</file>