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C55655-91A9-4BD2-B991-3A43F04D3444}">
          <p14:sldIdLst>
            <p14:sldId id="256"/>
          </p14:sldIdLst>
        </p14:section>
        <p14:section name="Untitled Section" id="{92E2B0C6-FF72-45A6-8B4D-F3130CCCA456}">
          <p14:sldIdLst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9" autoAdjust="0"/>
    <p:restoredTop sz="94660"/>
  </p:normalViewPr>
  <p:slideViewPr>
    <p:cSldViewPr>
      <p:cViewPr varScale="1">
        <p:scale>
          <a:sx n="78" d="100"/>
          <a:sy n="78" d="100"/>
        </p:scale>
        <p:origin x="162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3D57F-FDED-45B9-B024-56C0516CA97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BCAD1-2577-4098-9AFD-7C9A958A2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6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Sexual health ‘invisible population’ – frequently underserved and unheard</a:t>
            </a:r>
          </a:p>
          <a:p>
            <a:r>
              <a:rPr lang="en-GB" dirty="0"/>
              <a:t>Confidential service ‘sexual health patients don’t complain’</a:t>
            </a:r>
          </a:p>
          <a:p>
            <a:r>
              <a:rPr lang="en-GB" dirty="0"/>
              <a:t>Large clinic population – big service!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BCAD1-2577-4098-9AFD-7C9A958A28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29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Family &amp; Friends test feedback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Thank you to Lisa Townsend, RDUH Patient Experience Feedback Lead – made process easy</a:t>
            </a:r>
          </a:p>
          <a:p>
            <a:r>
              <a:rPr lang="en-GB" dirty="0"/>
              <a:t>Utilised text option via EPR to seek feedback from patients</a:t>
            </a:r>
          </a:p>
          <a:p>
            <a:r>
              <a:rPr lang="en-GB" dirty="0"/>
              <a:t>Care Opinion started in the service in September 2023</a:t>
            </a:r>
          </a:p>
          <a:p>
            <a:r>
              <a:rPr lang="en-GB" dirty="0"/>
              <a:t>To date: 275 via Exeter, 139 Barnstaple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BCAD1-2577-4098-9AFD-7C9A958A28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4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Staff: CPD, positive engagement about their work. Make time to read and provide feedback – monthly round up. </a:t>
            </a:r>
          </a:p>
          <a:p>
            <a:r>
              <a:rPr lang="en-GB" dirty="0"/>
              <a:t>Patients: clearly keen to provide feedback. Made it easy to do via text / online system – no paper and pens! Nerve-wracking to attend for the first time – can see what other patients say. Feedback about service changes – e.g. online booking system</a:t>
            </a:r>
          </a:p>
          <a:p>
            <a:r>
              <a:rPr lang="en-GB" dirty="0"/>
              <a:t>Service: Governance reporting, in-house and to our commissioners. Identify local themes (e.g. difficulty accessing services via GPs). Comparison to other services in UK (students). Social media positive messaging. Notice board in waiting room.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BCAD1-2577-4098-9AFD-7C9A958A28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0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Engaging with patients and listening to their voices has made our service better:</a:t>
            </a:r>
          </a:p>
          <a:p>
            <a:r>
              <a:rPr lang="en-GB" dirty="0"/>
              <a:t>Appointment booking</a:t>
            </a:r>
          </a:p>
          <a:p>
            <a:r>
              <a:rPr lang="en-GB" dirty="0"/>
              <a:t>Consenting and how this is managed</a:t>
            </a:r>
          </a:p>
          <a:p>
            <a:r>
              <a:rPr lang="en-GB" dirty="0"/>
              <a:t>Procedure information – improved PIL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BCAD1-2577-4098-9AFD-7C9A958A28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5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AAD6E2A-061E-4676-ADF4-FDD31C07E94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15CA-F7F4-45DF-B5A7-5337D5D9563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-1" y="1998563"/>
            <a:ext cx="9144001" cy="4859437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3068311"/>
            <a:ext cx="9144001" cy="3799441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3769567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3769567 h 6858000"/>
              <a:gd name="connsiteX0" fmla="*/ 0 w 9144000"/>
              <a:gd name="connsiteY0" fmla="*/ 2258008 h 5346441"/>
              <a:gd name="connsiteX1" fmla="*/ 9116008 w 9144000"/>
              <a:gd name="connsiteY1" fmla="*/ 0 h 5346441"/>
              <a:gd name="connsiteX2" fmla="*/ 9144000 w 9144000"/>
              <a:gd name="connsiteY2" fmla="*/ 5346441 h 5346441"/>
              <a:gd name="connsiteX3" fmla="*/ 0 w 9144000"/>
              <a:gd name="connsiteY3" fmla="*/ 5346441 h 5346441"/>
              <a:gd name="connsiteX4" fmla="*/ 0 w 9144000"/>
              <a:gd name="connsiteY4" fmla="*/ 2258008 h 5346441"/>
              <a:gd name="connsiteX0" fmla="*/ 0 w 9144000"/>
              <a:gd name="connsiteY0" fmla="*/ 3470988 h 5346441"/>
              <a:gd name="connsiteX1" fmla="*/ 9116008 w 9144000"/>
              <a:gd name="connsiteY1" fmla="*/ 0 h 5346441"/>
              <a:gd name="connsiteX2" fmla="*/ 9144000 w 9144000"/>
              <a:gd name="connsiteY2" fmla="*/ 5346441 h 5346441"/>
              <a:gd name="connsiteX3" fmla="*/ 0 w 9144000"/>
              <a:gd name="connsiteY3" fmla="*/ 5346441 h 5346441"/>
              <a:gd name="connsiteX4" fmla="*/ 0 w 9144000"/>
              <a:gd name="connsiteY4" fmla="*/ 3470988 h 5346441"/>
              <a:gd name="connsiteX0" fmla="*/ 0 w 9144000"/>
              <a:gd name="connsiteY0" fmla="*/ 3470988 h 5346441"/>
              <a:gd name="connsiteX1" fmla="*/ 9134669 w 9144000"/>
              <a:gd name="connsiteY1" fmla="*/ 0 h 5346441"/>
              <a:gd name="connsiteX2" fmla="*/ 9144000 w 9144000"/>
              <a:gd name="connsiteY2" fmla="*/ 5346441 h 5346441"/>
              <a:gd name="connsiteX3" fmla="*/ 0 w 9144000"/>
              <a:gd name="connsiteY3" fmla="*/ 5346441 h 5346441"/>
              <a:gd name="connsiteX4" fmla="*/ 0 w 9144000"/>
              <a:gd name="connsiteY4" fmla="*/ 3470988 h 5346441"/>
              <a:gd name="connsiteX0" fmla="*/ 0 w 9144000"/>
              <a:gd name="connsiteY0" fmla="*/ 3480319 h 5355772"/>
              <a:gd name="connsiteX1" fmla="*/ 9134669 w 9144000"/>
              <a:gd name="connsiteY1" fmla="*/ 0 h 5355772"/>
              <a:gd name="connsiteX2" fmla="*/ 9144000 w 9144000"/>
              <a:gd name="connsiteY2" fmla="*/ 5355772 h 5355772"/>
              <a:gd name="connsiteX3" fmla="*/ 0 w 9144000"/>
              <a:gd name="connsiteY3" fmla="*/ 5355772 h 5355772"/>
              <a:gd name="connsiteX4" fmla="*/ 0 w 9144000"/>
              <a:gd name="connsiteY4" fmla="*/ 3480319 h 53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5772">
                <a:moveTo>
                  <a:pt x="0" y="3480319"/>
                </a:moveTo>
                <a:lnTo>
                  <a:pt x="9134669" y="0"/>
                </a:lnTo>
                <a:cubicBezTo>
                  <a:pt x="9137779" y="1782147"/>
                  <a:pt x="9140890" y="3573625"/>
                  <a:pt x="9144000" y="5355772"/>
                </a:cubicBezTo>
                <a:lnTo>
                  <a:pt x="0" y="5355772"/>
                </a:lnTo>
                <a:lnTo>
                  <a:pt x="0" y="3480319"/>
                </a:lnTo>
                <a:close/>
              </a:path>
            </a:pathLst>
          </a:cu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5437BA-CCDB-4A8A-8D9D-DB8EFCA30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1" y="651451"/>
            <a:ext cx="3301880" cy="49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B03C0E-3D82-41D3-970C-11263A4770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51" y="708706"/>
            <a:ext cx="901905" cy="36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65084-8697-4804-9DC9-DF833E92EC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92" y="1989841"/>
            <a:ext cx="4865208" cy="48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6E2A-061E-4676-ADF4-FDD31C07E94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15CA-F7F4-45DF-B5A7-5337D5D9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6E2A-061E-4676-ADF4-FDD31C07E94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15CA-F7F4-45DF-B5A7-5337D5D9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7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633"/>
            <a:ext cx="9144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630"/>
            <a:ext cx="8229600" cy="10911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116632"/>
            <a:ext cx="27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>
                <a:solidFill>
                  <a:schemeClr val="tx1"/>
                </a:solidFill>
              </a:rPr>
              <a:t>Devon Sexual Health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44008" y="116632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dirty="0">
                <a:solidFill>
                  <a:schemeClr val="tx1"/>
                </a:solidFill>
              </a:rPr>
              <a:t>Royal Devon University Healthcare NHS Foundation Trust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E72510-3460-4756-8E97-B4290B3D01B9}"/>
              </a:ext>
            </a:extLst>
          </p:cNvPr>
          <p:cNvCxnSpPr/>
          <p:nvPr userDrawn="1"/>
        </p:nvCxnSpPr>
        <p:spPr>
          <a:xfrm>
            <a:off x="0" y="6162800"/>
            <a:ext cx="9144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6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C4B124-7DE9-427D-A4CB-07B624F3C94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633"/>
            <a:ext cx="9144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37302C-E383-4F5C-B380-33E5D226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6040"/>
            <a:ext cx="8229600" cy="95476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F315D0-9B8E-45C5-9B5D-E52029ACA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250"/>
            <a:ext cx="8229600" cy="4325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061F1E-6065-402F-A0E5-72C038C4A21D}"/>
              </a:ext>
            </a:extLst>
          </p:cNvPr>
          <p:cNvCxnSpPr/>
          <p:nvPr userDrawn="1"/>
        </p:nvCxnSpPr>
        <p:spPr>
          <a:xfrm>
            <a:off x="0" y="6162800"/>
            <a:ext cx="9144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2E1A3C-793A-475E-BBCB-9951BE10E0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7148"/>
            <a:ext cx="2476410" cy="369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A57B47-5A11-431B-9413-931748FA68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75" y="278214"/>
            <a:ext cx="901905" cy="3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6E2A-061E-4676-ADF4-FDD31C07E94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15CA-F7F4-45DF-B5A7-5337D5D9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0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6E2A-061E-4676-ADF4-FDD31C07E94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15CA-F7F4-45DF-B5A7-5337D5D9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2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6E2A-061E-4676-ADF4-FDD31C07E94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15CA-F7F4-45DF-B5A7-5337D5D9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5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6E2A-061E-4676-ADF4-FDD31C07E94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15CA-F7F4-45DF-B5A7-5337D5D9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2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6E2A-061E-4676-ADF4-FDD31C07E94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15CA-F7F4-45DF-B5A7-5337D5D9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2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6E2A-061E-4676-ADF4-FDD31C07E94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15CA-F7F4-45DF-B5A7-5337D5D9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6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6E2A-061E-4676-ADF4-FDD31C07E94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15CA-F7F4-45DF-B5A7-5337D5D9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3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71" y="2132856"/>
            <a:ext cx="4032448" cy="286766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Care Opinion: </a:t>
            </a:r>
            <a:r>
              <a:rPr lang="en-GB" sz="3200" b="1" dirty="0">
                <a:solidFill>
                  <a:schemeClr val="bg1"/>
                </a:solidFill>
              </a:rPr>
              <a:t>The impact of listening at Devon Sexual Health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5962" y="5151734"/>
            <a:ext cx="4032448" cy="1517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</a:rPr>
              <a:t>April Brooks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</a:rPr>
              <a:t>Lead Nurse</a:t>
            </a:r>
          </a:p>
        </p:txBody>
      </p:sp>
    </p:spTree>
    <p:extLst>
      <p:ext uri="{BB962C8B-B14F-4D97-AF65-F5344CB8AC3E}">
        <p14:creationId xmlns:p14="http://schemas.microsoft.com/office/powerpoint/2010/main" val="139350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Devon Sexual Health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FFA7B9-2649-4A2B-A780-78A31039E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0675" y="1488145"/>
            <a:ext cx="3448646" cy="23399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18DA47-87E4-48B3-B0B3-F38C7D99259F}"/>
              </a:ext>
            </a:extLst>
          </p:cNvPr>
          <p:cNvSpPr/>
          <p:nvPr/>
        </p:nvSpPr>
        <p:spPr>
          <a:xfrm>
            <a:off x="3707904" y="3244334"/>
            <a:ext cx="985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571F72-0F2E-48F2-959D-84ABD216B5D1}"/>
              </a:ext>
            </a:extLst>
          </p:cNvPr>
          <p:cNvSpPr/>
          <p:nvPr/>
        </p:nvSpPr>
        <p:spPr>
          <a:xfrm>
            <a:off x="3707904" y="3244334"/>
            <a:ext cx="985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CDAD20-1A8F-4473-B57B-A90B0F3BEEE0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030" name="Picture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2708831D-07E4-46DC-BA44-F210EC8C7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5" y="3730678"/>
            <a:ext cx="2623646" cy="26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icture containing clock, white&#10;&#10;Description automatically generated">
            <a:extLst>
              <a:ext uri="{FF2B5EF4-FFF2-40B4-BE49-F238E27FC236}">
                <a16:creationId xmlns:a16="http://schemas.microsoft.com/office/drawing/2014/main" id="{844E5DD3-23D9-41AA-A818-93513BC18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64" y="3801366"/>
            <a:ext cx="2552497" cy="25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E5E6AD-0F10-4D59-8503-8BD6557B3E3E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8240BB-8665-489C-B46A-5CE320BB960C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E38561-3308-4A90-9463-5C29FBFC18CE}"/>
              </a:ext>
            </a:extLst>
          </p:cNvPr>
          <p:cNvSpPr/>
          <p:nvPr/>
        </p:nvSpPr>
        <p:spPr>
          <a:xfrm>
            <a:off x="3779912" y="3244334"/>
            <a:ext cx="913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B61DE0-5ECD-4235-9EDF-6EEA1EEF4413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036" name="Picture 12" descr="Devon Sexual Health">
            <a:extLst>
              <a:ext uri="{FF2B5EF4-FFF2-40B4-BE49-F238E27FC236}">
                <a16:creationId xmlns:a16="http://schemas.microsoft.com/office/drawing/2014/main" id="{1044F5EE-C432-4F56-9820-9D116E18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7" y="1960031"/>
            <a:ext cx="35147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FC1BB45-A1E5-4B1C-8821-7D31F6E6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55" y="3766252"/>
            <a:ext cx="2569980" cy="25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B5C3-91CE-4444-8785-1DF33614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value patient feedback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386A14-5A5A-4C99-A62E-62BFDC047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704795"/>
            <a:ext cx="2957916" cy="2537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0DAD6-9F7F-403F-9368-E09B17C9D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485840"/>
            <a:ext cx="2940413" cy="2492896"/>
          </a:xfrm>
          <a:prstGeom prst="rect">
            <a:avLst/>
          </a:prstGeom>
        </p:spPr>
      </p:pic>
      <p:pic>
        <p:nvPicPr>
          <p:cNvPr id="2050" name="Picture 2" descr="14,300+ Phone Survey Stock Photos ...">
            <a:extLst>
              <a:ext uri="{FF2B5EF4-FFF2-40B4-BE49-F238E27FC236}">
                <a16:creationId xmlns:a16="http://schemas.microsoft.com/office/drawing/2014/main" id="{14B772FB-C249-4854-A4F4-562CCAE3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27687"/>
            <a:ext cx="2448272" cy="16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von Sexual Health - We understand ...">
            <a:extLst>
              <a:ext uri="{FF2B5EF4-FFF2-40B4-BE49-F238E27FC236}">
                <a16:creationId xmlns:a16="http://schemas.microsoft.com/office/drawing/2014/main" id="{C90EB495-B364-474E-AB0C-B559BF77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49" y="36607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8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D0CD-39AA-427B-812C-BFC1CE23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6E16-964B-4B6C-9A09-AB0C74147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35" y="1371997"/>
            <a:ext cx="8229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Staff </a:t>
            </a:r>
          </a:p>
          <a:p>
            <a:r>
              <a:rPr lang="en-GB" dirty="0"/>
              <a:t>Patients</a:t>
            </a:r>
          </a:p>
          <a:p>
            <a:r>
              <a:rPr lang="en-GB" dirty="0"/>
              <a:t>Service</a:t>
            </a:r>
          </a:p>
        </p:txBody>
      </p:sp>
      <p:pic>
        <p:nvPicPr>
          <p:cNvPr id="3078" name="Picture 6" descr="New online booking system for Devon ...">
            <a:extLst>
              <a:ext uri="{FF2B5EF4-FFF2-40B4-BE49-F238E27FC236}">
                <a16:creationId xmlns:a16="http://schemas.microsoft.com/office/drawing/2014/main" id="{DF9F5447-7287-46DA-89C0-B7BB81D0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17" y="1473878"/>
            <a:ext cx="1912237" cy="19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B06A7E-504E-46CE-9D91-9733CAC65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40" y="1522145"/>
            <a:ext cx="2320730" cy="1815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36CD8-286D-4ABE-8C1C-D501E4841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718" y="1795440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7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8142-47FB-4513-8FE4-5CE45CB2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Improvements</a:t>
            </a:r>
          </a:p>
        </p:txBody>
      </p:sp>
      <p:pic>
        <p:nvPicPr>
          <p:cNvPr id="4098" name="Picture 2" descr="Devon Sexual Health">
            <a:extLst>
              <a:ext uri="{FF2B5EF4-FFF2-40B4-BE49-F238E27FC236}">
                <a16:creationId xmlns:a16="http://schemas.microsoft.com/office/drawing/2014/main" id="{1F6268FC-2DE5-469B-80B9-B6005DF29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583731" cy="25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364EBC-66B1-4C0D-9A8F-2C8680110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88" y="1614663"/>
            <a:ext cx="2522925" cy="1916832"/>
          </a:xfrm>
          <a:prstGeom prst="rect">
            <a:avLst/>
          </a:prstGeom>
        </p:spPr>
      </p:pic>
      <p:pic>
        <p:nvPicPr>
          <p:cNvPr id="4100" name="Picture 4" descr="Barnstaple and Exeter clinics online ...">
            <a:extLst>
              <a:ext uri="{FF2B5EF4-FFF2-40B4-BE49-F238E27FC236}">
                <a16:creationId xmlns:a16="http://schemas.microsoft.com/office/drawing/2014/main" id="{E2D11462-B6E5-486E-9057-DC058696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87" y="36937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36242-A138-446A-8F19-FD64C2B83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060848"/>
            <a:ext cx="2890664" cy="37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-colours">
      <a:dk1>
        <a:sysClr val="windowText" lastClr="000000"/>
      </a:dk1>
      <a:lt1>
        <a:sysClr val="window" lastClr="FFFFFF"/>
      </a:lt1>
      <a:dk2>
        <a:srgbClr val="005EB8"/>
      </a:dk2>
      <a:lt2>
        <a:srgbClr val="E8EDEE"/>
      </a:lt2>
      <a:accent1>
        <a:srgbClr val="0072CE"/>
      </a:accent1>
      <a:accent2>
        <a:srgbClr val="8A1538"/>
      </a:accent2>
      <a:accent3>
        <a:srgbClr val="78BE20"/>
      </a:accent3>
      <a:accent4>
        <a:srgbClr val="330072"/>
      </a:accent4>
      <a:accent5>
        <a:srgbClr val="00A499"/>
      </a:accent5>
      <a:accent6>
        <a:srgbClr val="ED8B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9" ma:contentTypeDescription="Create a new document." ma:contentTypeScope="" ma:versionID="58a71a3a1e732bfcba6cdfd699e0d2a0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7ced588b67813c0831b083fc936ddf33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tem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tem" ma:index="25" nillable="true" ma:displayName="Item" ma:format="Dropdown" ma:internalName="Item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Item xmlns="f47fa861-369f-4035-a868-dd727a8f1ebe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113FA3-C418-4C2C-B0D7-08AF1216CBAF}"/>
</file>

<file path=customXml/itemProps2.xml><?xml version="1.0" encoding="utf-8"?>
<ds:datastoreItem xmlns:ds="http://schemas.openxmlformats.org/officeDocument/2006/customXml" ds:itemID="{051A2CE4-7637-48C0-9362-A7BE9907F80A}"/>
</file>

<file path=customXml/itemProps3.xml><?xml version="1.0" encoding="utf-8"?>
<ds:datastoreItem xmlns:ds="http://schemas.openxmlformats.org/officeDocument/2006/customXml" ds:itemID="{1F309891-48E6-45EE-86D6-99C8CC5750F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On-screen Show (4:3)</PresentationFormat>
  <Paragraphs>41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Care Opinion: The impact of listening at Devon Sexual Health Service</vt:lpstr>
      <vt:lpstr>Devon Sexual Health</vt:lpstr>
      <vt:lpstr>We value patient feedback </vt:lpstr>
      <vt:lpstr>Impact</vt:lpstr>
      <vt:lpstr>Service Improvements</vt:lpstr>
    </vt:vector>
  </TitlesOfParts>
  <Company>Northern Devon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Whitaker, Izumi</dc:creator>
  <cp:lastModifiedBy>Emma Noonan</cp:lastModifiedBy>
  <cp:revision>25</cp:revision>
  <dcterms:created xsi:type="dcterms:W3CDTF">2018-08-21T08:01:55Z</dcterms:created>
  <dcterms:modified xsi:type="dcterms:W3CDTF">2024-04-30T13:20:53Z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