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57" r:id="rId6"/>
    <p:sldId id="281" r:id="rId7"/>
    <p:sldId id="258" r:id="rId8"/>
    <p:sldId id="259" r:id="rId9"/>
    <p:sldId id="261" r:id="rId10"/>
    <p:sldId id="260" r:id="rId11"/>
    <p:sldId id="280" r:id="rId12"/>
    <p:sldId id="273" r:id="rId13"/>
    <p:sldId id="276" r:id="rId14"/>
    <p:sldId id="271" r:id="rId15"/>
    <p:sldId id="279" r:id="rId16"/>
    <p:sldId id="277" r:id="rId17"/>
    <p:sldId id="282" r:id="rId18"/>
    <p:sldId id="270" r:id="rId19"/>
    <p:sldId id="266" r:id="rId20"/>
    <p:sldId id="267"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C106FF0D-EA5B-3505-B06D-F24C5D1BEE6E}" name="Rees, Craig" initials="RC" userId="S::Craig.Rees@southernhealth.nhs.uk::11917f9a-2fd4-44a5-aff5-80db44c47862" providerId="AD"/>
  <p188:author id="{72829B52-0A42-3B52-6C47-929FC4D800C4}" name="Clements, Alexander" initials="CA" userId="S::Alexander.Clements@southernhealth.nhs.uk::2d14428d-553f-4ec2-b578-4681fb0deabe" providerId="AD"/>
  <p188:author id="{A9E5D3AD-1FBE-263C-8BF1-CBB2BE660EDC}" name="Barkham, Abigail" initials="BA" userId="S::Abigail.Barkham@Southernhealth.nhs.uk::4a925abc-c9f8-4019-b45c-66ffa17c2e3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718"/>
  </p:normalViewPr>
  <p:slideViewPr>
    <p:cSldViewPr snapToGrid="0">
      <p:cViewPr varScale="1">
        <p:scale>
          <a:sx n="82" d="100"/>
          <a:sy n="82" d="100"/>
        </p:scale>
        <p:origin x="720" y="62"/>
      </p:cViewPr>
      <p:guideLst/>
    </p:cSldViewPr>
  </p:slideViewPr>
  <p:notesTextViewPr>
    <p:cViewPr>
      <p:scale>
        <a:sx n="1" d="1"/>
        <a:sy n="1" d="1"/>
      </p:scale>
      <p:origin x="0" y="0"/>
    </p:cViewPr>
  </p:notesTextViewPr>
  <p:sorterViewPr>
    <p:cViewPr>
      <p:scale>
        <a:sx n="126" d="100"/>
        <a:sy n="12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A24E01-5535-46B9-A9A1-A9A07E639A88}" type="doc">
      <dgm:prSet loTypeId="urn:microsoft.com/office/officeart/2017/3/layout/DropPinTimeline" loCatId="timeline" qsTypeId="urn:microsoft.com/office/officeart/2005/8/quickstyle/simple1" qsCatId="simple" csTypeId="urn:microsoft.com/office/officeart/2005/8/colors/accent2_5" csCatId="accent2" phldr="1"/>
      <dgm:spPr/>
      <dgm:t>
        <a:bodyPr/>
        <a:lstStyle/>
        <a:p>
          <a:endParaRPr lang="en-US"/>
        </a:p>
      </dgm:t>
    </dgm:pt>
    <dgm:pt modelId="{DF1ABFB3-B399-406F-91BD-DCDF9A38526B}">
      <dgm:prSet phldrT="[Text]" phldr="0"/>
      <dgm:spPr/>
      <dgm:t>
        <a:bodyPr/>
        <a:lstStyle/>
        <a:p>
          <a:r>
            <a:rPr lang="en-US" b="0" dirty="0">
              <a:solidFill>
                <a:schemeClr val="bg1"/>
              </a:solidFill>
              <a:latin typeface="Tenorite" pitchFamily="2" charset="0"/>
            </a:rPr>
            <a:t>We are here now with X amount of teams!</a:t>
          </a:r>
          <a:endParaRPr lang="en-US" b="1" dirty="0">
            <a:solidFill>
              <a:schemeClr val="bg1"/>
            </a:solidFill>
            <a:latin typeface="Tenorite" pitchFamily="2" charset="0"/>
          </a:endParaRPr>
        </a:p>
      </dgm:t>
    </dgm:pt>
    <dgm:pt modelId="{78CB0E27-958C-4066-A189-8B36505E8204}" type="parTrans" cxnId="{15319551-A9EA-462E-845B-E5251E84291F}">
      <dgm:prSet/>
      <dgm:spPr/>
      <dgm:t>
        <a:bodyPr/>
        <a:lstStyle/>
        <a:p>
          <a:endParaRPr lang="en-US">
            <a:solidFill>
              <a:schemeClr val="bg1"/>
            </a:solidFill>
          </a:endParaRPr>
        </a:p>
      </dgm:t>
    </dgm:pt>
    <dgm:pt modelId="{70E4A1D3-514E-4327-991D-5CC9C6B41885}" type="sibTrans" cxnId="{15319551-A9EA-462E-845B-E5251E84291F}">
      <dgm:prSet/>
      <dgm:spPr/>
      <dgm:t>
        <a:bodyPr/>
        <a:lstStyle/>
        <a:p>
          <a:endParaRPr lang="en-US">
            <a:solidFill>
              <a:schemeClr val="bg1"/>
            </a:solidFill>
          </a:endParaRPr>
        </a:p>
      </dgm:t>
    </dgm:pt>
    <dgm:pt modelId="{58FF46FB-368D-4E9C-A650-0513B8879DA8}">
      <dgm:prSet phldr="0"/>
      <dgm:spPr/>
      <dgm:t>
        <a:bodyPr/>
        <a:lstStyle/>
        <a:p>
          <a:pPr>
            <a:defRPr b="1"/>
          </a:pPr>
          <a:r>
            <a:rPr lang="en-US" b="1" dirty="0">
              <a:solidFill>
                <a:schemeClr val="bg1"/>
              </a:solidFill>
              <a:latin typeface="Tenorite" pitchFamily="2" charset="0"/>
            </a:rPr>
            <a:t>April 2022</a:t>
          </a:r>
        </a:p>
      </dgm:t>
    </dgm:pt>
    <dgm:pt modelId="{11DFA284-5E99-474D-BF05-364A45269DC7}" type="parTrans" cxnId="{C5645B39-CB65-4A0A-B369-E455C3B827C3}">
      <dgm:prSet/>
      <dgm:spPr/>
      <dgm:t>
        <a:bodyPr/>
        <a:lstStyle/>
        <a:p>
          <a:endParaRPr lang="en-US">
            <a:solidFill>
              <a:schemeClr val="bg1"/>
            </a:solidFill>
          </a:endParaRPr>
        </a:p>
      </dgm:t>
    </dgm:pt>
    <dgm:pt modelId="{CFA40740-0682-470C-AD5A-CFF53CD12BD2}" type="sibTrans" cxnId="{C5645B39-CB65-4A0A-B369-E455C3B827C3}">
      <dgm:prSet/>
      <dgm:spPr/>
      <dgm:t>
        <a:bodyPr/>
        <a:lstStyle/>
        <a:p>
          <a:endParaRPr lang="en-US">
            <a:solidFill>
              <a:schemeClr val="bg1"/>
            </a:solidFill>
          </a:endParaRPr>
        </a:p>
      </dgm:t>
    </dgm:pt>
    <dgm:pt modelId="{9A875394-CA1E-4432-AEEB-9054FCFF5E0E}">
      <dgm:prSet phldr="0"/>
      <dgm:spPr/>
      <dgm:t>
        <a:bodyPr/>
        <a:lstStyle/>
        <a:p>
          <a:r>
            <a:rPr lang="en-US" b="0" dirty="0">
              <a:solidFill>
                <a:schemeClr val="bg1"/>
              </a:solidFill>
              <a:latin typeface="Tenorite" pitchFamily="2" charset="0"/>
            </a:rPr>
            <a:t>Care opinion Launched</a:t>
          </a:r>
        </a:p>
      </dgm:t>
    </dgm:pt>
    <dgm:pt modelId="{FCC92BDD-6EA3-421D-9DA8-7D3A12D003B6}" type="parTrans" cxnId="{B659504B-18E4-4D89-A17C-34ABB280AE52}">
      <dgm:prSet/>
      <dgm:spPr/>
      <dgm:t>
        <a:bodyPr/>
        <a:lstStyle/>
        <a:p>
          <a:endParaRPr lang="en-US">
            <a:solidFill>
              <a:schemeClr val="bg1"/>
            </a:solidFill>
          </a:endParaRPr>
        </a:p>
      </dgm:t>
    </dgm:pt>
    <dgm:pt modelId="{0314452B-82A0-42F4-9551-DF00CFFC3580}" type="sibTrans" cxnId="{B659504B-18E4-4D89-A17C-34ABB280AE52}">
      <dgm:prSet/>
      <dgm:spPr/>
      <dgm:t>
        <a:bodyPr/>
        <a:lstStyle/>
        <a:p>
          <a:endParaRPr lang="en-US">
            <a:solidFill>
              <a:schemeClr val="bg1"/>
            </a:solidFill>
          </a:endParaRPr>
        </a:p>
      </dgm:t>
    </dgm:pt>
    <dgm:pt modelId="{D05E1923-5021-40F7-B4EF-E582E23A699D}">
      <dgm:prSet phldr="0"/>
      <dgm:spPr/>
      <dgm:t>
        <a:bodyPr/>
        <a:lstStyle/>
        <a:p>
          <a:pPr>
            <a:defRPr b="1"/>
          </a:pPr>
          <a:r>
            <a:rPr lang="en-US" b="1" dirty="0">
              <a:solidFill>
                <a:schemeClr val="bg1"/>
              </a:solidFill>
              <a:latin typeface="Tenorite" pitchFamily="2" charset="0"/>
            </a:rPr>
            <a:t>Aug 2022</a:t>
          </a:r>
        </a:p>
      </dgm:t>
    </dgm:pt>
    <dgm:pt modelId="{FD6C5CD2-9CED-4BE6-89CD-A5A5CCE63B3E}" type="parTrans" cxnId="{72C4D6D9-419A-42C1-A76D-84599F65BB08}">
      <dgm:prSet/>
      <dgm:spPr/>
      <dgm:t>
        <a:bodyPr/>
        <a:lstStyle/>
        <a:p>
          <a:endParaRPr lang="en-US">
            <a:solidFill>
              <a:schemeClr val="bg1"/>
            </a:solidFill>
          </a:endParaRPr>
        </a:p>
      </dgm:t>
    </dgm:pt>
    <dgm:pt modelId="{F020958C-EF86-4274-85F9-318F2792F7B6}" type="sibTrans" cxnId="{72C4D6D9-419A-42C1-A76D-84599F65BB08}">
      <dgm:prSet/>
      <dgm:spPr/>
      <dgm:t>
        <a:bodyPr/>
        <a:lstStyle/>
        <a:p>
          <a:endParaRPr lang="en-US">
            <a:solidFill>
              <a:schemeClr val="bg1"/>
            </a:solidFill>
          </a:endParaRPr>
        </a:p>
      </dgm:t>
    </dgm:pt>
    <dgm:pt modelId="{579089A8-5362-4BA4-9163-D19228C1808F}">
      <dgm:prSet phldr="0"/>
      <dgm:spPr/>
      <dgm:t>
        <a:bodyPr/>
        <a:lstStyle/>
        <a:p>
          <a:r>
            <a:rPr lang="en-US" b="0" dirty="0">
              <a:solidFill>
                <a:schemeClr val="bg1"/>
              </a:solidFill>
              <a:latin typeface="Tenorite" pitchFamily="2" charset="0"/>
            </a:rPr>
            <a:t>Inpatient sites taken on</a:t>
          </a:r>
        </a:p>
      </dgm:t>
    </dgm:pt>
    <dgm:pt modelId="{FB2DEB6E-B29F-4E51-960A-23ECC62EBF38}" type="parTrans" cxnId="{4876CF51-F110-4E25-8FD4-08D25B4B0AB8}">
      <dgm:prSet/>
      <dgm:spPr/>
      <dgm:t>
        <a:bodyPr/>
        <a:lstStyle/>
        <a:p>
          <a:endParaRPr lang="en-US">
            <a:solidFill>
              <a:schemeClr val="bg1"/>
            </a:solidFill>
          </a:endParaRPr>
        </a:p>
      </dgm:t>
    </dgm:pt>
    <dgm:pt modelId="{1C5328B1-AC18-4CF7-A034-BB0592F4A2A1}" type="sibTrans" cxnId="{4876CF51-F110-4E25-8FD4-08D25B4B0AB8}">
      <dgm:prSet/>
      <dgm:spPr/>
      <dgm:t>
        <a:bodyPr/>
        <a:lstStyle/>
        <a:p>
          <a:endParaRPr lang="en-US">
            <a:solidFill>
              <a:schemeClr val="bg1"/>
            </a:solidFill>
          </a:endParaRPr>
        </a:p>
      </dgm:t>
    </dgm:pt>
    <dgm:pt modelId="{FA8F44BD-C8C7-462C-9756-1EC498E86842}">
      <dgm:prSet phldr="0"/>
      <dgm:spPr/>
      <dgm:t>
        <a:bodyPr/>
        <a:lstStyle/>
        <a:p>
          <a:pPr algn="l">
            <a:defRPr b="1"/>
          </a:pPr>
          <a:r>
            <a:rPr lang="en-US" b="1" dirty="0">
              <a:solidFill>
                <a:schemeClr val="bg1"/>
              </a:solidFill>
              <a:latin typeface="Tenorite" pitchFamily="2" charset="0"/>
            </a:rPr>
            <a:t>Dec 2022</a:t>
          </a:r>
        </a:p>
      </dgm:t>
    </dgm:pt>
    <dgm:pt modelId="{F47063EE-4B58-4EDE-A4F2-A4BD81B82F21}" type="parTrans" cxnId="{0D51BD2E-4619-469B-B233-EBAC3D4D0BA6}">
      <dgm:prSet/>
      <dgm:spPr/>
      <dgm:t>
        <a:bodyPr/>
        <a:lstStyle/>
        <a:p>
          <a:endParaRPr lang="en-US">
            <a:solidFill>
              <a:schemeClr val="bg1"/>
            </a:solidFill>
          </a:endParaRPr>
        </a:p>
      </dgm:t>
    </dgm:pt>
    <dgm:pt modelId="{8C8A9736-03DA-4B1C-A590-10B4AD89452B}" type="sibTrans" cxnId="{0D51BD2E-4619-469B-B233-EBAC3D4D0BA6}">
      <dgm:prSet/>
      <dgm:spPr/>
      <dgm:t>
        <a:bodyPr/>
        <a:lstStyle/>
        <a:p>
          <a:endParaRPr lang="en-US">
            <a:solidFill>
              <a:schemeClr val="bg1"/>
            </a:solidFill>
          </a:endParaRPr>
        </a:p>
      </dgm:t>
    </dgm:pt>
    <dgm:pt modelId="{EFEB4D61-3A9C-4140-977F-3C3F5C9EE9D1}">
      <dgm:prSet phldr="0"/>
      <dgm:spPr/>
      <dgm:t>
        <a:bodyPr/>
        <a:lstStyle/>
        <a:p>
          <a:r>
            <a:rPr lang="en-US" b="0" dirty="0">
              <a:solidFill>
                <a:schemeClr val="bg1"/>
              </a:solidFill>
              <a:latin typeface="Tenorite" pitchFamily="2" charset="0"/>
            </a:rPr>
            <a:t>Full Funding Completed</a:t>
          </a:r>
        </a:p>
      </dgm:t>
    </dgm:pt>
    <dgm:pt modelId="{57D352E4-0431-4F68-B8F1-61BFA34799AA}" type="parTrans" cxnId="{1B32EF2C-9DB5-4504-A9DA-B4956CC00208}">
      <dgm:prSet/>
      <dgm:spPr/>
      <dgm:t>
        <a:bodyPr/>
        <a:lstStyle/>
        <a:p>
          <a:endParaRPr lang="en-US">
            <a:solidFill>
              <a:schemeClr val="bg1"/>
            </a:solidFill>
          </a:endParaRPr>
        </a:p>
      </dgm:t>
    </dgm:pt>
    <dgm:pt modelId="{0ECC32B6-1E7C-4AA4-9DBF-D69B7C5E64A9}" type="sibTrans" cxnId="{1B32EF2C-9DB5-4504-A9DA-B4956CC00208}">
      <dgm:prSet/>
      <dgm:spPr/>
      <dgm:t>
        <a:bodyPr/>
        <a:lstStyle/>
        <a:p>
          <a:endParaRPr lang="en-US">
            <a:solidFill>
              <a:schemeClr val="bg1"/>
            </a:solidFill>
          </a:endParaRPr>
        </a:p>
      </dgm:t>
    </dgm:pt>
    <dgm:pt modelId="{8BAB5E6F-A65E-41DB-A296-0818B0E49F7C}">
      <dgm:prSet phldr="0"/>
      <dgm:spPr/>
      <dgm:t>
        <a:bodyPr/>
        <a:lstStyle/>
        <a:p>
          <a:pPr>
            <a:defRPr b="1"/>
          </a:pPr>
          <a:r>
            <a:rPr lang="en-US" b="1" dirty="0">
              <a:solidFill>
                <a:schemeClr val="bg1"/>
              </a:solidFill>
              <a:latin typeface="Tenorite" pitchFamily="2" charset="0"/>
            </a:rPr>
            <a:t>March 2022</a:t>
          </a:r>
        </a:p>
      </dgm:t>
    </dgm:pt>
    <dgm:pt modelId="{886842C6-3EFC-4BE7-B417-415595758830}" type="parTrans" cxnId="{66B49C6C-FAFD-47B4-BF22-05A295C23D4E}">
      <dgm:prSet/>
      <dgm:spPr/>
      <dgm:t>
        <a:bodyPr/>
        <a:lstStyle/>
        <a:p>
          <a:endParaRPr lang="en-US">
            <a:solidFill>
              <a:schemeClr val="bg1"/>
            </a:solidFill>
          </a:endParaRPr>
        </a:p>
      </dgm:t>
    </dgm:pt>
    <dgm:pt modelId="{B407F4C3-8FC9-4E91-A0EC-6B33713CC9A5}" type="sibTrans" cxnId="{66B49C6C-FAFD-47B4-BF22-05A295C23D4E}">
      <dgm:prSet/>
      <dgm:spPr/>
      <dgm:t>
        <a:bodyPr/>
        <a:lstStyle/>
        <a:p>
          <a:endParaRPr lang="en-US">
            <a:solidFill>
              <a:schemeClr val="bg1"/>
            </a:solidFill>
          </a:endParaRPr>
        </a:p>
      </dgm:t>
    </dgm:pt>
    <dgm:pt modelId="{332BC85C-1CF3-4F8F-ACB7-5B6D53744AE1}">
      <dgm:prSet phldr="0"/>
      <dgm:spPr/>
      <dgm:t>
        <a:bodyPr/>
        <a:lstStyle/>
        <a:p>
          <a:r>
            <a:rPr lang="en-US" b="0" dirty="0">
              <a:solidFill>
                <a:schemeClr val="bg1"/>
              </a:solidFill>
              <a:latin typeface="Tenorite" pitchFamily="2" charset="0"/>
            </a:rPr>
            <a:t>150 stories </a:t>
          </a:r>
        </a:p>
        <a:p>
          <a:r>
            <a:rPr lang="en-US" b="0" dirty="0">
              <a:solidFill>
                <a:schemeClr val="bg1"/>
              </a:solidFill>
              <a:latin typeface="Tenorite" pitchFamily="2" charset="0"/>
            </a:rPr>
            <a:t>6,000 reads </a:t>
          </a:r>
        </a:p>
      </dgm:t>
    </dgm:pt>
    <dgm:pt modelId="{99F218FD-90FE-450E-A368-B3E3677E74E8}" type="parTrans" cxnId="{2617C475-F537-46A6-ADE1-4EB764853601}">
      <dgm:prSet/>
      <dgm:spPr/>
      <dgm:t>
        <a:bodyPr/>
        <a:lstStyle/>
        <a:p>
          <a:endParaRPr lang="en-US">
            <a:solidFill>
              <a:schemeClr val="bg1"/>
            </a:solidFill>
          </a:endParaRPr>
        </a:p>
      </dgm:t>
    </dgm:pt>
    <dgm:pt modelId="{8D1CC686-B05C-4470-A959-236CC9C8BB70}" type="sibTrans" cxnId="{2617C475-F537-46A6-ADE1-4EB764853601}">
      <dgm:prSet/>
      <dgm:spPr/>
      <dgm:t>
        <a:bodyPr/>
        <a:lstStyle/>
        <a:p>
          <a:endParaRPr lang="en-US">
            <a:solidFill>
              <a:schemeClr val="bg1"/>
            </a:solidFill>
          </a:endParaRPr>
        </a:p>
      </dgm:t>
    </dgm:pt>
    <dgm:pt modelId="{8B9AF88A-E1F7-4D3A-905F-87228D6A8655}">
      <dgm:prSet phldr="0"/>
      <dgm:spPr/>
      <dgm:t>
        <a:bodyPr/>
        <a:lstStyle/>
        <a:p>
          <a:pPr>
            <a:defRPr b="1"/>
          </a:pPr>
          <a:r>
            <a:rPr lang="en-US" b="1" dirty="0">
              <a:solidFill>
                <a:schemeClr val="bg1"/>
              </a:solidFill>
              <a:latin typeface="Tenorite" pitchFamily="2" charset="0"/>
            </a:rPr>
            <a:t>May 2023</a:t>
          </a:r>
        </a:p>
      </dgm:t>
    </dgm:pt>
    <dgm:pt modelId="{933A8FED-7B84-4ED0-B6AA-2EE26A89B8EA}" type="parTrans" cxnId="{E1474FF3-8E3C-4B30-985C-CE88BA0FE324}">
      <dgm:prSet/>
      <dgm:spPr/>
      <dgm:t>
        <a:bodyPr/>
        <a:lstStyle/>
        <a:p>
          <a:endParaRPr lang="en-US">
            <a:solidFill>
              <a:schemeClr val="bg1"/>
            </a:solidFill>
          </a:endParaRPr>
        </a:p>
      </dgm:t>
    </dgm:pt>
    <dgm:pt modelId="{F11DD6EC-352C-4A0E-84AA-FEBE2F06BCF9}" type="sibTrans" cxnId="{E1474FF3-8E3C-4B30-985C-CE88BA0FE324}">
      <dgm:prSet/>
      <dgm:spPr/>
      <dgm:t>
        <a:bodyPr/>
        <a:lstStyle/>
        <a:p>
          <a:endParaRPr lang="en-US">
            <a:solidFill>
              <a:schemeClr val="bg1"/>
            </a:solidFill>
          </a:endParaRPr>
        </a:p>
      </dgm:t>
    </dgm:pt>
    <dgm:pt modelId="{6E9F3C9B-13CA-43A8-8836-0B2B41D07DEF}" type="pres">
      <dgm:prSet presAssocID="{05A24E01-5535-46B9-A9A1-A9A07E639A88}" presName="root" presStyleCnt="0">
        <dgm:presLayoutVars>
          <dgm:chMax/>
          <dgm:chPref/>
          <dgm:animLvl val="lvl"/>
        </dgm:presLayoutVars>
      </dgm:prSet>
      <dgm:spPr/>
    </dgm:pt>
    <dgm:pt modelId="{E8AACCBB-6709-4071-B389-3BB226B3A586}" type="pres">
      <dgm:prSet presAssocID="{05A24E01-5535-46B9-A9A1-A9A07E639A88}" presName="divider" presStyleLbl="fgAcc1" presStyleIdx="0" presStyleCnt="6"/>
      <dgm:spPr>
        <a:solidFill>
          <a:schemeClr val="lt1">
            <a:alpha val="90000"/>
            <a:hueOff val="0"/>
            <a:satOff val="0"/>
            <a:lumOff val="0"/>
            <a:alphaOff val="0"/>
          </a:schemeClr>
        </a:solidFill>
        <a:ln w="19050" cap="flat" cmpd="sng" algn="ctr">
          <a:solidFill>
            <a:schemeClr val="accent2">
              <a:alpha val="90000"/>
              <a:hueOff val="0"/>
              <a:satOff val="0"/>
              <a:lumOff val="0"/>
              <a:alphaOff val="0"/>
            </a:schemeClr>
          </a:solidFill>
          <a:prstDash val="solid"/>
          <a:miter lim="800000"/>
          <a:tailEnd type="triangle" w="lg" len="lg"/>
        </a:ln>
        <a:effectLst/>
      </dgm:spPr>
    </dgm:pt>
    <dgm:pt modelId="{E6F74CED-5217-4282-85F1-1C12DC84731C}" type="pres">
      <dgm:prSet presAssocID="{05A24E01-5535-46B9-A9A1-A9A07E639A88}" presName="nodes" presStyleCnt="0">
        <dgm:presLayoutVars>
          <dgm:chMax/>
          <dgm:chPref/>
          <dgm:animLvl val="lvl"/>
        </dgm:presLayoutVars>
      </dgm:prSet>
      <dgm:spPr/>
    </dgm:pt>
    <dgm:pt modelId="{AC377099-4DAE-451C-ADE9-98036E2679B5}" type="pres">
      <dgm:prSet presAssocID="{58FF46FB-368D-4E9C-A650-0513B8879DA8}" presName="composite" presStyleCnt="0"/>
      <dgm:spPr/>
    </dgm:pt>
    <dgm:pt modelId="{B6C94ECD-6415-4250-B4AD-F67BF5BECFB8}" type="pres">
      <dgm:prSet presAssocID="{58FF46FB-368D-4E9C-A650-0513B8879DA8}" presName="ConnectorPoint" presStyleLbl="lnNode1" presStyleIdx="0" presStyleCnt="5"/>
      <dgm:spPr>
        <a:solidFill>
          <a:schemeClr val="accent2">
            <a:shade val="90000"/>
            <a:hueOff val="0"/>
            <a:satOff val="0"/>
            <a:lumOff val="0"/>
            <a:alphaOff val="0"/>
          </a:schemeClr>
        </a:solidFill>
        <a:ln w="6350" cap="flat" cmpd="sng" algn="ctr">
          <a:noFill/>
          <a:prstDash val="solid"/>
          <a:miter lim="800000"/>
        </a:ln>
        <a:effectLst/>
      </dgm:spPr>
    </dgm:pt>
    <dgm:pt modelId="{0E99BB09-1B86-4308-A570-3981E6DD3A06}" type="pres">
      <dgm:prSet presAssocID="{58FF46FB-368D-4E9C-A650-0513B8879DA8}" presName="DropPinPlaceHolder" presStyleCnt="0"/>
      <dgm:spPr/>
    </dgm:pt>
    <dgm:pt modelId="{0ED6E8D6-BD44-4400-BC14-1BC75CB979A3}" type="pres">
      <dgm:prSet presAssocID="{58FF46FB-368D-4E9C-A650-0513B8879DA8}" presName="DropPin" presStyleLbl="alignNode1" presStyleIdx="0" presStyleCnt="5"/>
      <dgm:spPr>
        <a:solidFill>
          <a:schemeClr val="accent2"/>
        </a:solidFill>
      </dgm:spPr>
    </dgm:pt>
    <dgm:pt modelId="{5B7FC7CF-F58D-48D5-8BCC-38D6EE87890B}" type="pres">
      <dgm:prSet presAssocID="{58FF46FB-368D-4E9C-A650-0513B8879DA8}" presName="Ellipse" presStyleLbl="fgAcc1" presStyleIdx="1" presStyleCnt="6"/>
      <dgm:spPr>
        <a:solidFill>
          <a:schemeClr val="accent1">
            <a:alpha val="90000"/>
          </a:schemeClr>
        </a:solidFill>
        <a:ln w="12700" cap="flat" cmpd="sng" algn="ctr">
          <a:noFill/>
          <a:prstDash val="solid"/>
          <a:miter lim="800000"/>
        </a:ln>
        <a:effectLst/>
      </dgm:spPr>
    </dgm:pt>
    <dgm:pt modelId="{D2143A46-815A-49BF-9455-C0385022444F}" type="pres">
      <dgm:prSet presAssocID="{58FF46FB-368D-4E9C-A650-0513B8879DA8}" presName="L2TextContainer" presStyleLbl="revTx" presStyleIdx="0" presStyleCnt="10">
        <dgm:presLayoutVars>
          <dgm:bulletEnabled val="1"/>
        </dgm:presLayoutVars>
      </dgm:prSet>
      <dgm:spPr/>
    </dgm:pt>
    <dgm:pt modelId="{8E3FB235-DF38-476B-9A0E-B1E583D50944}" type="pres">
      <dgm:prSet presAssocID="{58FF46FB-368D-4E9C-A650-0513B8879DA8}" presName="L1TextContainer" presStyleLbl="revTx" presStyleIdx="1" presStyleCnt="10" custScaleX="85387">
        <dgm:presLayoutVars>
          <dgm:chMax val="1"/>
          <dgm:chPref val="1"/>
          <dgm:bulletEnabled val="1"/>
        </dgm:presLayoutVars>
      </dgm:prSet>
      <dgm:spPr/>
    </dgm:pt>
    <dgm:pt modelId="{9AA05CE5-209F-4AD9-BE2C-2A69F76DA8F4}" type="pres">
      <dgm:prSet presAssocID="{58FF46FB-368D-4E9C-A650-0513B8879DA8}" presName="ConnectLine" presStyleLbl="sibTrans1D1" presStyleIdx="0" presStyleCnt="5"/>
      <dgm:spPr>
        <a:noFill/>
        <a:ln w="12700" cap="flat" cmpd="sng" algn="ctr">
          <a:solidFill>
            <a:schemeClr val="accent2"/>
          </a:solidFill>
          <a:prstDash val="dash"/>
          <a:miter lim="800000"/>
        </a:ln>
        <a:effectLst/>
      </dgm:spPr>
    </dgm:pt>
    <dgm:pt modelId="{17350C28-DA10-4F3B-9FA2-0FE7C12A4ABE}" type="pres">
      <dgm:prSet presAssocID="{58FF46FB-368D-4E9C-A650-0513B8879DA8}" presName="EmptyPlaceHolder" presStyleCnt="0"/>
      <dgm:spPr/>
    </dgm:pt>
    <dgm:pt modelId="{6DA7B85E-9DC6-4F3B-A2BF-09CDEEDB43BC}" type="pres">
      <dgm:prSet presAssocID="{CFA40740-0682-470C-AD5A-CFF53CD12BD2}" presName="spaceBetweenRectangles" presStyleCnt="0"/>
      <dgm:spPr/>
    </dgm:pt>
    <dgm:pt modelId="{CF519A69-9940-494F-8406-D0D876E3CD26}" type="pres">
      <dgm:prSet presAssocID="{D05E1923-5021-40F7-B4EF-E582E23A699D}" presName="composite" presStyleCnt="0"/>
      <dgm:spPr/>
    </dgm:pt>
    <dgm:pt modelId="{714429FF-AAA3-4358-8C5F-1A7F29AA2B7B}" type="pres">
      <dgm:prSet presAssocID="{D05E1923-5021-40F7-B4EF-E582E23A699D}" presName="ConnectorPoint" presStyleLbl="lnNode1" presStyleIdx="1" presStyleCnt="5"/>
      <dgm:spPr>
        <a:solidFill>
          <a:schemeClr val="accent2"/>
        </a:solidFill>
        <a:ln w="6350" cap="flat" cmpd="sng" algn="ctr">
          <a:noFill/>
          <a:prstDash val="solid"/>
          <a:miter lim="800000"/>
        </a:ln>
        <a:effectLst/>
      </dgm:spPr>
    </dgm:pt>
    <dgm:pt modelId="{AB8B1E8E-162B-4E3E-9E31-BA5CFBD3ED9D}" type="pres">
      <dgm:prSet presAssocID="{D05E1923-5021-40F7-B4EF-E582E23A699D}" presName="DropPinPlaceHolder" presStyleCnt="0"/>
      <dgm:spPr/>
    </dgm:pt>
    <dgm:pt modelId="{358CAA11-0A87-4861-8B4E-913B1EAD1334}" type="pres">
      <dgm:prSet presAssocID="{D05E1923-5021-40F7-B4EF-E582E23A699D}" presName="DropPin" presStyleLbl="alignNode1" presStyleIdx="1" presStyleCnt="5"/>
      <dgm:spPr>
        <a:solidFill>
          <a:schemeClr val="accent2"/>
        </a:solidFill>
      </dgm:spPr>
    </dgm:pt>
    <dgm:pt modelId="{B1A1A837-F261-404B-A808-B2F4154CE8A2}" type="pres">
      <dgm:prSet presAssocID="{D05E1923-5021-40F7-B4EF-E582E23A699D}" presName="Ellipse" presStyleLbl="fgAcc1" presStyleIdx="2" presStyleCnt="6"/>
      <dgm:spPr>
        <a:solidFill>
          <a:schemeClr val="accent1">
            <a:alpha val="90000"/>
          </a:schemeClr>
        </a:solidFill>
        <a:ln w="12700" cap="flat" cmpd="sng" algn="ctr">
          <a:noFill/>
          <a:prstDash val="solid"/>
          <a:miter lim="800000"/>
        </a:ln>
        <a:effectLst/>
      </dgm:spPr>
    </dgm:pt>
    <dgm:pt modelId="{B5F3F650-2E42-488A-AD4F-C4BD47D19A84}" type="pres">
      <dgm:prSet presAssocID="{D05E1923-5021-40F7-B4EF-E582E23A699D}" presName="L2TextContainer" presStyleLbl="revTx" presStyleIdx="2" presStyleCnt="10">
        <dgm:presLayoutVars>
          <dgm:bulletEnabled val="1"/>
        </dgm:presLayoutVars>
      </dgm:prSet>
      <dgm:spPr/>
    </dgm:pt>
    <dgm:pt modelId="{223C5207-4FA2-4A6C-8F43-20BD55767C99}" type="pres">
      <dgm:prSet presAssocID="{D05E1923-5021-40F7-B4EF-E582E23A699D}" presName="L1TextContainer" presStyleLbl="revTx" presStyleIdx="3" presStyleCnt="10" custScaleX="85387">
        <dgm:presLayoutVars>
          <dgm:chMax val="1"/>
          <dgm:chPref val="1"/>
          <dgm:bulletEnabled val="1"/>
        </dgm:presLayoutVars>
      </dgm:prSet>
      <dgm:spPr/>
    </dgm:pt>
    <dgm:pt modelId="{4FE5EB5D-4CEF-4D0D-9394-0534E61844BE}" type="pres">
      <dgm:prSet presAssocID="{D05E1923-5021-40F7-B4EF-E582E23A699D}" presName="ConnectLine" presStyleLbl="sibTrans1D1" presStyleIdx="1" presStyleCnt="5"/>
      <dgm:spPr>
        <a:noFill/>
        <a:ln w="12700" cap="flat" cmpd="sng" algn="ctr">
          <a:solidFill>
            <a:schemeClr val="accent2"/>
          </a:solidFill>
          <a:prstDash val="dash"/>
          <a:miter lim="800000"/>
        </a:ln>
        <a:effectLst/>
      </dgm:spPr>
    </dgm:pt>
    <dgm:pt modelId="{EC869059-0AEC-4D98-8C46-CB603A342C72}" type="pres">
      <dgm:prSet presAssocID="{D05E1923-5021-40F7-B4EF-E582E23A699D}" presName="EmptyPlaceHolder" presStyleCnt="0"/>
      <dgm:spPr/>
    </dgm:pt>
    <dgm:pt modelId="{408BA715-9739-461D-BFDE-88EDAE355E60}" type="pres">
      <dgm:prSet presAssocID="{F020958C-EF86-4274-85F9-318F2792F7B6}" presName="spaceBetweenRectangles" presStyleCnt="0"/>
      <dgm:spPr/>
    </dgm:pt>
    <dgm:pt modelId="{D512C7F9-87A6-4BA9-AFAC-03FF1578D945}" type="pres">
      <dgm:prSet presAssocID="{FA8F44BD-C8C7-462C-9756-1EC498E86842}" presName="composite" presStyleCnt="0"/>
      <dgm:spPr/>
    </dgm:pt>
    <dgm:pt modelId="{152AD014-AFD0-4700-A468-4D562874339A}" type="pres">
      <dgm:prSet presAssocID="{FA8F44BD-C8C7-462C-9756-1EC498E86842}" presName="ConnectorPoint" presStyleLbl="lnNode1" presStyleIdx="2" presStyleCnt="5"/>
      <dgm:spPr>
        <a:solidFill>
          <a:schemeClr val="accent2"/>
        </a:solidFill>
        <a:ln w="6350" cap="flat" cmpd="sng" algn="ctr">
          <a:noFill/>
          <a:prstDash val="solid"/>
          <a:miter lim="800000"/>
        </a:ln>
        <a:effectLst/>
      </dgm:spPr>
    </dgm:pt>
    <dgm:pt modelId="{6CE2C4D8-4380-442D-A6C2-0B468BF3C74C}" type="pres">
      <dgm:prSet presAssocID="{FA8F44BD-C8C7-462C-9756-1EC498E86842}" presName="DropPinPlaceHolder" presStyleCnt="0"/>
      <dgm:spPr/>
    </dgm:pt>
    <dgm:pt modelId="{72C82E90-F103-439C-8371-CFFB0927B9DE}" type="pres">
      <dgm:prSet presAssocID="{FA8F44BD-C8C7-462C-9756-1EC498E86842}" presName="DropPin" presStyleLbl="alignNode1" presStyleIdx="2" presStyleCnt="5"/>
      <dgm:spPr>
        <a:solidFill>
          <a:schemeClr val="accent2"/>
        </a:solidFill>
      </dgm:spPr>
    </dgm:pt>
    <dgm:pt modelId="{5D519322-C1DD-47AE-92C0-13575134BC76}" type="pres">
      <dgm:prSet presAssocID="{FA8F44BD-C8C7-462C-9756-1EC498E86842}" presName="Ellipse" presStyleLbl="fgAcc1" presStyleIdx="3" presStyleCnt="6"/>
      <dgm:spPr>
        <a:solidFill>
          <a:schemeClr val="accent1">
            <a:alpha val="90000"/>
          </a:schemeClr>
        </a:solidFill>
        <a:ln w="12700" cap="flat" cmpd="sng" algn="ctr">
          <a:noFill/>
          <a:prstDash val="solid"/>
          <a:miter lim="800000"/>
        </a:ln>
        <a:effectLst/>
      </dgm:spPr>
    </dgm:pt>
    <dgm:pt modelId="{96DDA0FE-83E2-423C-9F13-58A61EB68487}" type="pres">
      <dgm:prSet presAssocID="{FA8F44BD-C8C7-462C-9756-1EC498E86842}" presName="L2TextContainer" presStyleLbl="revTx" presStyleIdx="4" presStyleCnt="10">
        <dgm:presLayoutVars>
          <dgm:bulletEnabled val="1"/>
        </dgm:presLayoutVars>
      </dgm:prSet>
      <dgm:spPr/>
    </dgm:pt>
    <dgm:pt modelId="{2D6C7916-1130-46A8-833B-A6278CBD2192}" type="pres">
      <dgm:prSet presAssocID="{FA8F44BD-C8C7-462C-9756-1EC498E86842}" presName="L1TextContainer" presStyleLbl="revTx" presStyleIdx="5" presStyleCnt="10" custScaleX="85387" custLinFactNeighborX="0">
        <dgm:presLayoutVars>
          <dgm:chMax val="1"/>
          <dgm:chPref val="1"/>
          <dgm:bulletEnabled val="1"/>
        </dgm:presLayoutVars>
      </dgm:prSet>
      <dgm:spPr/>
    </dgm:pt>
    <dgm:pt modelId="{4D953791-5C2F-4A75-A8F4-6ED7EAB5E015}" type="pres">
      <dgm:prSet presAssocID="{FA8F44BD-C8C7-462C-9756-1EC498E86842}" presName="ConnectLine" presStyleLbl="sibTrans1D1" presStyleIdx="2" presStyleCnt="5"/>
      <dgm:spPr>
        <a:noFill/>
        <a:ln w="12700" cap="flat" cmpd="sng" algn="ctr">
          <a:solidFill>
            <a:schemeClr val="accent2"/>
          </a:solidFill>
          <a:prstDash val="dash"/>
          <a:miter lim="800000"/>
        </a:ln>
        <a:effectLst/>
      </dgm:spPr>
    </dgm:pt>
    <dgm:pt modelId="{22A72E40-4DCC-4F48-AADD-29738FD37A2C}" type="pres">
      <dgm:prSet presAssocID="{FA8F44BD-C8C7-462C-9756-1EC498E86842}" presName="EmptyPlaceHolder" presStyleCnt="0"/>
      <dgm:spPr/>
    </dgm:pt>
    <dgm:pt modelId="{E168BB9F-20D9-474F-9E39-4872B40634C6}" type="pres">
      <dgm:prSet presAssocID="{8C8A9736-03DA-4B1C-A590-10B4AD89452B}" presName="spaceBetweenRectangles" presStyleCnt="0"/>
      <dgm:spPr/>
    </dgm:pt>
    <dgm:pt modelId="{A62622B1-7EF4-49B6-9AC7-B54F0E2A0C74}" type="pres">
      <dgm:prSet presAssocID="{8BAB5E6F-A65E-41DB-A296-0818B0E49F7C}" presName="composite" presStyleCnt="0"/>
      <dgm:spPr/>
    </dgm:pt>
    <dgm:pt modelId="{14282312-87CB-41BB-A02D-C594BBEF33C7}" type="pres">
      <dgm:prSet presAssocID="{8BAB5E6F-A65E-41DB-A296-0818B0E49F7C}" presName="ConnectorPoint" presStyleLbl="lnNode1" presStyleIdx="3" presStyleCnt="5"/>
      <dgm:spPr>
        <a:solidFill>
          <a:schemeClr val="accent2"/>
        </a:solidFill>
        <a:ln w="6350" cap="flat" cmpd="sng" algn="ctr">
          <a:noFill/>
          <a:prstDash val="solid"/>
          <a:miter lim="800000"/>
        </a:ln>
        <a:effectLst/>
      </dgm:spPr>
    </dgm:pt>
    <dgm:pt modelId="{D554C1A5-AF8E-41FC-A779-25BD6B11F91F}" type="pres">
      <dgm:prSet presAssocID="{8BAB5E6F-A65E-41DB-A296-0818B0E49F7C}" presName="DropPinPlaceHolder" presStyleCnt="0"/>
      <dgm:spPr/>
    </dgm:pt>
    <dgm:pt modelId="{17331DD9-74CF-4A3A-86BA-F4B9DBEAB944}" type="pres">
      <dgm:prSet presAssocID="{8BAB5E6F-A65E-41DB-A296-0818B0E49F7C}" presName="DropPin" presStyleLbl="alignNode1" presStyleIdx="3" presStyleCnt="5"/>
      <dgm:spPr>
        <a:solidFill>
          <a:schemeClr val="accent2"/>
        </a:solidFill>
      </dgm:spPr>
    </dgm:pt>
    <dgm:pt modelId="{515AAB83-BD07-4B9E-9A3B-858C0B126F9C}" type="pres">
      <dgm:prSet presAssocID="{8BAB5E6F-A65E-41DB-A296-0818B0E49F7C}" presName="Ellipse" presStyleLbl="fgAcc1" presStyleIdx="4" presStyleCnt="6"/>
      <dgm:spPr>
        <a:solidFill>
          <a:schemeClr val="accent1">
            <a:alpha val="90000"/>
          </a:schemeClr>
        </a:solidFill>
        <a:ln w="12700" cap="flat" cmpd="sng" algn="ctr">
          <a:noFill/>
          <a:prstDash val="solid"/>
          <a:miter lim="800000"/>
        </a:ln>
        <a:effectLst/>
      </dgm:spPr>
    </dgm:pt>
    <dgm:pt modelId="{08CB2D5A-F46A-4E0E-9575-15F31D04AAC6}" type="pres">
      <dgm:prSet presAssocID="{8BAB5E6F-A65E-41DB-A296-0818B0E49F7C}" presName="L2TextContainer" presStyleLbl="revTx" presStyleIdx="6" presStyleCnt="10">
        <dgm:presLayoutVars>
          <dgm:bulletEnabled val="1"/>
        </dgm:presLayoutVars>
      </dgm:prSet>
      <dgm:spPr/>
    </dgm:pt>
    <dgm:pt modelId="{7C1E6B4A-59F7-4018-A403-E1CCAEE78BA1}" type="pres">
      <dgm:prSet presAssocID="{8BAB5E6F-A65E-41DB-A296-0818B0E49F7C}" presName="L1TextContainer" presStyleLbl="revTx" presStyleIdx="7" presStyleCnt="10" custScaleX="85387">
        <dgm:presLayoutVars>
          <dgm:chMax val="1"/>
          <dgm:chPref val="1"/>
          <dgm:bulletEnabled val="1"/>
        </dgm:presLayoutVars>
      </dgm:prSet>
      <dgm:spPr/>
    </dgm:pt>
    <dgm:pt modelId="{A03C5372-D306-43AC-B406-6F8183849431}" type="pres">
      <dgm:prSet presAssocID="{8BAB5E6F-A65E-41DB-A296-0818B0E49F7C}" presName="ConnectLine" presStyleLbl="sibTrans1D1" presStyleIdx="3" presStyleCnt="5"/>
      <dgm:spPr>
        <a:noFill/>
        <a:ln w="12700" cap="flat" cmpd="sng" algn="ctr">
          <a:solidFill>
            <a:schemeClr val="accent2"/>
          </a:solidFill>
          <a:prstDash val="dash"/>
          <a:miter lim="800000"/>
        </a:ln>
        <a:effectLst/>
      </dgm:spPr>
    </dgm:pt>
    <dgm:pt modelId="{90926F0B-05E0-48AF-9C69-5C494731F877}" type="pres">
      <dgm:prSet presAssocID="{8BAB5E6F-A65E-41DB-A296-0818B0E49F7C}" presName="EmptyPlaceHolder" presStyleCnt="0"/>
      <dgm:spPr/>
    </dgm:pt>
    <dgm:pt modelId="{9EA695E3-93D5-405B-8AF6-0B8537A964FD}" type="pres">
      <dgm:prSet presAssocID="{B407F4C3-8FC9-4E91-A0EC-6B33713CC9A5}" presName="spaceBetweenRectangles" presStyleCnt="0"/>
      <dgm:spPr/>
    </dgm:pt>
    <dgm:pt modelId="{05956D37-804F-419D-9E8C-30D41D06DC3E}" type="pres">
      <dgm:prSet presAssocID="{8B9AF88A-E1F7-4D3A-905F-87228D6A8655}" presName="composite" presStyleCnt="0"/>
      <dgm:spPr/>
    </dgm:pt>
    <dgm:pt modelId="{58B7B786-A0AD-4662-8D54-C5C572D2C32C}" type="pres">
      <dgm:prSet presAssocID="{8B9AF88A-E1F7-4D3A-905F-87228D6A8655}" presName="ConnectorPoint" presStyleLbl="lnNode1" presStyleIdx="4" presStyleCnt="5"/>
      <dgm:spPr>
        <a:solidFill>
          <a:schemeClr val="accent2"/>
        </a:solidFill>
        <a:ln w="6350" cap="flat" cmpd="sng" algn="ctr">
          <a:noFill/>
          <a:prstDash val="solid"/>
          <a:miter lim="800000"/>
        </a:ln>
        <a:effectLst/>
      </dgm:spPr>
    </dgm:pt>
    <dgm:pt modelId="{E4704426-333D-4092-A035-BBC55DB8579D}" type="pres">
      <dgm:prSet presAssocID="{8B9AF88A-E1F7-4D3A-905F-87228D6A8655}" presName="DropPinPlaceHolder" presStyleCnt="0"/>
      <dgm:spPr/>
    </dgm:pt>
    <dgm:pt modelId="{A55439AF-6893-479D-8B57-31FBC13C553F}" type="pres">
      <dgm:prSet presAssocID="{8B9AF88A-E1F7-4D3A-905F-87228D6A8655}" presName="DropPin" presStyleLbl="alignNode1" presStyleIdx="4" presStyleCnt="5"/>
      <dgm:spPr>
        <a:solidFill>
          <a:schemeClr val="accent2"/>
        </a:solidFill>
      </dgm:spPr>
    </dgm:pt>
    <dgm:pt modelId="{A22B1C16-7FF0-4DBE-B32E-E43FEB1E2EAC}" type="pres">
      <dgm:prSet presAssocID="{8B9AF88A-E1F7-4D3A-905F-87228D6A8655}" presName="Ellipse" presStyleLbl="fgAcc1" presStyleIdx="5" presStyleCnt="6"/>
      <dgm:spPr>
        <a:solidFill>
          <a:schemeClr val="accent1">
            <a:alpha val="90000"/>
          </a:schemeClr>
        </a:solidFill>
        <a:ln w="12700" cap="flat" cmpd="sng" algn="ctr">
          <a:noFill/>
          <a:prstDash val="solid"/>
          <a:miter lim="800000"/>
        </a:ln>
        <a:effectLst/>
      </dgm:spPr>
    </dgm:pt>
    <dgm:pt modelId="{1B55AA6D-649D-4145-93EB-08B866A4D4E5}" type="pres">
      <dgm:prSet presAssocID="{8B9AF88A-E1F7-4D3A-905F-87228D6A8655}" presName="L2TextContainer" presStyleLbl="revTx" presStyleIdx="8" presStyleCnt="10">
        <dgm:presLayoutVars>
          <dgm:bulletEnabled val="1"/>
        </dgm:presLayoutVars>
      </dgm:prSet>
      <dgm:spPr/>
    </dgm:pt>
    <dgm:pt modelId="{3FA5D5AE-9CAE-4D19-9765-BCEE62095312}" type="pres">
      <dgm:prSet presAssocID="{8B9AF88A-E1F7-4D3A-905F-87228D6A8655}" presName="L1TextContainer" presStyleLbl="revTx" presStyleIdx="9" presStyleCnt="10" custScaleX="85387">
        <dgm:presLayoutVars>
          <dgm:chMax val="1"/>
          <dgm:chPref val="1"/>
          <dgm:bulletEnabled val="1"/>
        </dgm:presLayoutVars>
      </dgm:prSet>
      <dgm:spPr/>
    </dgm:pt>
    <dgm:pt modelId="{FE6CA7EB-68EC-4E76-9051-08C4CF370101}" type="pres">
      <dgm:prSet presAssocID="{8B9AF88A-E1F7-4D3A-905F-87228D6A8655}" presName="ConnectLine" presStyleLbl="sibTrans1D1" presStyleIdx="4" presStyleCnt="5"/>
      <dgm:spPr>
        <a:noFill/>
        <a:ln w="12700" cap="flat" cmpd="sng" algn="ctr">
          <a:solidFill>
            <a:schemeClr val="accent2"/>
          </a:solidFill>
          <a:prstDash val="dash"/>
          <a:miter lim="800000"/>
        </a:ln>
        <a:effectLst/>
      </dgm:spPr>
    </dgm:pt>
    <dgm:pt modelId="{070CED43-982E-487C-9CC2-CFAEABD4D2D8}" type="pres">
      <dgm:prSet presAssocID="{8B9AF88A-E1F7-4D3A-905F-87228D6A8655}" presName="EmptyPlaceHolder" presStyleCnt="0"/>
      <dgm:spPr/>
    </dgm:pt>
  </dgm:ptLst>
  <dgm:cxnLst>
    <dgm:cxn modelId="{1E92940A-250B-4494-B40F-3DA807C7CB42}" type="presOf" srcId="{DF1ABFB3-B399-406F-91BD-DCDF9A38526B}" destId="{1B55AA6D-649D-4145-93EB-08B866A4D4E5}" srcOrd="0" destOrd="0" presId="urn:microsoft.com/office/officeart/2017/3/layout/DropPinTimeline"/>
    <dgm:cxn modelId="{C3A1C60D-63BB-4E34-AD47-96AABDB6084E}" type="presOf" srcId="{D05E1923-5021-40F7-B4EF-E582E23A699D}" destId="{223C5207-4FA2-4A6C-8F43-20BD55767C99}" srcOrd="0" destOrd="0" presId="urn:microsoft.com/office/officeart/2017/3/layout/DropPinTimeline"/>
    <dgm:cxn modelId="{5F3B0F1C-AD09-448C-A081-46D11DC987C6}" type="presOf" srcId="{8B9AF88A-E1F7-4D3A-905F-87228D6A8655}" destId="{3FA5D5AE-9CAE-4D19-9765-BCEE62095312}" srcOrd="0" destOrd="0" presId="urn:microsoft.com/office/officeart/2017/3/layout/DropPinTimeline"/>
    <dgm:cxn modelId="{E0E45028-839A-4135-AA56-517D3BAA0708}" type="presOf" srcId="{8BAB5E6F-A65E-41DB-A296-0818B0E49F7C}" destId="{7C1E6B4A-59F7-4018-A403-E1CCAEE78BA1}" srcOrd="0" destOrd="0" presId="urn:microsoft.com/office/officeart/2017/3/layout/DropPinTimeline"/>
    <dgm:cxn modelId="{1B32EF2C-9DB5-4504-A9DA-B4956CC00208}" srcId="{FA8F44BD-C8C7-462C-9756-1EC498E86842}" destId="{EFEB4D61-3A9C-4140-977F-3C3F5C9EE9D1}" srcOrd="0" destOrd="0" parTransId="{57D352E4-0431-4F68-B8F1-61BFA34799AA}" sibTransId="{0ECC32B6-1E7C-4AA4-9DBF-D69B7C5E64A9}"/>
    <dgm:cxn modelId="{0D51BD2E-4619-469B-B233-EBAC3D4D0BA6}" srcId="{05A24E01-5535-46B9-A9A1-A9A07E639A88}" destId="{FA8F44BD-C8C7-462C-9756-1EC498E86842}" srcOrd="2" destOrd="0" parTransId="{F47063EE-4B58-4EDE-A4F2-A4BD81B82F21}" sibTransId="{8C8A9736-03DA-4B1C-A590-10B4AD89452B}"/>
    <dgm:cxn modelId="{C5645B39-CB65-4A0A-B369-E455C3B827C3}" srcId="{05A24E01-5535-46B9-A9A1-A9A07E639A88}" destId="{58FF46FB-368D-4E9C-A650-0513B8879DA8}" srcOrd="0" destOrd="0" parTransId="{11DFA284-5E99-474D-BF05-364A45269DC7}" sibTransId="{CFA40740-0682-470C-AD5A-CFF53CD12BD2}"/>
    <dgm:cxn modelId="{7DDF5444-F976-4F04-88A9-CF8B15238792}" type="presOf" srcId="{58FF46FB-368D-4E9C-A650-0513B8879DA8}" destId="{8E3FB235-DF38-476B-9A0E-B1E583D50944}" srcOrd="0" destOrd="0" presId="urn:microsoft.com/office/officeart/2017/3/layout/DropPinTimeline"/>
    <dgm:cxn modelId="{1690634A-EBA7-4881-9E5F-0C82421D4CDF}" type="presOf" srcId="{FA8F44BD-C8C7-462C-9756-1EC498E86842}" destId="{2D6C7916-1130-46A8-833B-A6278CBD2192}" srcOrd="0" destOrd="0" presId="urn:microsoft.com/office/officeart/2017/3/layout/DropPinTimeline"/>
    <dgm:cxn modelId="{B659504B-18E4-4D89-A17C-34ABB280AE52}" srcId="{58FF46FB-368D-4E9C-A650-0513B8879DA8}" destId="{9A875394-CA1E-4432-AEEB-9054FCFF5E0E}" srcOrd="0" destOrd="0" parTransId="{FCC92BDD-6EA3-421D-9DA8-7D3A12D003B6}" sibTransId="{0314452B-82A0-42F4-9551-DF00CFFC3580}"/>
    <dgm:cxn modelId="{66B49C6C-FAFD-47B4-BF22-05A295C23D4E}" srcId="{05A24E01-5535-46B9-A9A1-A9A07E639A88}" destId="{8BAB5E6F-A65E-41DB-A296-0818B0E49F7C}" srcOrd="3" destOrd="0" parTransId="{886842C6-3EFC-4BE7-B417-415595758830}" sibTransId="{B407F4C3-8FC9-4E91-A0EC-6B33713CC9A5}"/>
    <dgm:cxn modelId="{15319551-A9EA-462E-845B-E5251E84291F}" srcId="{8B9AF88A-E1F7-4D3A-905F-87228D6A8655}" destId="{DF1ABFB3-B399-406F-91BD-DCDF9A38526B}" srcOrd="0" destOrd="0" parTransId="{78CB0E27-958C-4066-A189-8B36505E8204}" sibTransId="{70E4A1D3-514E-4327-991D-5CC9C6B41885}"/>
    <dgm:cxn modelId="{4876CF51-F110-4E25-8FD4-08D25B4B0AB8}" srcId="{D05E1923-5021-40F7-B4EF-E582E23A699D}" destId="{579089A8-5362-4BA4-9163-D19228C1808F}" srcOrd="0" destOrd="0" parTransId="{FB2DEB6E-B29F-4E51-960A-23ECC62EBF38}" sibTransId="{1C5328B1-AC18-4CF7-A034-BB0592F4A2A1}"/>
    <dgm:cxn modelId="{2617C475-F537-46A6-ADE1-4EB764853601}" srcId="{8BAB5E6F-A65E-41DB-A296-0818B0E49F7C}" destId="{332BC85C-1CF3-4F8F-ACB7-5B6D53744AE1}" srcOrd="0" destOrd="0" parTransId="{99F218FD-90FE-450E-A368-B3E3677E74E8}" sibTransId="{8D1CC686-B05C-4470-A959-236CC9C8BB70}"/>
    <dgm:cxn modelId="{B9F0B583-D02F-4EF4-83A8-DFD7B32B9433}" type="presOf" srcId="{9A875394-CA1E-4432-AEEB-9054FCFF5E0E}" destId="{D2143A46-815A-49BF-9455-C0385022444F}" srcOrd="0" destOrd="0" presId="urn:microsoft.com/office/officeart/2017/3/layout/DropPinTimeline"/>
    <dgm:cxn modelId="{DF6168D4-4FC3-42E4-8DAA-85BA8A678933}" type="presOf" srcId="{332BC85C-1CF3-4F8F-ACB7-5B6D53744AE1}" destId="{08CB2D5A-F46A-4E0E-9575-15F31D04AAC6}" srcOrd="0" destOrd="0" presId="urn:microsoft.com/office/officeart/2017/3/layout/DropPinTimeline"/>
    <dgm:cxn modelId="{72C4D6D9-419A-42C1-A76D-84599F65BB08}" srcId="{05A24E01-5535-46B9-A9A1-A9A07E639A88}" destId="{D05E1923-5021-40F7-B4EF-E582E23A699D}" srcOrd="1" destOrd="0" parTransId="{FD6C5CD2-9CED-4BE6-89CD-A5A5CCE63B3E}" sibTransId="{F020958C-EF86-4274-85F9-318F2792F7B6}"/>
    <dgm:cxn modelId="{C6A73EDB-89B0-4756-9ECD-83E9B8AB77E5}" type="presOf" srcId="{EFEB4D61-3A9C-4140-977F-3C3F5C9EE9D1}" destId="{96DDA0FE-83E2-423C-9F13-58A61EB68487}" srcOrd="0" destOrd="0" presId="urn:microsoft.com/office/officeart/2017/3/layout/DropPinTimeline"/>
    <dgm:cxn modelId="{FE7849EA-5B37-43C8-B217-CD4E30A8E545}" type="presOf" srcId="{05A24E01-5535-46B9-A9A1-A9A07E639A88}" destId="{6E9F3C9B-13CA-43A8-8836-0B2B41D07DEF}" srcOrd="0" destOrd="0" presId="urn:microsoft.com/office/officeart/2017/3/layout/DropPinTimeline"/>
    <dgm:cxn modelId="{E1474FF3-8E3C-4B30-985C-CE88BA0FE324}" srcId="{05A24E01-5535-46B9-A9A1-A9A07E639A88}" destId="{8B9AF88A-E1F7-4D3A-905F-87228D6A8655}" srcOrd="4" destOrd="0" parTransId="{933A8FED-7B84-4ED0-B6AA-2EE26A89B8EA}" sibTransId="{F11DD6EC-352C-4A0E-84AA-FEBE2F06BCF9}"/>
    <dgm:cxn modelId="{DC6269F4-0C31-4613-A809-E8E029CAD0D1}" type="presOf" srcId="{579089A8-5362-4BA4-9163-D19228C1808F}" destId="{B5F3F650-2E42-488A-AD4F-C4BD47D19A84}" srcOrd="0" destOrd="0" presId="urn:microsoft.com/office/officeart/2017/3/layout/DropPinTimeline"/>
    <dgm:cxn modelId="{2FED2A5E-98EB-4859-AB3F-062F22EEC890}" type="presParOf" srcId="{6E9F3C9B-13CA-43A8-8836-0B2B41D07DEF}" destId="{E8AACCBB-6709-4071-B389-3BB226B3A586}" srcOrd="0" destOrd="0" presId="urn:microsoft.com/office/officeart/2017/3/layout/DropPinTimeline"/>
    <dgm:cxn modelId="{6DE443D7-8EE2-4FBC-842D-B6B9C44204D0}" type="presParOf" srcId="{6E9F3C9B-13CA-43A8-8836-0B2B41D07DEF}" destId="{E6F74CED-5217-4282-85F1-1C12DC84731C}" srcOrd="1" destOrd="0" presId="urn:microsoft.com/office/officeart/2017/3/layout/DropPinTimeline"/>
    <dgm:cxn modelId="{C773189E-DF31-4C58-A290-F5DFD7DCF8B1}" type="presParOf" srcId="{E6F74CED-5217-4282-85F1-1C12DC84731C}" destId="{AC377099-4DAE-451C-ADE9-98036E2679B5}" srcOrd="0" destOrd="0" presId="urn:microsoft.com/office/officeart/2017/3/layout/DropPinTimeline"/>
    <dgm:cxn modelId="{04D71AD3-A9B8-46E1-AB82-BB594FCE110E}" type="presParOf" srcId="{AC377099-4DAE-451C-ADE9-98036E2679B5}" destId="{B6C94ECD-6415-4250-B4AD-F67BF5BECFB8}" srcOrd="0" destOrd="0" presId="urn:microsoft.com/office/officeart/2017/3/layout/DropPinTimeline"/>
    <dgm:cxn modelId="{4D9D677D-9448-43AF-978B-5C7E7661F4F9}" type="presParOf" srcId="{AC377099-4DAE-451C-ADE9-98036E2679B5}" destId="{0E99BB09-1B86-4308-A570-3981E6DD3A06}" srcOrd="1" destOrd="0" presId="urn:microsoft.com/office/officeart/2017/3/layout/DropPinTimeline"/>
    <dgm:cxn modelId="{C213A57E-D4AE-4C05-AA12-FE8CC1989639}" type="presParOf" srcId="{0E99BB09-1B86-4308-A570-3981E6DD3A06}" destId="{0ED6E8D6-BD44-4400-BC14-1BC75CB979A3}" srcOrd="0" destOrd="0" presId="urn:microsoft.com/office/officeart/2017/3/layout/DropPinTimeline"/>
    <dgm:cxn modelId="{927F0821-BB24-4368-A4D4-046EB89F39DD}" type="presParOf" srcId="{0E99BB09-1B86-4308-A570-3981E6DD3A06}" destId="{5B7FC7CF-F58D-48D5-8BCC-38D6EE87890B}" srcOrd="1" destOrd="0" presId="urn:microsoft.com/office/officeart/2017/3/layout/DropPinTimeline"/>
    <dgm:cxn modelId="{F517DE46-1EA2-46F3-8833-EE234EEF5B09}" type="presParOf" srcId="{AC377099-4DAE-451C-ADE9-98036E2679B5}" destId="{D2143A46-815A-49BF-9455-C0385022444F}" srcOrd="2" destOrd="0" presId="urn:microsoft.com/office/officeart/2017/3/layout/DropPinTimeline"/>
    <dgm:cxn modelId="{75F0F73C-AD49-4A34-842E-A65EF46645BA}" type="presParOf" srcId="{AC377099-4DAE-451C-ADE9-98036E2679B5}" destId="{8E3FB235-DF38-476B-9A0E-B1E583D50944}" srcOrd="3" destOrd="0" presId="urn:microsoft.com/office/officeart/2017/3/layout/DropPinTimeline"/>
    <dgm:cxn modelId="{071A2262-20BC-4D30-AB90-12B0A0FEB6EF}" type="presParOf" srcId="{AC377099-4DAE-451C-ADE9-98036E2679B5}" destId="{9AA05CE5-209F-4AD9-BE2C-2A69F76DA8F4}" srcOrd="4" destOrd="0" presId="urn:microsoft.com/office/officeart/2017/3/layout/DropPinTimeline"/>
    <dgm:cxn modelId="{0D0471BD-C944-46DB-9B0D-12B6F025E4F4}" type="presParOf" srcId="{AC377099-4DAE-451C-ADE9-98036E2679B5}" destId="{17350C28-DA10-4F3B-9FA2-0FE7C12A4ABE}" srcOrd="5" destOrd="0" presId="urn:microsoft.com/office/officeart/2017/3/layout/DropPinTimeline"/>
    <dgm:cxn modelId="{37FF9AEE-1EE5-440D-B822-B54671B03AAC}" type="presParOf" srcId="{E6F74CED-5217-4282-85F1-1C12DC84731C}" destId="{6DA7B85E-9DC6-4F3B-A2BF-09CDEEDB43BC}" srcOrd="1" destOrd="0" presId="urn:microsoft.com/office/officeart/2017/3/layout/DropPinTimeline"/>
    <dgm:cxn modelId="{3FF77B45-DC34-4E18-8B7E-49C274966E23}" type="presParOf" srcId="{E6F74CED-5217-4282-85F1-1C12DC84731C}" destId="{CF519A69-9940-494F-8406-D0D876E3CD26}" srcOrd="2" destOrd="0" presId="urn:microsoft.com/office/officeart/2017/3/layout/DropPinTimeline"/>
    <dgm:cxn modelId="{4E60349A-D4EB-4BFE-9374-0F079D59B1FC}" type="presParOf" srcId="{CF519A69-9940-494F-8406-D0D876E3CD26}" destId="{714429FF-AAA3-4358-8C5F-1A7F29AA2B7B}" srcOrd="0" destOrd="0" presId="urn:microsoft.com/office/officeart/2017/3/layout/DropPinTimeline"/>
    <dgm:cxn modelId="{0B07CD93-B91C-4CAF-B94C-3237B0C6F601}" type="presParOf" srcId="{CF519A69-9940-494F-8406-D0D876E3CD26}" destId="{AB8B1E8E-162B-4E3E-9E31-BA5CFBD3ED9D}" srcOrd="1" destOrd="0" presId="urn:microsoft.com/office/officeart/2017/3/layout/DropPinTimeline"/>
    <dgm:cxn modelId="{BB97917A-2BFB-4D8A-94BD-816B0C62D6F6}" type="presParOf" srcId="{AB8B1E8E-162B-4E3E-9E31-BA5CFBD3ED9D}" destId="{358CAA11-0A87-4861-8B4E-913B1EAD1334}" srcOrd="0" destOrd="0" presId="urn:microsoft.com/office/officeart/2017/3/layout/DropPinTimeline"/>
    <dgm:cxn modelId="{FDC4D318-B3AD-4E39-8663-3AFB57531D79}" type="presParOf" srcId="{AB8B1E8E-162B-4E3E-9E31-BA5CFBD3ED9D}" destId="{B1A1A837-F261-404B-A808-B2F4154CE8A2}" srcOrd="1" destOrd="0" presId="urn:microsoft.com/office/officeart/2017/3/layout/DropPinTimeline"/>
    <dgm:cxn modelId="{7F53703E-9DF0-45E5-AC76-7E0CCD3B06EA}" type="presParOf" srcId="{CF519A69-9940-494F-8406-D0D876E3CD26}" destId="{B5F3F650-2E42-488A-AD4F-C4BD47D19A84}" srcOrd="2" destOrd="0" presId="urn:microsoft.com/office/officeart/2017/3/layout/DropPinTimeline"/>
    <dgm:cxn modelId="{B59937ED-9C59-4BBD-AA3C-5D9159504926}" type="presParOf" srcId="{CF519A69-9940-494F-8406-D0D876E3CD26}" destId="{223C5207-4FA2-4A6C-8F43-20BD55767C99}" srcOrd="3" destOrd="0" presId="urn:microsoft.com/office/officeart/2017/3/layout/DropPinTimeline"/>
    <dgm:cxn modelId="{470C2FBB-9D40-4F2C-8107-12E2CA0E70BE}" type="presParOf" srcId="{CF519A69-9940-494F-8406-D0D876E3CD26}" destId="{4FE5EB5D-4CEF-4D0D-9394-0534E61844BE}" srcOrd="4" destOrd="0" presId="urn:microsoft.com/office/officeart/2017/3/layout/DropPinTimeline"/>
    <dgm:cxn modelId="{C1237DFD-87FD-434B-A5C8-02108EF43081}" type="presParOf" srcId="{CF519A69-9940-494F-8406-D0D876E3CD26}" destId="{EC869059-0AEC-4D98-8C46-CB603A342C72}" srcOrd="5" destOrd="0" presId="urn:microsoft.com/office/officeart/2017/3/layout/DropPinTimeline"/>
    <dgm:cxn modelId="{7A1441D0-A5AA-4E6C-9388-511DA29929BF}" type="presParOf" srcId="{E6F74CED-5217-4282-85F1-1C12DC84731C}" destId="{408BA715-9739-461D-BFDE-88EDAE355E60}" srcOrd="3" destOrd="0" presId="urn:microsoft.com/office/officeart/2017/3/layout/DropPinTimeline"/>
    <dgm:cxn modelId="{087F2A81-CFD9-4BF8-96FC-2D4ABA32462F}" type="presParOf" srcId="{E6F74CED-5217-4282-85F1-1C12DC84731C}" destId="{D512C7F9-87A6-4BA9-AFAC-03FF1578D945}" srcOrd="4" destOrd="0" presId="urn:microsoft.com/office/officeart/2017/3/layout/DropPinTimeline"/>
    <dgm:cxn modelId="{8C6217DA-A763-4946-99A2-03C618C428AF}" type="presParOf" srcId="{D512C7F9-87A6-4BA9-AFAC-03FF1578D945}" destId="{152AD014-AFD0-4700-A468-4D562874339A}" srcOrd="0" destOrd="0" presId="urn:microsoft.com/office/officeart/2017/3/layout/DropPinTimeline"/>
    <dgm:cxn modelId="{A6A34287-F5FF-46EE-9A88-F2ECF73903CE}" type="presParOf" srcId="{D512C7F9-87A6-4BA9-AFAC-03FF1578D945}" destId="{6CE2C4D8-4380-442D-A6C2-0B468BF3C74C}" srcOrd="1" destOrd="0" presId="urn:microsoft.com/office/officeart/2017/3/layout/DropPinTimeline"/>
    <dgm:cxn modelId="{D28BF9CF-F026-4786-A1AC-F4F785C54591}" type="presParOf" srcId="{6CE2C4D8-4380-442D-A6C2-0B468BF3C74C}" destId="{72C82E90-F103-439C-8371-CFFB0927B9DE}" srcOrd="0" destOrd="0" presId="urn:microsoft.com/office/officeart/2017/3/layout/DropPinTimeline"/>
    <dgm:cxn modelId="{E33A6BB5-6D3A-4D44-AEFC-75BAB101C26D}" type="presParOf" srcId="{6CE2C4D8-4380-442D-A6C2-0B468BF3C74C}" destId="{5D519322-C1DD-47AE-92C0-13575134BC76}" srcOrd="1" destOrd="0" presId="urn:microsoft.com/office/officeart/2017/3/layout/DropPinTimeline"/>
    <dgm:cxn modelId="{0BFD1614-5731-4306-81F7-E2C949C32A93}" type="presParOf" srcId="{D512C7F9-87A6-4BA9-AFAC-03FF1578D945}" destId="{96DDA0FE-83E2-423C-9F13-58A61EB68487}" srcOrd="2" destOrd="0" presId="urn:microsoft.com/office/officeart/2017/3/layout/DropPinTimeline"/>
    <dgm:cxn modelId="{06EDED26-E685-42BC-BFC2-75C7EA695E40}" type="presParOf" srcId="{D512C7F9-87A6-4BA9-AFAC-03FF1578D945}" destId="{2D6C7916-1130-46A8-833B-A6278CBD2192}" srcOrd="3" destOrd="0" presId="urn:microsoft.com/office/officeart/2017/3/layout/DropPinTimeline"/>
    <dgm:cxn modelId="{A20C8A5A-2D9A-4EF7-BC83-D5EE4B16698D}" type="presParOf" srcId="{D512C7F9-87A6-4BA9-AFAC-03FF1578D945}" destId="{4D953791-5C2F-4A75-A8F4-6ED7EAB5E015}" srcOrd="4" destOrd="0" presId="urn:microsoft.com/office/officeart/2017/3/layout/DropPinTimeline"/>
    <dgm:cxn modelId="{6780D10C-523A-4885-B5BF-84F303790098}" type="presParOf" srcId="{D512C7F9-87A6-4BA9-AFAC-03FF1578D945}" destId="{22A72E40-4DCC-4F48-AADD-29738FD37A2C}" srcOrd="5" destOrd="0" presId="urn:microsoft.com/office/officeart/2017/3/layout/DropPinTimeline"/>
    <dgm:cxn modelId="{30EAF1CE-B96B-4CA5-BF13-51DD8040A559}" type="presParOf" srcId="{E6F74CED-5217-4282-85F1-1C12DC84731C}" destId="{E168BB9F-20D9-474F-9E39-4872B40634C6}" srcOrd="5" destOrd="0" presId="urn:microsoft.com/office/officeart/2017/3/layout/DropPinTimeline"/>
    <dgm:cxn modelId="{39415FEC-72C6-4C74-A821-E354E744CD96}" type="presParOf" srcId="{E6F74CED-5217-4282-85F1-1C12DC84731C}" destId="{A62622B1-7EF4-49B6-9AC7-B54F0E2A0C74}" srcOrd="6" destOrd="0" presId="urn:microsoft.com/office/officeart/2017/3/layout/DropPinTimeline"/>
    <dgm:cxn modelId="{D67F013A-C0A0-41F6-B6F2-E904B1BB7A8F}" type="presParOf" srcId="{A62622B1-7EF4-49B6-9AC7-B54F0E2A0C74}" destId="{14282312-87CB-41BB-A02D-C594BBEF33C7}" srcOrd="0" destOrd="0" presId="urn:microsoft.com/office/officeart/2017/3/layout/DropPinTimeline"/>
    <dgm:cxn modelId="{AA55F469-83D2-4E02-B111-0206AAFCAA06}" type="presParOf" srcId="{A62622B1-7EF4-49B6-9AC7-B54F0E2A0C74}" destId="{D554C1A5-AF8E-41FC-A779-25BD6B11F91F}" srcOrd="1" destOrd="0" presId="urn:microsoft.com/office/officeart/2017/3/layout/DropPinTimeline"/>
    <dgm:cxn modelId="{033C6509-70C8-4B85-9F92-724CDBB68078}" type="presParOf" srcId="{D554C1A5-AF8E-41FC-A779-25BD6B11F91F}" destId="{17331DD9-74CF-4A3A-86BA-F4B9DBEAB944}" srcOrd="0" destOrd="0" presId="urn:microsoft.com/office/officeart/2017/3/layout/DropPinTimeline"/>
    <dgm:cxn modelId="{C7CCDF66-BA72-4EDC-AE16-CAA6317954F0}" type="presParOf" srcId="{D554C1A5-AF8E-41FC-A779-25BD6B11F91F}" destId="{515AAB83-BD07-4B9E-9A3B-858C0B126F9C}" srcOrd="1" destOrd="0" presId="urn:microsoft.com/office/officeart/2017/3/layout/DropPinTimeline"/>
    <dgm:cxn modelId="{E8437A29-F853-4553-AB29-152AF603DF52}" type="presParOf" srcId="{A62622B1-7EF4-49B6-9AC7-B54F0E2A0C74}" destId="{08CB2D5A-F46A-4E0E-9575-15F31D04AAC6}" srcOrd="2" destOrd="0" presId="urn:microsoft.com/office/officeart/2017/3/layout/DropPinTimeline"/>
    <dgm:cxn modelId="{1F3D9CE2-342F-4335-BD41-5AA59D2BD7BD}" type="presParOf" srcId="{A62622B1-7EF4-49B6-9AC7-B54F0E2A0C74}" destId="{7C1E6B4A-59F7-4018-A403-E1CCAEE78BA1}" srcOrd="3" destOrd="0" presId="urn:microsoft.com/office/officeart/2017/3/layout/DropPinTimeline"/>
    <dgm:cxn modelId="{FFF1ACE9-B2B3-4E83-877B-F9633E8EE135}" type="presParOf" srcId="{A62622B1-7EF4-49B6-9AC7-B54F0E2A0C74}" destId="{A03C5372-D306-43AC-B406-6F8183849431}" srcOrd="4" destOrd="0" presId="urn:microsoft.com/office/officeart/2017/3/layout/DropPinTimeline"/>
    <dgm:cxn modelId="{D8A09163-94A5-46BD-9FA2-C3372A01AA32}" type="presParOf" srcId="{A62622B1-7EF4-49B6-9AC7-B54F0E2A0C74}" destId="{90926F0B-05E0-48AF-9C69-5C494731F877}" srcOrd="5" destOrd="0" presId="urn:microsoft.com/office/officeart/2017/3/layout/DropPinTimeline"/>
    <dgm:cxn modelId="{80084466-50AF-445A-BE2A-0C51919B9169}" type="presParOf" srcId="{E6F74CED-5217-4282-85F1-1C12DC84731C}" destId="{9EA695E3-93D5-405B-8AF6-0B8537A964FD}" srcOrd="7" destOrd="0" presId="urn:microsoft.com/office/officeart/2017/3/layout/DropPinTimeline"/>
    <dgm:cxn modelId="{007CF318-F68B-4FFC-ADA6-3D9D6A3AA152}" type="presParOf" srcId="{E6F74CED-5217-4282-85F1-1C12DC84731C}" destId="{05956D37-804F-419D-9E8C-30D41D06DC3E}" srcOrd="8" destOrd="0" presId="urn:microsoft.com/office/officeart/2017/3/layout/DropPinTimeline"/>
    <dgm:cxn modelId="{FAB9E562-4579-4BDB-8C1D-AABEAFCB2610}" type="presParOf" srcId="{05956D37-804F-419D-9E8C-30D41D06DC3E}" destId="{58B7B786-A0AD-4662-8D54-C5C572D2C32C}" srcOrd="0" destOrd="0" presId="urn:microsoft.com/office/officeart/2017/3/layout/DropPinTimeline"/>
    <dgm:cxn modelId="{8283382D-2F6E-4717-B025-1A8C73B65ADB}" type="presParOf" srcId="{05956D37-804F-419D-9E8C-30D41D06DC3E}" destId="{E4704426-333D-4092-A035-BBC55DB8579D}" srcOrd="1" destOrd="0" presId="urn:microsoft.com/office/officeart/2017/3/layout/DropPinTimeline"/>
    <dgm:cxn modelId="{85723DC0-955B-4B2A-AF28-CF8BFFC2E264}" type="presParOf" srcId="{E4704426-333D-4092-A035-BBC55DB8579D}" destId="{A55439AF-6893-479D-8B57-31FBC13C553F}" srcOrd="0" destOrd="0" presId="urn:microsoft.com/office/officeart/2017/3/layout/DropPinTimeline"/>
    <dgm:cxn modelId="{91888A85-75D0-4D33-9F39-A49766251D61}" type="presParOf" srcId="{E4704426-333D-4092-A035-BBC55DB8579D}" destId="{A22B1C16-7FF0-4DBE-B32E-E43FEB1E2EAC}" srcOrd="1" destOrd="0" presId="urn:microsoft.com/office/officeart/2017/3/layout/DropPinTimeline"/>
    <dgm:cxn modelId="{CD06CDC2-25F5-44FB-B0B1-C39F32E155BE}" type="presParOf" srcId="{05956D37-804F-419D-9E8C-30D41D06DC3E}" destId="{1B55AA6D-649D-4145-93EB-08B866A4D4E5}" srcOrd="2" destOrd="0" presId="urn:microsoft.com/office/officeart/2017/3/layout/DropPinTimeline"/>
    <dgm:cxn modelId="{0B21D911-BF72-41CD-BB03-4F9717477846}" type="presParOf" srcId="{05956D37-804F-419D-9E8C-30D41D06DC3E}" destId="{3FA5D5AE-9CAE-4D19-9765-BCEE62095312}" srcOrd="3" destOrd="0" presId="urn:microsoft.com/office/officeart/2017/3/layout/DropPinTimeline"/>
    <dgm:cxn modelId="{80BFAECA-ADC5-41A5-BA11-A4CC8D9557A9}" type="presParOf" srcId="{05956D37-804F-419D-9E8C-30D41D06DC3E}" destId="{FE6CA7EB-68EC-4E76-9051-08C4CF370101}" srcOrd="4" destOrd="0" presId="urn:microsoft.com/office/officeart/2017/3/layout/DropPinTimeline"/>
    <dgm:cxn modelId="{98E4E629-85DB-45DC-A90A-9FAAB58EFF55}" type="presParOf" srcId="{05956D37-804F-419D-9E8C-30D41D06DC3E}" destId="{070CED43-982E-487C-9CC2-CFAEABD4D2D8}"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ACCBB-6709-4071-B389-3BB226B3A586}">
      <dsp:nvSpPr>
        <dsp:cNvPr id="0" name=""/>
        <dsp:cNvSpPr/>
      </dsp:nvSpPr>
      <dsp:spPr>
        <a:xfrm>
          <a:off x="0" y="2181504"/>
          <a:ext cx="9779182" cy="0"/>
        </a:xfrm>
        <a:prstGeom prst="line">
          <a:avLst/>
        </a:prstGeom>
        <a:solidFill>
          <a:schemeClr val="lt1">
            <a:alpha val="90000"/>
            <a:hueOff val="0"/>
            <a:satOff val="0"/>
            <a:lumOff val="0"/>
            <a:alphaOff val="0"/>
          </a:schemeClr>
        </a:solidFill>
        <a:ln w="19050" cap="flat" cmpd="sng" algn="ctr">
          <a:solidFill>
            <a:schemeClr val="accent2">
              <a:alpha val="9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0ED6E8D6-BD44-4400-BC14-1BC75CB979A3}">
      <dsp:nvSpPr>
        <dsp:cNvPr id="0" name=""/>
        <dsp:cNvSpPr/>
      </dsp:nvSpPr>
      <dsp:spPr>
        <a:xfrm rot="8100000">
          <a:off x="69819" y="502751"/>
          <a:ext cx="320851" cy="320851"/>
        </a:xfrm>
        <a:prstGeom prst="teardrop">
          <a:avLst>
            <a:gd name="adj" fmla="val 115000"/>
          </a:avLst>
        </a:prstGeom>
        <a:solidFill>
          <a:schemeClr val="accent2"/>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7FC7CF-F58D-48D5-8BCC-38D6EE87890B}">
      <dsp:nvSpPr>
        <dsp:cNvPr id="0" name=""/>
        <dsp:cNvSpPr/>
      </dsp:nvSpPr>
      <dsp:spPr>
        <a:xfrm>
          <a:off x="105463" y="538395"/>
          <a:ext cx="249564" cy="249564"/>
        </a:xfrm>
        <a:prstGeom prst="ellipse">
          <a:avLst/>
        </a:prstGeom>
        <a:solidFill>
          <a:schemeClr val="accent1">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2143A46-815A-49BF-9455-C0385022444F}">
      <dsp:nvSpPr>
        <dsp:cNvPr id="0" name=""/>
        <dsp:cNvSpPr/>
      </dsp:nvSpPr>
      <dsp:spPr>
        <a:xfrm>
          <a:off x="655770" y="890053"/>
          <a:ext cx="2321488" cy="129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kern="1200" dirty="0">
              <a:solidFill>
                <a:schemeClr val="bg1"/>
              </a:solidFill>
              <a:latin typeface="Tenorite" pitchFamily="2" charset="0"/>
            </a:rPr>
            <a:t>Care opinion Launched</a:t>
          </a:r>
        </a:p>
      </dsp:txBody>
      <dsp:txXfrm>
        <a:off x="655770" y="890053"/>
        <a:ext cx="2321488" cy="1291450"/>
      </dsp:txXfrm>
    </dsp:sp>
    <dsp:sp modelId="{8E3FB235-DF38-476B-9A0E-B1E583D50944}">
      <dsp:nvSpPr>
        <dsp:cNvPr id="0" name=""/>
        <dsp:cNvSpPr/>
      </dsp:nvSpPr>
      <dsp:spPr>
        <a:xfrm>
          <a:off x="655770" y="436300"/>
          <a:ext cx="2321488" cy="45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solidFill>
                <a:schemeClr val="bg1"/>
              </a:solidFill>
              <a:latin typeface="Tenorite" pitchFamily="2" charset="0"/>
            </a:rPr>
            <a:t>April 2022</a:t>
          </a:r>
        </a:p>
      </dsp:txBody>
      <dsp:txXfrm>
        <a:off x="655770" y="436300"/>
        <a:ext cx="2321488" cy="453752"/>
      </dsp:txXfrm>
    </dsp:sp>
    <dsp:sp modelId="{9AA05CE5-209F-4AD9-BE2C-2A69F76DA8F4}">
      <dsp:nvSpPr>
        <dsp:cNvPr id="0" name=""/>
        <dsp:cNvSpPr/>
      </dsp:nvSpPr>
      <dsp:spPr>
        <a:xfrm>
          <a:off x="230245" y="890053"/>
          <a:ext cx="0" cy="1291450"/>
        </a:xfrm>
        <a:prstGeom prst="line">
          <a:avLst/>
        </a:prstGeom>
        <a:noFill/>
        <a:ln w="12700" cap="flat" cmpd="sng" algn="ctr">
          <a:solidFill>
            <a:schemeClr val="accent2"/>
          </a:solidFill>
          <a:prstDash val="dash"/>
          <a:miter lim="800000"/>
        </a:ln>
        <a:effectLst/>
      </dsp:spPr>
      <dsp:style>
        <a:lnRef idx="1">
          <a:scrgbClr r="0" g="0" b="0"/>
        </a:lnRef>
        <a:fillRef idx="0">
          <a:scrgbClr r="0" g="0" b="0"/>
        </a:fillRef>
        <a:effectRef idx="0">
          <a:scrgbClr r="0" g="0" b="0"/>
        </a:effectRef>
        <a:fontRef idx="minor"/>
      </dsp:style>
    </dsp:sp>
    <dsp:sp modelId="{B6C94ECD-6415-4250-B4AD-F67BF5BECFB8}">
      <dsp:nvSpPr>
        <dsp:cNvPr id="0" name=""/>
        <dsp:cNvSpPr/>
      </dsp:nvSpPr>
      <dsp:spPr>
        <a:xfrm>
          <a:off x="189408" y="2140666"/>
          <a:ext cx="81675" cy="81675"/>
        </a:xfrm>
        <a:prstGeom prst="ellipse">
          <a:avLst/>
        </a:prstGeom>
        <a:solidFill>
          <a:schemeClr val="accent2">
            <a:shade val="90000"/>
            <a:hueOff val="0"/>
            <a:satOff val="0"/>
            <a:lumOff val="0"/>
            <a:alphaOff val="0"/>
          </a:schemeClr>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8CAA11-0A87-4861-8B4E-913B1EAD1334}">
      <dsp:nvSpPr>
        <dsp:cNvPr id="0" name=""/>
        <dsp:cNvSpPr/>
      </dsp:nvSpPr>
      <dsp:spPr>
        <a:xfrm rot="18900000">
          <a:off x="1707641" y="3539404"/>
          <a:ext cx="320851" cy="320851"/>
        </a:xfrm>
        <a:prstGeom prst="teardrop">
          <a:avLst>
            <a:gd name="adj" fmla="val 115000"/>
          </a:avLst>
        </a:prstGeom>
        <a:solidFill>
          <a:schemeClr val="accent2"/>
        </a:solidFill>
        <a:ln w="12700" cap="flat" cmpd="sng" algn="ctr">
          <a:solidFill>
            <a:schemeClr val="accent2">
              <a:alpha val="90000"/>
              <a:hueOff val="0"/>
              <a:satOff val="0"/>
              <a:lumOff val="0"/>
              <a:alphaOff val="-1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A1A837-F261-404B-A808-B2F4154CE8A2}">
      <dsp:nvSpPr>
        <dsp:cNvPr id="0" name=""/>
        <dsp:cNvSpPr/>
      </dsp:nvSpPr>
      <dsp:spPr>
        <a:xfrm>
          <a:off x="1743285" y="3575048"/>
          <a:ext cx="249564" cy="249564"/>
        </a:xfrm>
        <a:prstGeom prst="ellipse">
          <a:avLst/>
        </a:prstGeom>
        <a:solidFill>
          <a:schemeClr val="accent1">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5F3F650-2E42-488A-AD4F-C4BD47D19A84}">
      <dsp:nvSpPr>
        <dsp:cNvPr id="0" name=""/>
        <dsp:cNvSpPr/>
      </dsp:nvSpPr>
      <dsp:spPr>
        <a:xfrm>
          <a:off x="2292766" y="2181504"/>
          <a:ext cx="2311834" cy="129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kern="1200" dirty="0">
              <a:solidFill>
                <a:schemeClr val="bg1"/>
              </a:solidFill>
              <a:latin typeface="Tenorite" pitchFamily="2" charset="0"/>
            </a:rPr>
            <a:t>Inpatient sites taken on</a:t>
          </a:r>
        </a:p>
      </dsp:txBody>
      <dsp:txXfrm>
        <a:off x="2292766" y="2181504"/>
        <a:ext cx="2311834" cy="1291450"/>
      </dsp:txXfrm>
    </dsp:sp>
    <dsp:sp modelId="{223C5207-4FA2-4A6C-8F43-20BD55767C99}">
      <dsp:nvSpPr>
        <dsp:cNvPr id="0" name=""/>
        <dsp:cNvSpPr/>
      </dsp:nvSpPr>
      <dsp:spPr>
        <a:xfrm>
          <a:off x="2292766" y="3472954"/>
          <a:ext cx="2311834" cy="45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solidFill>
                <a:schemeClr val="bg1"/>
              </a:solidFill>
              <a:latin typeface="Tenorite" pitchFamily="2" charset="0"/>
            </a:rPr>
            <a:t>Aug 2022</a:t>
          </a:r>
        </a:p>
      </dsp:txBody>
      <dsp:txXfrm>
        <a:off x="2292766" y="3472954"/>
        <a:ext cx="2311834" cy="453752"/>
      </dsp:txXfrm>
    </dsp:sp>
    <dsp:sp modelId="{4FE5EB5D-4CEF-4D0D-9394-0534E61844BE}">
      <dsp:nvSpPr>
        <dsp:cNvPr id="0" name=""/>
        <dsp:cNvSpPr/>
      </dsp:nvSpPr>
      <dsp:spPr>
        <a:xfrm>
          <a:off x="1868067" y="2181504"/>
          <a:ext cx="0" cy="1291450"/>
        </a:xfrm>
        <a:prstGeom prst="line">
          <a:avLst/>
        </a:prstGeom>
        <a:noFill/>
        <a:ln w="12700" cap="flat" cmpd="sng" algn="ctr">
          <a:solidFill>
            <a:schemeClr val="accent2"/>
          </a:solidFill>
          <a:prstDash val="dash"/>
          <a:miter lim="800000"/>
        </a:ln>
        <a:effectLst/>
      </dsp:spPr>
      <dsp:style>
        <a:lnRef idx="1">
          <a:scrgbClr r="0" g="0" b="0"/>
        </a:lnRef>
        <a:fillRef idx="0">
          <a:scrgbClr r="0" g="0" b="0"/>
        </a:fillRef>
        <a:effectRef idx="0">
          <a:scrgbClr r="0" g="0" b="0"/>
        </a:effectRef>
        <a:fontRef idx="minor"/>
      </dsp:style>
    </dsp:sp>
    <dsp:sp modelId="{714429FF-AAA3-4358-8C5F-1A7F29AA2B7B}">
      <dsp:nvSpPr>
        <dsp:cNvPr id="0" name=""/>
        <dsp:cNvSpPr/>
      </dsp:nvSpPr>
      <dsp:spPr>
        <a:xfrm>
          <a:off x="1826286" y="2140666"/>
          <a:ext cx="81675" cy="81675"/>
        </a:xfrm>
        <a:prstGeom prst="ellipse">
          <a:avLst/>
        </a:prstGeom>
        <a:solidFill>
          <a:schemeClr val="accent2"/>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C82E90-F103-439C-8371-CFFB0927B9DE}">
      <dsp:nvSpPr>
        <dsp:cNvPr id="0" name=""/>
        <dsp:cNvSpPr/>
      </dsp:nvSpPr>
      <dsp:spPr>
        <a:xfrm rot="8100000">
          <a:off x="3331841" y="502751"/>
          <a:ext cx="320851" cy="320851"/>
        </a:xfrm>
        <a:prstGeom prst="teardrop">
          <a:avLst>
            <a:gd name="adj" fmla="val 115000"/>
          </a:avLst>
        </a:prstGeom>
        <a:solidFill>
          <a:schemeClr val="accent2"/>
        </a:solidFill>
        <a:ln w="12700" cap="flat" cmpd="sng" algn="ctr">
          <a:solidFill>
            <a:schemeClr val="accent2">
              <a:alpha val="90000"/>
              <a:hueOff val="0"/>
              <a:satOff val="0"/>
              <a:lumOff val="0"/>
              <a:alphaOff val="-2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519322-C1DD-47AE-92C0-13575134BC76}">
      <dsp:nvSpPr>
        <dsp:cNvPr id="0" name=""/>
        <dsp:cNvSpPr/>
      </dsp:nvSpPr>
      <dsp:spPr>
        <a:xfrm>
          <a:off x="3367485" y="538395"/>
          <a:ext cx="249564" cy="249564"/>
        </a:xfrm>
        <a:prstGeom prst="ellipse">
          <a:avLst/>
        </a:prstGeom>
        <a:solidFill>
          <a:schemeClr val="accent1">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6DDA0FE-83E2-423C-9F13-58A61EB68487}">
      <dsp:nvSpPr>
        <dsp:cNvPr id="0" name=""/>
        <dsp:cNvSpPr/>
      </dsp:nvSpPr>
      <dsp:spPr>
        <a:xfrm>
          <a:off x="3916965" y="890053"/>
          <a:ext cx="2311834" cy="129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kern="1200" dirty="0">
              <a:solidFill>
                <a:schemeClr val="bg1"/>
              </a:solidFill>
              <a:latin typeface="Tenorite" pitchFamily="2" charset="0"/>
            </a:rPr>
            <a:t>Full Funding Completed</a:t>
          </a:r>
        </a:p>
      </dsp:txBody>
      <dsp:txXfrm>
        <a:off x="3916965" y="890053"/>
        <a:ext cx="2311834" cy="1291450"/>
      </dsp:txXfrm>
    </dsp:sp>
    <dsp:sp modelId="{2D6C7916-1130-46A8-833B-A6278CBD2192}">
      <dsp:nvSpPr>
        <dsp:cNvPr id="0" name=""/>
        <dsp:cNvSpPr/>
      </dsp:nvSpPr>
      <dsp:spPr>
        <a:xfrm>
          <a:off x="3916965" y="436300"/>
          <a:ext cx="2311834" cy="45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solidFill>
                <a:schemeClr val="bg1"/>
              </a:solidFill>
              <a:latin typeface="Tenorite" pitchFamily="2" charset="0"/>
            </a:rPr>
            <a:t>Dec 2022</a:t>
          </a:r>
        </a:p>
      </dsp:txBody>
      <dsp:txXfrm>
        <a:off x="3916965" y="436300"/>
        <a:ext cx="2311834" cy="453752"/>
      </dsp:txXfrm>
    </dsp:sp>
    <dsp:sp modelId="{4D953791-5C2F-4A75-A8F4-6ED7EAB5E015}">
      <dsp:nvSpPr>
        <dsp:cNvPr id="0" name=""/>
        <dsp:cNvSpPr/>
      </dsp:nvSpPr>
      <dsp:spPr>
        <a:xfrm>
          <a:off x="3492267" y="890053"/>
          <a:ext cx="0" cy="1291450"/>
        </a:xfrm>
        <a:prstGeom prst="line">
          <a:avLst/>
        </a:prstGeom>
        <a:noFill/>
        <a:ln w="12700" cap="flat" cmpd="sng" algn="ctr">
          <a:solidFill>
            <a:schemeClr val="accent2"/>
          </a:solidFill>
          <a:prstDash val="dash"/>
          <a:miter lim="800000"/>
        </a:ln>
        <a:effectLst/>
      </dsp:spPr>
      <dsp:style>
        <a:lnRef idx="1">
          <a:scrgbClr r="0" g="0" b="0"/>
        </a:lnRef>
        <a:fillRef idx="0">
          <a:scrgbClr r="0" g="0" b="0"/>
        </a:fillRef>
        <a:effectRef idx="0">
          <a:scrgbClr r="0" g="0" b="0"/>
        </a:effectRef>
        <a:fontRef idx="minor"/>
      </dsp:style>
    </dsp:sp>
    <dsp:sp modelId="{152AD014-AFD0-4700-A468-4D562874339A}">
      <dsp:nvSpPr>
        <dsp:cNvPr id="0" name=""/>
        <dsp:cNvSpPr/>
      </dsp:nvSpPr>
      <dsp:spPr>
        <a:xfrm>
          <a:off x="3450486" y="2140666"/>
          <a:ext cx="81675" cy="81675"/>
        </a:xfrm>
        <a:prstGeom prst="ellipse">
          <a:avLst/>
        </a:prstGeom>
        <a:solidFill>
          <a:schemeClr val="accent2"/>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331DD9-74CF-4A3A-86BA-F4B9DBEAB944}">
      <dsp:nvSpPr>
        <dsp:cNvPr id="0" name=""/>
        <dsp:cNvSpPr/>
      </dsp:nvSpPr>
      <dsp:spPr>
        <a:xfrm rot="18900000">
          <a:off x="4956041" y="3539404"/>
          <a:ext cx="320851" cy="320851"/>
        </a:xfrm>
        <a:prstGeom prst="teardrop">
          <a:avLst>
            <a:gd name="adj" fmla="val 115000"/>
          </a:avLst>
        </a:prstGeom>
        <a:solidFill>
          <a:schemeClr val="accent2"/>
        </a:solidFill>
        <a:ln w="12700" cap="flat" cmpd="sng" algn="ctr">
          <a:solidFill>
            <a:schemeClr val="accent2">
              <a:alpha val="90000"/>
              <a:hueOff val="0"/>
              <a:satOff val="0"/>
              <a:lumOff val="0"/>
              <a:alphaOff val="-3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5AAB83-BD07-4B9E-9A3B-858C0B126F9C}">
      <dsp:nvSpPr>
        <dsp:cNvPr id="0" name=""/>
        <dsp:cNvSpPr/>
      </dsp:nvSpPr>
      <dsp:spPr>
        <a:xfrm>
          <a:off x="4991685" y="3575048"/>
          <a:ext cx="249564" cy="249564"/>
        </a:xfrm>
        <a:prstGeom prst="ellipse">
          <a:avLst/>
        </a:prstGeom>
        <a:solidFill>
          <a:schemeClr val="accent1">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8CB2D5A-F46A-4E0E-9575-15F31D04AAC6}">
      <dsp:nvSpPr>
        <dsp:cNvPr id="0" name=""/>
        <dsp:cNvSpPr/>
      </dsp:nvSpPr>
      <dsp:spPr>
        <a:xfrm>
          <a:off x="5541165" y="2181504"/>
          <a:ext cx="2311834" cy="129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kern="1200" dirty="0">
              <a:solidFill>
                <a:schemeClr val="bg1"/>
              </a:solidFill>
              <a:latin typeface="Tenorite" pitchFamily="2" charset="0"/>
            </a:rPr>
            <a:t>150 stories </a:t>
          </a:r>
        </a:p>
        <a:p>
          <a:pPr marL="0" lvl="0" indent="0" algn="l" defTabSz="577850">
            <a:lnSpc>
              <a:spcPct val="90000"/>
            </a:lnSpc>
            <a:spcBef>
              <a:spcPct val="0"/>
            </a:spcBef>
            <a:spcAft>
              <a:spcPct val="35000"/>
            </a:spcAft>
            <a:buNone/>
          </a:pPr>
          <a:r>
            <a:rPr lang="en-US" sz="1300" b="0" kern="1200" dirty="0">
              <a:solidFill>
                <a:schemeClr val="bg1"/>
              </a:solidFill>
              <a:latin typeface="Tenorite" pitchFamily="2" charset="0"/>
            </a:rPr>
            <a:t>6,000 reads </a:t>
          </a:r>
        </a:p>
      </dsp:txBody>
      <dsp:txXfrm>
        <a:off x="5541165" y="2181504"/>
        <a:ext cx="2311834" cy="1291450"/>
      </dsp:txXfrm>
    </dsp:sp>
    <dsp:sp modelId="{7C1E6B4A-59F7-4018-A403-E1CCAEE78BA1}">
      <dsp:nvSpPr>
        <dsp:cNvPr id="0" name=""/>
        <dsp:cNvSpPr/>
      </dsp:nvSpPr>
      <dsp:spPr>
        <a:xfrm>
          <a:off x="5541165" y="3472954"/>
          <a:ext cx="2311834" cy="45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solidFill>
                <a:schemeClr val="bg1"/>
              </a:solidFill>
              <a:latin typeface="Tenorite" pitchFamily="2" charset="0"/>
            </a:rPr>
            <a:t>March 2022</a:t>
          </a:r>
        </a:p>
      </dsp:txBody>
      <dsp:txXfrm>
        <a:off x="5541165" y="3472954"/>
        <a:ext cx="2311834" cy="453752"/>
      </dsp:txXfrm>
    </dsp:sp>
    <dsp:sp modelId="{A03C5372-D306-43AC-B406-6F8183849431}">
      <dsp:nvSpPr>
        <dsp:cNvPr id="0" name=""/>
        <dsp:cNvSpPr/>
      </dsp:nvSpPr>
      <dsp:spPr>
        <a:xfrm>
          <a:off x="5116467" y="2181504"/>
          <a:ext cx="0" cy="1291450"/>
        </a:xfrm>
        <a:prstGeom prst="line">
          <a:avLst/>
        </a:prstGeom>
        <a:noFill/>
        <a:ln w="12700" cap="flat" cmpd="sng" algn="ctr">
          <a:solidFill>
            <a:schemeClr val="accent2"/>
          </a:solidFill>
          <a:prstDash val="dash"/>
          <a:miter lim="800000"/>
        </a:ln>
        <a:effectLst/>
      </dsp:spPr>
      <dsp:style>
        <a:lnRef idx="1">
          <a:scrgbClr r="0" g="0" b="0"/>
        </a:lnRef>
        <a:fillRef idx="0">
          <a:scrgbClr r="0" g="0" b="0"/>
        </a:fillRef>
        <a:effectRef idx="0">
          <a:scrgbClr r="0" g="0" b="0"/>
        </a:effectRef>
        <a:fontRef idx="minor"/>
      </dsp:style>
    </dsp:sp>
    <dsp:sp modelId="{14282312-87CB-41BB-A02D-C594BBEF33C7}">
      <dsp:nvSpPr>
        <dsp:cNvPr id="0" name=""/>
        <dsp:cNvSpPr/>
      </dsp:nvSpPr>
      <dsp:spPr>
        <a:xfrm>
          <a:off x="5074686" y="2140666"/>
          <a:ext cx="81675" cy="81675"/>
        </a:xfrm>
        <a:prstGeom prst="ellipse">
          <a:avLst/>
        </a:prstGeom>
        <a:solidFill>
          <a:schemeClr val="accent2"/>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5439AF-6893-479D-8B57-31FBC13C553F}">
      <dsp:nvSpPr>
        <dsp:cNvPr id="0" name=""/>
        <dsp:cNvSpPr/>
      </dsp:nvSpPr>
      <dsp:spPr>
        <a:xfrm rot="8100000">
          <a:off x="6580241" y="502751"/>
          <a:ext cx="320851" cy="320851"/>
        </a:xfrm>
        <a:prstGeom prst="teardrop">
          <a:avLst>
            <a:gd name="adj" fmla="val 115000"/>
          </a:avLst>
        </a:prstGeom>
        <a:solidFill>
          <a:schemeClr val="accent2"/>
        </a:solidFill>
        <a:ln w="12700" cap="flat" cmpd="sng" algn="ctr">
          <a:solidFill>
            <a:schemeClr val="accent2">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2B1C16-7FF0-4DBE-B32E-E43FEB1E2EAC}">
      <dsp:nvSpPr>
        <dsp:cNvPr id="0" name=""/>
        <dsp:cNvSpPr/>
      </dsp:nvSpPr>
      <dsp:spPr>
        <a:xfrm>
          <a:off x="6615885" y="538395"/>
          <a:ext cx="249564" cy="249564"/>
        </a:xfrm>
        <a:prstGeom prst="ellipse">
          <a:avLst/>
        </a:prstGeom>
        <a:solidFill>
          <a:schemeClr val="accent1">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B55AA6D-649D-4145-93EB-08B866A4D4E5}">
      <dsp:nvSpPr>
        <dsp:cNvPr id="0" name=""/>
        <dsp:cNvSpPr/>
      </dsp:nvSpPr>
      <dsp:spPr>
        <a:xfrm>
          <a:off x="7165365" y="890053"/>
          <a:ext cx="2311834" cy="129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kern="1200" dirty="0">
              <a:solidFill>
                <a:schemeClr val="bg1"/>
              </a:solidFill>
              <a:latin typeface="Tenorite" pitchFamily="2" charset="0"/>
            </a:rPr>
            <a:t>We are here now with X amount of teams!</a:t>
          </a:r>
          <a:endParaRPr lang="en-US" sz="1300" b="1" kern="1200" dirty="0">
            <a:solidFill>
              <a:schemeClr val="bg1"/>
            </a:solidFill>
            <a:latin typeface="Tenorite" pitchFamily="2" charset="0"/>
          </a:endParaRPr>
        </a:p>
      </dsp:txBody>
      <dsp:txXfrm>
        <a:off x="7165365" y="890053"/>
        <a:ext cx="2311834" cy="1291450"/>
      </dsp:txXfrm>
    </dsp:sp>
    <dsp:sp modelId="{3FA5D5AE-9CAE-4D19-9765-BCEE62095312}">
      <dsp:nvSpPr>
        <dsp:cNvPr id="0" name=""/>
        <dsp:cNvSpPr/>
      </dsp:nvSpPr>
      <dsp:spPr>
        <a:xfrm>
          <a:off x="7165365" y="436300"/>
          <a:ext cx="2311834" cy="45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solidFill>
                <a:schemeClr val="bg1"/>
              </a:solidFill>
              <a:latin typeface="Tenorite" pitchFamily="2" charset="0"/>
            </a:rPr>
            <a:t>May 2023</a:t>
          </a:r>
        </a:p>
      </dsp:txBody>
      <dsp:txXfrm>
        <a:off x="7165365" y="436300"/>
        <a:ext cx="2311834" cy="453752"/>
      </dsp:txXfrm>
    </dsp:sp>
    <dsp:sp modelId="{FE6CA7EB-68EC-4E76-9051-08C4CF370101}">
      <dsp:nvSpPr>
        <dsp:cNvPr id="0" name=""/>
        <dsp:cNvSpPr/>
      </dsp:nvSpPr>
      <dsp:spPr>
        <a:xfrm>
          <a:off x="6740667" y="890053"/>
          <a:ext cx="0" cy="1291450"/>
        </a:xfrm>
        <a:prstGeom prst="line">
          <a:avLst/>
        </a:prstGeom>
        <a:noFill/>
        <a:ln w="12700" cap="flat" cmpd="sng" algn="ctr">
          <a:solidFill>
            <a:schemeClr val="accent2"/>
          </a:solidFill>
          <a:prstDash val="dash"/>
          <a:miter lim="800000"/>
        </a:ln>
        <a:effectLst/>
      </dsp:spPr>
      <dsp:style>
        <a:lnRef idx="1">
          <a:scrgbClr r="0" g="0" b="0"/>
        </a:lnRef>
        <a:fillRef idx="0">
          <a:scrgbClr r="0" g="0" b="0"/>
        </a:fillRef>
        <a:effectRef idx="0">
          <a:scrgbClr r="0" g="0" b="0"/>
        </a:effectRef>
        <a:fontRef idx="minor"/>
      </dsp:style>
    </dsp:sp>
    <dsp:sp modelId="{58B7B786-A0AD-4662-8D54-C5C572D2C32C}">
      <dsp:nvSpPr>
        <dsp:cNvPr id="0" name=""/>
        <dsp:cNvSpPr/>
      </dsp:nvSpPr>
      <dsp:spPr>
        <a:xfrm>
          <a:off x="6698885" y="2140666"/>
          <a:ext cx="81675" cy="81675"/>
        </a:xfrm>
        <a:prstGeom prst="ellipse">
          <a:avLst/>
        </a:prstGeom>
        <a:solidFill>
          <a:schemeClr val="accent2"/>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5/10/2023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about myself; where I come from</a:t>
            </a:r>
          </a:p>
          <a:p>
            <a:r>
              <a:rPr lang="en-GB" dirty="0"/>
              <a:t>Talk about the teams and </a:t>
            </a:r>
            <a:r>
              <a:rPr lang="en-GB" dirty="0" err="1"/>
              <a:t>iniatives</a:t>
            </a:r>
            <a:r>
              <a:rPr lang="en-GB" dirty="0"/>
              <a:t> Involved in (one team, FAAS)</a:t>
            </a:r>
            <a:br>
              <a:rPr lang="en-GB" dirty="0"/>
            </a:br>
            <a:r>
              <a:rPr lang="en-GB" dirty="0"/>
              <a:t>What triggered care opinion happening – mind the gap </a:t>
            </a:r>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2323821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about myself; where I come from</a:t>
            </a:r>
          </a:p>
          <a:p>
            <a:r>
              <a:rPr lang="en-GB" dirty="0"/>
              <a:t>Talk about the teams and </a:t>
            </a:r>
            <a:r>
              <a:rPr lang="en-GB" dirty="0" err="1"/>
              <a:t>iniatives</a:t>
            </a:r>
            <a:r>
              <a:rPr lang="en-GB" dirty="0"/>
              <a:t> Involved in (one team, FAAS)</a:t>
            </a:r>
            <a:br>
              <a:rPr lang="en-GB" dirty="0"/>
            </a:br>
            <a:r>
              <a:rPr lang="en-GB" dirty="0"/>
              <a:t>What triggered care opinion happening – mind the gap </a:t>
            </a:r>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2592144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322625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More opportunity to drive change – change that matters </a:t>
            </a:r>
            <a:br>
              <a:rPr lang="en-GB" dirty="0"/>
            </a:br>
            <a:r>
              <a:rPr lang="en-GB" dirty="0"/>
              <a:t>Real time change</a:t>
            </a:r>
          </a:p>
          <a:p>
            <a:r>
              <a:rPr lang="en-GB" dirty="0"/>
              <a:t>More than just ‘you said we did’ – showing that we are listening</a:t>
            </a:r>
          </a:p>
        </p:txBody>
      </p:sp>
      <p:sp>
        <p:nvSpPr>
          <p:cNvPr id="4" name="Slide Number Placeholder 3"/>
          <p:cNvSpPr>
            <a:spLocks noGrp="1"/>
          </p:cNvSpPr>
          <p:nvPr>
            <p:ph type="sldNum" sz="quarter" idx="5"/>
          </p:nvPr>
        </p:nvSpPr>
        <p:spPr/>
        <p:txBody>
          <a:bodyPr/>
          <a:lstStyle/>
          <a:p>
            <a:fld id="{F97DC217-DF71-1A49-B3EA-559F1F43B0FF}" type="slidenum">
              <a:rPr lang="en-US" smtClean="0"/>
              <a:t>7</a:t>
            </a:fld>
            <a:endParaRPr lang="en-US" dirty="0"/>
          </a:p>
        </p:txBody>
      </p:sp>
    </p:spTree>
    <p:extLst>
      <p:ext uri="{BB962C8B-B14F-4D97-AF65-F5344CB8AC3E}">
        <p14:creationId xmlns:p14="http://schemas.microsoft.com/office/powerpoint/2010/main" val="3983675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Open view platform – benefits members of the public (they know what they’re getting)</a:t>
            </a:r>
          </a:p>
          <a:p>
            <a:r>
              <a:rPr lang="en-GB" dirty="0"/>
              <a:t>It’s like just eat – you need care like you need good food, you don’t want something naff!</a:t>
            </a:r>
          </a:p>
        </p:txBody>
      </p:sp>
      <p:sp>
        <p:nvSpPr>
          <p:cNvPr id="4" name="Slide Number Placeholder 3"/>
          <p:cNvSpPr>
            <a:spLocks noGrp="1"/>
          </p:cNvSpPr>
          <p:nvPr>
            <p:ph type="sldNum" sz="quarter" idx="5"/>
          </p:nvPr>
        </p:nvSpPr>
        <p:spPr/>
        <p:txBody>
          <a:bodyPr/>
          <a:lstStyle/>
          <a:p>
            <a:fld id="{F97DC217-DF71-1A49-B3EA-559F1F43B0FF}" type="slidenum">
              <a:rPr lang="en-US" smtClean="0"/>
              <a:t>9</a:t>
            </a:fld>
            <a:endParaRPr lang="en-US" dirty="0"/>
          </a:p>
        </p:txBody>
      </p:sp>
    </p:spTree>
    <p:extLst>
      <p:ext uri="{BB962C8B-B14F-4D97-AF65-F5344CB8AC3E}">
        <p14:creationId xmlns:p14="http://schemas.microsoft.com/office/powerpoint/2010/main" val="3310136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More vulnerable people can give opinions – entire families can feed back </a:t>
            </a:r>
          </a:p>
        </p:txBody>
      </p:sp>
      <p:sp>
        <p:nvSpPr>
          <p:cNvPr id="4" name="Slide Number Placeholder 3"/>
          <p:cNvSpPr>
            <a:spLocks noGrp="1"/>
          </p:cNvSpPr>
          <p:nvPr>
            <p:ph type="sldNum" sz="quarter" idx="5"/>
          </p:nvPr>
        </p:nvSpPr>
        <p:spPr/>
        <p:txBody>
          <a:bodyPr/>
          <a:lstStyle/>
          <a:p>
            <a:fld id="{F97DC217-DF71-1A49-B3EA-559F1F43B0FF}" type="slidenum">
              <a:rPr lang="en-US" smtClean="0"/>
              <a:t>11</a:t>
            </a:fld>
            <a:endParaRPr lang="en-US" dirty="0"/>
          </a:p>
        </p:txBody>
      </p:sp>
    </p:spTree>
    <p:extLst>
      <p:ext uri="{BB962C8B-B14F-4D97-AF65-F5344CB8AC3E}">
        <p14:creationId xmlns:p14="http://schemas.microsoft.com/office/powerpoint/2010/main" val="3697248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13</a:t>
            </a:fld>
            <a:endParaRPr lang="en-US" dirty="0"/>
          </a:p>
        </p:txBody>
      </p:sp>
    </p:spTree>
    <p:extLst>
      <p:ext uri="{BB962C8B-B14F-4D97-AF65-F5344CB8AC3E}">
        <p14:creationId xmlns:p14="http://schemas.microsoft.com/office/powerpoint/2010/main" val="1726409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7DC217-DF71-1A49-B3EA-559F1F43B0FF}" type="slidenum">
              <a:rPr lang="en-US" smtClean="0"/>
              <a:t>14</a:t>
            </a:fld>
            <a:endParaRPr lang="en-US" dirty="0"/>
          </a:p>
        </p:txBody>
      </p:sp>
    </p:spTree>
    <p:extLst>
      <p:ext uri="{BB962C8B-B14F-4D97-AF65-F5344CB8AC3E}">
        <p14:creationId xmlns:p14="http://schemas.microsoft.com/office/powerpoint/2010/main" val="2475770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Embedding new services not just for informatics but to help bolster the structure</a:t>
            </a:r>
            <a:br>
              <a:rPr lang="en-GB" dirty="0"/>
            </a:br>
            <a:r>
              <a:rPr lang="en-GB" dirty="0"/>
              <a:t>‘In sickness and health’ allowing husbands and wives to be themselves </a:t>
            </a:r>
          </a:p>
        </p:txBody>
      </p:sp>
      <p:sp>
        <p:nvSpPr>
          <p:cNvPr id="4" name="Slide Number Placeholder 3"/>
          <p:cNvSpPr>
            <a:spLocks noGrp="1"/>
          </p:cNvSpPr>
          <p:nvPr>
            <p:ph type="sldNum" sz="quarter" idx="5"/>
          </p:nvPr>
        </p:nvSpPr>
        <p:spPr/>
        <p:txBody>
          <a:bodyPr/>
          <a:lstStyle/>
          <a:p>
            <a:fld id="{F97DC217-DF71-1A49-B3EA-559F1F43B0FF}" type="slidenum">
              <a:rPr lang="en-US" smtClean="0"/>
              <a:t>16</a:t>
            </a:fld>
            <a:endParaRPr lang="en-US" dirty="0"/>
          </a:p>
        </p:txBody>
      </p:sp>
    </p:spTree>
    <p:extLst>
      <p:ext uri="{BB962C8B-B14F-4D97-AF65-F5344CB8AC3E}">
        <p14:creationId xmlns:p14="http://schemas.microsoft.com/office/powerpoint/2010/main" val="271579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5/10/2023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5/10/2023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5/10/2023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5/10/2023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5/10/2023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5/10/2023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5/10/2023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5/10/2023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5/10/2023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5/10/2023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5/10/2023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sz="4800" dirty="0"/>
              <a:t>Care opinion as a driving force in changing team culture</a:t>
            </a:r>
          </a:p>
        </p:txBody>
      </p:sp>
      <p:pic>
        <p:nvPicPr>
          <p:cNvPr id="4" name="Picture 3" descr="Text&#10;&#10;Description automatically generated">
            <a:extLst>
              <a:ext uri="{FF2B5EF4-FFF2-40B4-BE49-F238E27FC236}">
                <a16:creationId xmlns:a16="http://schemas.microsoft.com/office/drawing/2014/main" id="{165500A9-24AC-FC75-B814-DA0C882FF227}"/>
              </a:ext>
            </a:extLst>
          </p:cNvPr>
          <p:cNvPicPr>
            <a:picLocks noChangeAspect="1"/>
          </p:cNvPicPr>
          <p:nvPr/>
        </p:nvPicPr>
        <p:blipFill>
          <a:blip r:embed="rId2"/>
          <a:stretch>
            <a:fillRect/>
          </a:stretch>
        </p:blipFill>
        <p:spPr>
          <a:xfrm>
            <a:off x="5917746" y="4711556"/>
            <a:ext cx="4667901" cy="2048161"/>
          </a:xfrm>
          <a:prstGeom prst="rect">
            <a:avLst/>
          </a:prstGeom>
        </p:spPr>
      </p:pic>
      <p:sp>
        <p:nvSpPr>
          <p:cNvPr id="6" name="Subtitle 5">
            <a:extLst>
              <a:ext uri="{FF2B5EF4-FFF2-40B4-BE49-F238E27FC236}">
                <a16:creationId xmlns:a16="http://schemas.microsoft.com/office/drawing/2014/main" id="{5AB93B24-8D20-BC42-ED32-4806E7C5B352}"/>
              </a:ext>
            </a:extLst>
          </p:cNvPr>
          <p:cNvSpPr>
            <a:spLocks noGrp="1"/>
          </p:cNvSpPr>
          <p:nvPr>
            <p:ph type="subTitle" idx="1"/>
          </p:nvPr>
        </p:nvSpPr>
        <p:spPr/>
        <p:txBody>
          <a:bodyPr/>
          <a:lstStyle/>
          <a:p>
            <a:r>
              <a:rPr lang="en-GB" dirty="0"/>
              <a:t>By Alex Clements</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2387600"/>
          </a:xfrm>
        </p:spPr>
        <p:txBody>
          <a:bodyPr/>
          <a:lstStyle/>
          <a:p>
            <a:r>
              <a:rPr lang="en-US" dirty="0"/>
              <a:t>Quick culture Change</a:t>
            </a: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1167494" y="3539075"/>
            <a:ext cx="6245912" cy="1406101"/>
          </a:xfrm>
        </p:spPr>
        <p:txBody>
          <a:bodyPr vert="horz" lIns="91440" tIns="45720" rIns="91440" bIns="45720" rtlCol="0" anchor="t">
            <a:normAutofit/>
          </a:bodyPr>
          <a:lstStyle/>
          <a:p>
            <a:r>
              <a:rPr lang="en-US" dirty="0"/>
              <a:t>Cultural shift in community and inpatient teams</a:t>
            </a:r>
          </a:p>
        </p:txBody>
      </p:sp>
    </p:spTree>
    <p:extLst>
      <p:ext uri="{BB962C8B-B14F-4D97-AF65-F5344CB8AC3E}">
        <p14:creationId xmlns:p14="http://schemas.microsoft.com/office/powerpoint/2010/main" val="1903665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750430" y="381000"/>
            <a:ext cx="8401624" cy="1325563"/>
          </a:xfrm>
        </p:spPr>
        <p:txBody>
          <a:bodyPr/>
          <a:lstStyle/>
          <a:p>
            <a:r>
              <a:rPr lang="en-US" dirty="0"/>
              <a:t>Instant Ambassadors </a:t>
            </a:r>
          </a:p>
        </p:txBody>
      </p:sp>
      <p:sp>
        <p:nvSpPr>
          <p:cNvPr id="3" name="Date Placeholder 2">
            <a:extLst>
              <a:ext uri="{FF2B5EF4-FFF2-40B4-BE49-F238E27FC236}">
                <a16:creationId xmlns:a16="http://schemas.microsoft.com/office/drawing/2014/main" id="{7517F12A-7304-B447-BEB8-A99EA8009F15}"/>
              </a:ext>
            </a:extLst>
          </p:cNvPr>
          <p:cNvSpPr>
            <a:spLocks noGrp="1"/>
          </p:cNvSpPr>
          <p:nvPr>
            <p:ph type="dt" sz="half" idx="10"/>
          </p:nvPr>
        </p:nvSpPr>
        <p:spPr>
          <a:xfrm>
            <a:off x="381000" y="6356350"/>
            <a:ext cx="1569803" cy="365125"/>
          </a:xfrm>
        </p:spPr>
        <p:txBody>
          <a:bodyPr/>
          <a:lstStyle/>
          <a:p>
            <a:fld id="{F742F39E-1B75-804F-BDAE-BCC03958AB94}" type="datetime1">
              <a:rPr lang="en-US" smtClean="0"/>
              <a:pPr/>
              <a:t>5/10/2023</a:t>
            </a:fld>
            <a:endParaRPr lang="en-US" dirty="0"/>
          </a:p>
        </p:txBody>
      </p:sp>
      <p:sp>
        <p:nvSpPr>
          <p:cNvPr id="4" name="Footer Placeholder 3">
            <a:extLst>
              <a:ext uri="{FF2B5EF4-FFF2-40B4-BE49-F238E27FC236}">
                <a16:creationId xmlns:a16="http://schemas.microsoft.com/office/drawing/2014/main" id="{BCF90246-DFB2-A340-AADC-E85D28C31B3E}"/>
              </a:ext>
            </a:extLst>
          </p:cNvPr>
          <p:cNvSpPr>
            <a:spLocks noGrp="1"/>
          </p:cNvSpPr>
          <p:nvPr>
            <p:ph type="ftr" sz="quarter" idx="11"/>
          </p:nvPr>
        </p:nvSpPr>
        <p:spPr>
          <a:xfrm>
            <a:off x="2871106" y="6356350"/>
            <a:ext cx="4114800" cy="365125"/>
          </a:xfrm>
        </p:spPr>
        <p:txBody>
          <a:bodyPr/>
          <a:lstStyle/>
          <a:p>
            <a:r>
              <a:rPr lang="en-US" dirty="0"/>
              <a:t>Care opinion may conference</a:t>
            </a:r>
          </a:p>
        </p:txBody>
      </p:sp>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11</a:t>
            </a:fld>
            <a:endParaRPr lang="en-US" dirty="0"/>
          </a:p>
        </p:txBody>
      </p:sp>
      <p:sp>
        <p:nvSpPr>
          <p:cNvPr id="31" name="TextBox 30">
            <a:extLst>
              <a:ext uri="{FF2B5EF4-FFF2-40B4-BE49-F238E27FC236}">
                <a16:creationId xmlns:a16="http://schemas.microsoft.com/office/drawing/2014/main" id="{D49075FB-FA37-215C-8541-F93F37158D28}"/>
              </a:ext>
            </a:extLst>
          </p:cNvPr>
          <p:cNvSpPr txBox="1"/>
          <p:nvPr/>
        </p:nvSpPr>
        <p:spPr>
          <a:xfrm>
            <a:off x="581025" y="2000250"/>
            <a:ext cx="8401624" cy="3170099"/>
          </a:xfrm>
          <a:prstGeom prst="rect">
            <a:avLst/>
          </a:prstGeom>
          <a:noFill/>
        </p:spPr>
        <p:txBody>
          <a:bodyPr wrap="square" rtlCol="0">
            <a:spAutoFit/>
          </a:bodyPr>
          <a:lstStyle/>
          <a:p>
            <a:pPr marL="285750" indent="-285750">
              <a:buFont typeface="Arial" panose="020B0604020202020204" pitchFamily="34" charset="0"/>
              <a:buChar char="•"/>
            </a:pPr>
            <a:r>
              <a:rPr lang="en-GB" sz="2000" dirty="0"/>
              <a:t>The launch of Care Opinion in September 2022 led to a significant increase in stories collected.</a:t>
            </a:r>
          </a:p>
          <a:p>
            <a:pPr marL="285750" indent="-285750">
              <a:buFont typeface="Arial" panose="020B0604020202020204" pitchFamily="34" charset="0"/>
              <a:buChar char="•"/>
            </a:pPr>
            <a:r>
              <a:rPr lang="en-GB" sz="2000" dirty="0"/>
              <a:t>Real-time conversations about services created an environment of honesty and open dialogue with patients and carers.</a:t>
            </a:r>
          </a:p>
          <a:p>
            <a:pPr marL="285750" indent="-285750">
              <a:buFont typeface="Arial" panose="020B0604020202020204" pitchFamily="34" charset="0"/>
              <a:buChar char="•"/>
            </a:pPr>
            <a:r>
              <a:rPr lang="en-GB" sz="2000" dirty="0"/>
              <a:t>Community team members displayed a notable improvement in engaging with patients, leading to increased trust and dialogue.</a:t>
            </a:r>
          </a:p>
          <a:p>
            <a:pPr marL="285750" indent="-285750">
              <a:buFont typeface="Arial" panose="020B0604020202020204" pitchFamily="34" charset="0"/>
              <a:buChar char="•"/>
            </a:pPr>
            <a:r>
              <a:rPr lang="en-GB" sz="2000" dirty="0"/>
              <a:t>Carer engagement demonstrated substantial growth, with the percentage of comments originating from carers rising from 15% to 37%.</a:t>
            </a:r>
          </a:p>
          <a:p>
            <a:pPr marL="285750" indent="-285750">
              <a:buFont typeface="Arial" panose="020B0604020202020204" pitchFamily="34" charset="0"/>
              <a:buChar char="•"/>
            </a:pPr>
            <a:r>
              <a:rPr lang="en-GB" sz="2000" dirty="0"/>
              <a:t>These outcomes highlight the positive impact of Care Opinion in fostering dialogue and engaging carers.</a:t>
            </a:r>
          </a:p>
        </p:txBody>
      </p:sp>
    </p:spTree>
    <p:extLst>
      <p:ext uri="{BB962C8B-B14F-4D97-AF65-F5344CB8AC3E}">
        <p14:creationId xmlns:p14="http://schemas.microsoft.com/office/powerpoint/2010/main" val="3335690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750430" y="381000"/>
            <a:ext cx="8401624" cy="1325563"/>
          </a:xfrm>
        </p:spPr>
        <p:txBody>
          <a:bodyPr/>
          <a:lstStyle/>
          <a:p>
            <a:r>
              <a:rPr lang="en-US" dirty="0"/>
              <a:t>Quick Innovation</a:t>
            </a:r>
          </a:p>
        </p:txBody>
      </p:sp>
      <p:sp>
        <p:nvSpPr>
          <p:cNvPr id="3" name="Date Placeholder 2">
            <a:extLst>
              <a:ext uri="{FF2B5EF4-FFF2-40B4-BE49-F238E27FC236}">
                <a16:creationId xmlns:a16="http://schemas.microsoft.com/office/drawing/2014/main" id="{7517F12A-7304-B447-BEB8-A99EA8009F15}"/>
              </a:ext>
            </a:extLst>
          </p:cNvPr>
          <p:cNvSpPr>
            <a:spLocks noGrp="1"/>
          </p:cNvSpPr>
          <p:nvPr>
            <p:ph type="dt" sz="half" idx="10"/>
          </p:nvPr>
        </p:nvSpPr>
        <p:spPr>
          <a:xfrm>
            <a:off x="381000" y="6356350"/>
            <a:ext cx="1569803" cy="365125"/>
          </a:xfrm>
        </p:spPr>
        <p:txBody>
          <a:bodyPr/>
          <a:lstStyle/>
          <a:p>
            <a:fld id="{F742F39E-1B75-804F-BDAE-BCC03958AB94}" type="datetime1">
              <a:rPr lang="en-US" smtClean="0"/>
              <a:pPr/>
              <a:t>5/10/2023</a:t>
            </a:fld>
            <a:endParaRPr lang="en-US" dirty="0"/>
          </a:p>
        </p:txBody>
      </p:sp>
      <p:sp>
        <p:nvSpPr>
          <p:cNvPr id="4" name="Footer Placeholder 3">
            <a:extLst>
              <a:ext uri="{FF2B5EF4-FFF2-40B4-BE49-F238E27FC236}">
                <a16:creationId xmlns:a16="http://schemas.microsoft.com/office/drawing/2014/main" id="{BCF90246-DFB2-A340-AADC-E85D28C31B3E}"/>
              </a:ext>
            </a:extLst>
          </p:cNvPr>
          <p:cNvSpPr>
            <a:spLocks noGrp="1"/>
          </p:cNvSpPr>
          <p:nvPr>
            <p:ph type="ftr" sz="quarter" idx="11"/>
          </p:nvPr>
        </p:nvSpPr>
        <p:spPr>
          <a:xfrm>
            <a:off x="2871106" y="6356350"/>
            <a:ext cx="4114800" cy="365125"/>
          </a:xfrm>
        </p:spPr>
        <p:txBody>
          <a:bodyPr/>
          <a:lstStyle/>
          <a:p>
            <a:r>
              <a:rPr lang="en-US" dirty="0"/>
              <a:t>Care opinion may conference</a:t>
            </a:r>
          </a:p>
        </p:txBody>
      </p:sp>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12</a:t>
            </a:fld>
            <a:endParaRPr lang="en-US" dirty="0"/>
          </a:p>
        </p:txBody>
      </p:sp>
      <p:sp>
        <p:nvSpPr>
          <p:cNvPr id="31" name="TextBox 30">
            <a:extLst>
              <a:ext uri="{FF2B5EF4-FFF2-40B4-BE49-F238E27FC236}">
                <a16:creationId xmlns:a16="http://schemas.microsoft.com/office/drawing/2014/main" id="{D49075FB-FA37-215C-8541-F93F37158D28}"/>
              </a:ext>
            </a:extLst>
          </p:cNvPr>
          <p:cNvSpPr txBox="1"/>
          <p:nvPr/>
        </p:nvSpPr>
        <p:spPr>
          <a:xfrm>
            <a:off x="581025" y="2000250"/>
            <a:ext cx="8401624" cy="3477875"/>
          </a:xfrm>
          <a:prstGeom prst="rect">
            <a:avLst/>
          </a:prstGeom>
          <a:noFill/>
        </p:spPr>
        <p:txBody>
          <a:bodyPr wrap="square" rtlCol="0">
            <a:spAutoFit/>
          </a:bodyPr>
          <a:lstStyle/>
          <a:p>
            <a:pPr marL="342900" indent="-342900">
              <a:buFont typeface="Arial" panose="020B0604020202020204" pitchFamily="34" charset="0"/>
              <a:buChar char="•"/>
            </a:pPr>
            <a:r>
              <a:rPr lang="en-GB" sz="2000" dirty="0"/>
              <a:t>Care Opinion's fluid and flexible platform has facilitated seamless integration into teams that volunteered to use it.</a:t>
            </a:r>
          </a:p>
          <a:p>
            <a:pPr marL="342900" indent="-342900">
              <a:buFont typeface="Arial" panose="020B0604020202020204" pitchFamily="34" charset="0"/>
              <a:buChar char="•"/>
            </a:pPr>
            <a:r>
              <a:rPr lang="en-GB" sz="2000" dirty="0"/>
              <a:t>Previously, each team had its own method of collecting patient feedback, but it often remained limited to bi-yearly reports.</a:t>
            </a:r>
          </a:p>
          <a:p>
            <a:pPr marL="342900" indent="-342900">
              <a:buFont typeface="Arial" panose="020B0604020202020204" pitchFamily="34" charset="0"/>
              <a:buChar char="•"/>
            </a:pPr>
            <a:r>
              <a:rPr lang="en-GB" sz="2000" dirty="0"/>
              <a:t>With the implementation of Care Opinion, the volume of patient feedback has exponentially increased.</a:t>
            </a:r>
          </a:p>
          <a:p>
            <a:pPr marL="342900" indent="-342900">
              <a:buFont typeface="Arial" panose="020B0604020202020204" pitchFamily="34" charset="0"/>
              <a:buChar char="•"/>
            </a:pPr>
            <a:r>
              <a:rPr lang="en-GB" sz="2000" dirty="0"/>
              <a:t>The platform's adaptability has allowed each team to tailor it according to their specific needs and requirements.</a:t>
            </a:r>
          </a:p>
          <a:p>
            <a:pPr marL="342900" indent="-342900">
              <a:buFont typeface="Arial" panose="020B0604020202020204" pitchFamily="34" charset="0"/>
              <a:buChar char="•"/>
            </a:pPr>
            <a:r>
              <a:rPr lang="en-GB" sz="2000" dirty="0"/>
              <a:t>The Care Opinion team has provided unbridled support, assisting with innovation, procurement of additional materials, and adapting to the needs of new sites.</a:t>
            </a:r>
          </a:p>
        </p:txBody>
      </p:sp>
    </p:spTree>
    <p:extLst>
      <p:ext uri="{BB962C8B-B14F-4D97-AF65-F5344CB8AC3E}">
        <p14:creationId xmlns:p14="http://schemas.microsoft.com/office/powerpoint/2010/main" val="3659498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750430" y="381000"/>
            <a:ext cx="8401624" cy="1325563"/>
          </a:xfrm>
        </p:spPr>
        <p:txBody>
          <a:bodyPr/>
          <a:lstStyle/>
          <a:p>
            <a:r>
              <a:rPr lang="en-US" dirty="0"/>
              <a:t>Utilizing Data and Informatics</a:t>
            </a:r>
          </a:p>
        </p:txBody>
      </p:sp>
      <p:sp>
        <p:nvSpPr>
          <p:cNvPr id="3" name="Date Placeholder 2">
            <a:extLst>
              <a:ext uri="{FF2B5EF4-FFF2-40B4-BE49-F238E27FC236}">
                <a16:creationId xmlns:a16="http://schemas.microsoft.com/office/drawing/2014/main" id="{7517F12A-7304-B447-BEB8-A99EA8009F15}"/>
              </a:ext>
            </a:extLst>
          </p:cNvPr>
          <p:cNvSpPr>
            <a:spLocks noGrp="1"/>
          </p:cNvSpPr>
          <p:nvPr>
            <p:ph type="dt" sz="half" idx="10"/>
          </p:nvPr>
        </p:nvSpPr>
        <p:spPr>
          <a:xfrm>
            <a:off x="381000" y="6356350"/>
            <a:ext cx="1569803" cy="365125"/>
          </a:xfrm>
        </p:spPr>
        <p:txBody>
          <a:bodyPr/>
          <a:lstStyle/>
          <a:p>
            <a:fld id="{F742F39E-1B75-804F-BDAE-BCC03958AB94}" type="datetime1">
              <a:rPr lang="en-US" smtClean="0"/>
              <a:pPr/>
              <a:t>5/10/2023</a:t>
            </a:fld>
            <a:endParaRPr lang="en-US" dirty="0"/>
          </a:p>
        </p:txBody>
      </p:sp>
      <p:sp>
        <p:nvSpPr>
          <p:cNvPr id="4" name="Footer Placeholder 3">
            <a:extLst>
              <a:ext uri="{FF2B5EF4-FFF2-40B4-BE49-F238E27FC236}">
                <a16:creationId xmlns:a16="http://schemas.microsoft.com/office/drawing/2014/main" id="{BCF90246-DFB2-A340-AADC-E85D28C31B3E}"/>
              </a:ext>
            </a:extLst>
          </p:cNvPr>
          <p:cNvSpPr>
            <a:spLocks noGrp="1"/>
          </p:cNvSpPr>
          <p:nvPr>
            <p:ph type="ftr" sz="quarter" idx="11"/>
          </p:nvPr>
        </p:nvSpPr>
        <p:spPr>
          <a:xfrm>
            <a:off x="2871106" y="6356350"/>
            <a:ext cx="4114800" cy="365125"/>
          </a:xfrm>
        </p:spPr>
        <p:txBody>
          <a:bodyPr/>
          <a:lstStyle/>
          <a:p>
            <a:r>
              <a:rPr lang="en-US" dirty="0"/>
              <a:t>Care opinion may conference</a:t>
            </a:r>
          </a:p>
        </p:txBody>
      </p:sp>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13</a:t>
            </a:fld>
            <a:endParaRPr lang="en-US" dirty="0"/>
          </a:p>
        </p:txBody>
      </p:sp>
      <p:sp>
        <p:nvSpPr>
          <p:cNvPr id="31" name="TextBox 30">
            <a:extLst>
              <a:ext uri="{FF2B5EF4-FFF2-40B4-BE49-F238E27FC236}">
                <a16:creationId xmlns:a16="http://schemas.microsoft.com/office/drawing/2014/main" id="{D49075FB-FA37-215C-8541-F93F37158D28}"/>
              </a:ext>
            </a:extLst>
          </p:cNvPr>
          <p:cNvSpPr txBox="1"/>
          <p:nvPr/>
        </p:nvSpPr>
        <p:spPr>
          <a:xfrm>
            <a:off x="623555" y="1779687"/>
            <a:ext cx="8401624" cy="3139321"/>
          </a:xfrm>
          <a:prstGeom prst="rect">
            <a:avLst/>
          </a:prstGeom>
          <a:noFill/>
        </p:spPr>
        <p:txBody>
          <a:bodyPr wrap="square" rtlCol="0">
            <a:spAutoFit/>
          </a:bodyPr>
          <a:lstStyle/>
          <a:p>
            <a:pPr marL="285750" indent="-285750">
              <a:buFont typeface="Arial" panose="020B0604020202020204" pitchFamily="34" charset="0"/>
              <a:buChar char="•"/>
            </a:pPr>
            <a:r>
              <a:rPr lang="en-GB" dirty="0"/>
              <a:t>Care Opinion's data and informatics have proven incredibly useful in supplementing quantitative data during Urgent Community Response (UCR) transformation and delivery meetings.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data highlighted that during the period when UCR started accepting referrals from new services, some patients experienced confusion regarding who was entering their home. Care Opinion allowed for swift resolution of this issue.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Taking a broader perspective, the potential use of this data at an organizational level </a:t>
            </a:r>
            <a:r>
              <a:rPr lang="en-GB" dirty="0" err="1"/>
              <a:t>instills</a:t>
            </a:r>
            <a:r>
              <a:rPr lang="en-GB" dirty="0"/>
              <a:t> great confidence in Southern Health. The real-time, intelligent data holds the potential for significant impact.</a:t>
            </a:r>
          </a:p>
        </p:txBody>
      </p:sp>
    </p:spTree>
    <p:extLst>
      <p:ext uri="{BB962C8B-B14F-4D97-AF65-F5344CB8AC3E}">
        <p14:creationId xmlns:p14="http://schemas.microsoft.com/office/powerpoint/2010/main" val="261230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750430" y="381000"/>
            <a:ext cx="8401624" cy="1325563"/>
          </a:xfrm>
        </p:spPr>
        <p:txBody>
          <a:bodyPr/>
          <a:lstStyle/>
          <a:p>
            <a:r>
              <a:rPr lang="en-US" dirty="0"/>
              <a:t>Positive Team impact</a:t>
            </a:r>
          </a:p>
        </p:txBody>
      </p:sp>
      <p:sp>
        <p:nvSpPr>
          <p:cNvPr id="3" name="Date Placeholder 2">
            <a:extLst>
              <a:ext uri="{FF2B5EF4-FFF2-40B4-BE49-F238E27FC236}">
                <a16:creationId xmlns:a16="http://schemas.microsoft.com/office/drawing/2014/main" id="{7517F12A-7304-B447-BEB8-A99EA8009F15}"/>
              </a:ext>
            </a:extLst>
          </p:cNvPr>
          <p:cNvSpPr>
            <a:spLocks noGrp="1"/>
          </p:cNvSpPr>
          <p:nvPr>
            <p:ph type="dt" sz="half" idx="10"/>
          </p:nvPr>
        </p:nvSpPr>
        <p:spPr>
          <a:xfrm>
            <a:off x="381000" y="6356350"/>
            <a:ext cx="1569803" cy="365125"/>
          </a:xfrm>
        </p:spPr>
        <p:txBody>
          <a:bodyPr/>
          <a:lstStyle/>
          <a:p>
            <a:fld id="{F742F39E-1B75-804F-BDAE-BCC03958AB94}" type="datetime1">
              <a:rPr lang="en-US" smtClean="0"/>
              <a:pPr/>
              <a:t>5/10/2023</a:t>
            </a:fld>
            <a:endParaRPr lang="en-US" dirty="0"/>
          </a:p>
        </p:txBody>
      </p:sp>
      <p:sp>
        <p:nvSpPr>
          <p:cNvPr id="4" name="Footer Placeholder 3">
            <a:extLst>
              <a:ext uri="{FF2B5EF4-FFF2-40B4-BE49-F238E27FC236}">
                <a16:creationId xmlns:a16="http://schemas.microsoft.com/office/drawing/2014/main" id="{BCF90246-DFB2-A340-AADC-E85D28C31B3E}"/>
              </a:ext>
            </a:extLst>
          </p:cNvPr>
          <p:cNvSpPr>
            <a:spLocks noGrp="1"/>
          </p:cNvSpPr>
          <p:nvPr>
            <p:ph type="ftr" sz="quarter" idx="11"/>
          </p:nvPr>
        </p:nvSpPr>
        <p:spPr>
          <a:xfrm>
            <a:off x="2871106" y="6356350"/>
            <a:ext cx="4114800" cy="365125"/>
          </a:xfrm>
        </p:spPr>
        <p:txBody>
          <a:bodyPr/>
          <a:lstStyle/>
          <a:p>
            <a:r>
              <a:rPr lang="en-US" dirty="0"/>
              <a:t>Care opinion may conference</a:t>
            </a:r>
          </a:p>
        </p:txBody>
      </p:sp>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14</a:t>
            </a:fld>
            <a:endParaRPr lang="en-US" dirty="0"/>
          </a:p>
        </p:txBody>
      </p:sp>
      <p:sp>
        <p:nvSpPr>
          <p:cNvPr id="7" name="TextBox 6">
            <a:extLst>
              <a:ext uri="{FF2B5EF4-FFF2-40B4-BE49-F238E27FC236}">
                <a16:creationId xmlns:a16="http://schemas.microsoft.com/office/drawing/2014/main" id="{7EE5F19C-5A59-6AA5-BD53-97C1D57F877E}"/>
              </a:ext>
            </a:extLst>
          </p:cNvPr>
          <p:cNvSpPr txBox="1"/>
          <p:nvPr/>
        </p:nvSpPr>
        <p:spPr>
          <a:xfrm>
            <a:off x="750429" y="1706563"/>
            <a:ext cx="8401623" cy="2308324"/>
          </a:xfrm>
          <a:prstGeom prst="rect">
            <a:avLst/>
          </a:prstGeom>
          <a:noFill/>
        </p:spPr>
        <p:txBody>
          <a:bodyPr wrap="square">
            <a:spAutoFit/>
          </a:bodyPr>
          <a:lstStyle/>
          <a:p>
            <a:pPr algn="l">
              <a:buFont typeface="Arial" panose="020B0604020202020204" pitchFamily="34" charset="0"/>
              <a:buChar char="•"/>
            </a:pPr>
            <a:r>
              <a:rPr lang="en-GB" b="0" i="0" dirty="0">
                <a:solidFill>
                  <a:srgbClr val="374151"/>
                </a:solidFill>
                <a:effectLst/>
                <a:latin typeface="Söhne"/>
              </a:rPr>
              <a:t>The use of Care Opinion in inpatient settings has been invaluable, providing patient stories that emphasize the necessity of the infusion clinic in Alton community hospita</a:t>
            </a:r>
            <a:r>
              <a:rPr lang="en-GB" dirty="0">
                <a:solidFill>
                  <a:srgbClr val="374151"/>
                </a:solidFill>
                <a:latin typeface="Söhne"/>
              </a:rPr>
              <a:t>l</a:t>
            </a:r>
          </a:p>
          <a:p>
            <a:pPr algn="l">
              <a:buFont typeface="Arial" panose="020B0604020202020204" pitchFamily="34" charset="0"/>
              <a:buChar char="•"/>
            </a:pPr>
            <a:endParaRPr lang="en-GB" b="0" i="0" dirty="0">
              <a:solidFill>
                <a:srgbClr val="374151"/>
              </a:solidFill>
              <a:effectLst/>
              <a:latin typeface="Söhne"/>
            </a:endParaRPr>
          </a:p>
          <a:p>
            <a:pPr algn="l">
              <a:buFont typeface="Arial" panose="020B0604020202020204" pitchFamily="34" charset="0"/>
              <a:buChar char="•"/>
            </a:pPr>
            <a:r>
              <a:rPr lang="en-GB" b="0" i="0" dirty="0">
                <a:solidFill>
                  <a:srgbClr val="374151"/>
                </a:solidFill>
                <a:effectLst/>
                <a:latin typeface="Söhne"/>
              </a:rPr>
              <a:t>It has also served as an uplifting tool for the teams, generating appreciation for their work that has finally been noticed and published.</a:t>
            </a:r>
          </a:p>
          <a:p>
            <a:pPr algn="l">
              <a:buFont typeface="Arial" panose="020B0604020202020204" pitchFamily="34" charset="0"/>
              <a:buChar char="•"/>
            </a:pPr>
            <a:endParaRPr lang="en-GB" b="0" i="0" dirty="0">
              <a:solidFill>
                <a:srgbClr val="374151"/>
              </a:solidFill>
              <a:effectLst/>
              <a:latin typeface="Söhne"/>
            </a:endParaRPr>
          </a:p>
          <a:p>
            <a:pPr algn="l">
              <a:buFont typeface="Arial" panose="020B0604020202020204" pitchFamily="34" charset="0"/>
              <a:buChar char="•"/>
            </a:pPr>
            <a:r>
              <a:rPr lang="en-GB" b="0" i="0" dirty="0">
                <a:solidFill>
                  <a:srgbClr val="374151"/>
                </a:solidFill>
                <a:effectLst/>
                <a:latin typeface="Söhne"/>
              </a:rPr>
              <a:t>The quality of feedback received through Care Opinion has evoked great outpourings of appreciation, reinforcing the positive impact of the clinic.</a:t>
            </a:r>
          </a:p>
        </p:txBody>
      </p:sp>
    </p:spTree>
    <p:extLst>
      <p:ext uri="{BB962C8B-B14F-4D97-AF65-F5344CB8AC3E}">
        <p14:creationId xmlns:p14="http://schemas.microsoft.com/office/powerpoint/2010/main" val="2370345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p:txBody>
          <a:bodyPr/>
          <a:lstStyle/>
          <a:p>
            <a:r>
              <a:rPr lang="en-US" dirty="0"/>
              <a:t>Timeline </a:t>
            </a:r>
          </a:p>
        </p:txBody>
      </p:sp>
      <p:graphicFrame>
        <p:nvGraphicFramePr>
          <p:cNvPr id="2" name="Diagram 2" descr="SmartArt graphic">
            <a:extLst>
              <a:ext uri="{FF2B5EF4-FFF2-40B4-BE49-F238E27FC236}">
                <a16:creationId xmlns:a16="http://schemas.microsoft.com/office/drawing/2014/main" id="{364D30CB-C02F-4FE1-9E72-11B75FF74851}"/>
              </a:ext>
            </a:extLst>
          </p:cNvPr>
          <p:cNvGraphicFramePr/>
          <p:nvPr>
            <p:extLst>
              <p:ext uri="{D42A27DB-BD31-4B8C-83A1-F6EECF244321}">
                <p14:modId xmlns:p14="http://schemas.microsoft.com/office/powerpoint/2010/main" val="4206113329"/>
              </p:ext>
            </p:extLst>
          </p:nvPr>
        </p:nvGraphicFramePr>
        <p:xfrm>
          <a:off x="1245325" y="1706563"/>
          <a:ext cx="9779182" cy="4363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374915C9-579A-6644-A782-7D56C8F5561E}"/>
              </a:ext>
            </a:extLst>
          </p:cNvPr>
          <p:cNvSpPr>
            <a:spLocks noGrp="1"/>
          </p:cNvSpPr>
          <p:nvPr>
            <p:ph type="dt" sz="half" idx="2"/>
          </p:nvPr>
        </p:nvSpPr>
        <p:spPr/>
        <p:txBody>
          <a:bodyPr/>
          <a:lstStyle/>
          <a:p>
            <a:fld id="{79C497D8-AFA6-424B-9876-402B886244CF}" type="datetime1">
              <a:rPr lang="en-US" smtClean="0"/>
              <a:t>5/10/2023</a:t>
            </a:fld>
            <a:endParaRPr lang="en-US" dirty="0"/>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Care opinion may conference</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15</a:t>
            </a:fld>
            <a:endParaRPr lang="en-US" dirty="0"/>
          </a:p>
        </p:txBody>
      </p:sp>
    </p:spTree>
    <p:extLst>
      <p:ext uri="{BB962C8B-B14F-4D97-AF65-F5344CB8AC3E}">
        <p14:creationId xmlns:p14="http://schemas.microsoft.com/office/powerpoint/2010/main" val="932498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191A4-7839-4F63-B17C-7C366C59488C}"/>
              </a:ext>
            </a:extLst>
          </p:cNvPr>
          <p:cNvSpPr>
            <a:spLocks noGrp="1"/>
          </p:cNvSpPr>
          <p:nvPr>
            <p:ph type="title"/>
          </p:nvPr>
        </p:nvSpPr>
        <p:spPr>
          <a:xfrm>
            <a:off x="1167492" y="381000"/>
            <a:ext cx="9779183" cy="1325563"/>
          </a:xfrm>
        </p:spPr>
        <p:txBody>
          <a:bodyPr/>
          <a:lstStyle/>
          <a:p>
            <a:r>
              <a:rPr lang="en-US" dirty="0"/>
              <a:t>Taking the Next Steps</a:t>
            </a:r>
          </a:p>
        </p:txBody>
      </p:sp>
      <p:sp>
        <p:nvSpPr>
          <p:cNvPr id="3" name="Date Placeholder 2">
            <a:extLst>
              <a:ext uri="{FF2B5EF4-FFF2-40B4-BE49-F238E27FC236}">
                <a16:creationId xmlns:a16="http://schemas.microsoft.com/office/drawing/2014/main" id="{75202033-17DD-3E4F-BB90-ADC6A1F0C66F}"/>
              </a:ext>
            </a:extLst>
          </p:cNvPr>
          <p:cNvSpPr>
            <a:spLocks noGrp="1"/>
          </p:cNvSpPr>
          <p:nvPr>
            <p:ph type="dt" sz="half" idx="2"/>
          </p:nvPr>
        </p:nvSpPr>
        <p:spPr>
          <a:xfrm>
            <a:off x="381000" y="6356350"/>
            <a:ext cx="1767114" cy="365125"/>
          </a:xfrm>
        </p:spPr>
        <p:txBody>
          <a:bodyPr/>
          <a:lstStyle/>
          <a:p>
            <a:fld id="{A42FF1E2-60E5-C540-AA54-7072D5406B0B}" type="datetime1">
              <a:rPr lang="en-US" smtClean="0"/>
              <a:pPr/>
              <a:t>5/10/2023</a:t>
            </a:fld>
            <a:endParaRPr lang="en-US" dirty="0"/>
          </a:p>
        </p:txBody>
      </p:sp>
      <p:sp>
        <p:nvSpPr>
          <p:cNvPr id="7" name="Footer Placeholder 6">
            <a:extLst>
              <a:ext uri="{FF2B5EF4-FFF2-40B4-BE49-F238E27FC236}">
                <a16:creationId xmlns:a16="http://schemas.microsoft.com/office/drawing/2014/main" id="{B42ACFC2-B54A-8244-B5D9-4B1EC2EED59D}"/>
              </a:ext>
            </a:extLst>
          </p:cNvPr>
          <p:cNvSpPr>
            <a:spLocks noGrp="1"/>
          </p:cNvSpPr>
          <p:nvPr>
            <p:ph type="ftr" sz="quarter" idx="3"/>
          </p:nvPr>
        </p:nvSpPr>
        <p:spPr>
          <a:xfrm>
            <a:off x="4038600" y="6356350"/>
            <a:ext cx="4114800" cy="365125"/>
          </a:xfrm>
        </p:spPr>
        <p:txBody>
          <a:bodyPr/>
          <a:lstStyle/>
          <a:p>
            <a:r>
              <a:rPr lang="en-US" dirty="0"/>
              <a:t>Care opinion may conference</a:t>
            </a:r>
          </a:p>
        </p:txBody>
      </p:sp>
      <p:sp>
        <p:nvSpPr>
          <p:cNvPr id="8" name="Slide Number Placeholder 7">
            <a:extLst>
              <a:ext uri="{FF2B5EF4-FFF2-40B4-BE49-F238E27FC236}">
                <a16:creationId xmlns:a16="http://schemas.microsoft.com/office/drawing/2014/main" id="{B609FC03-B5BE-D846-993A-8E351C9509F3}"/>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16</a:t>
            </a:fld>
            <a:endParaRPr lang="en-US" dirty="0"/>
          </a:p>
        </p:txBody>
      </p:sp>
      <p:sp>
        <p:nvSpPr>
          <p:cNvPr id="5" name="TextBox 4">
            <a:extLst>
              <a:ext uri="{FF2B5EF4-FFF2-40B4-BE49-F238E27FC236}">
                <a16:creationId xmlns:a16="http://schemas.microsoft.com/office/drawing/2014/main" id="{882FFDBB-F379-240C-29B3-065D98E78093}"/>
              </a:ext>
            </a:extLst>
          </p:cNvPr>
          <p:cNvSpPr txBox="1"/>
          <p:nvPr/>
        </p:nvSpPr>
        <p:spPr>
          <a:xfrm>
            <a:off x="1232559" y="1711917"/>
            <a:ext cx="8920717" cy="4278094"/>
          </a:xfrm>
          <a:prstGeom prst="rect">
            <a:avLst/>
          </a:prstGeom>
          <a:noFill/>
        </p:spPr>
        <p:txBody>
          <a:bodyPr wrap="square">
            <a:spAutoFit/>
          </a:bodyPr>
          <a:lstStyle/>
          <a:p>
            <a:r>
              <a:rPr lang="en-GB" sz="1600" dirty="0">
                <a:effectLst/>
                <a:latin typeface="Segoe UI" panose="020B0502040204020203" pitchFamily="34" charset="0"/>
              </a:rPr>
              <a:t>From this poin</a:t>
            </a:r>
            <a:r>
              <a:rPr lang="en-GB" sz="1600" dirty="0">
                <a:latin typeface="Segoe UI" panose="020B0502040204020203" pitchFamily="34" charset="0"/>
              </a:rPr>
              <a:t>t onward, we will be taking care opinion and the principles that come with it </a:t>
            </a:r>
            <a:r>
              <a:rPr lang="en-GB" sz="1600" dirty="0">
                <a:effectLst/>
                <a:latin typeface="Segoe UI" panose="020B0502040204020203" pitchFamily="34" charset="0"/>
              </a:rPr>
              <a:t>to more community teams, mental health teams (adult mental health and older persons mental health). We will also be working with virtual ward systems across southern health and Hampshire hospitals foundation trust, allowing us to track virtual ward experience and feedback in both trusts. This is a first for us in southern health, and should allow further equitable solutions for any and all patients and carers to influence service change with simple free text.</a:t>
            </a:r>
          </a:p>
          <a:p>
            <a:endParaRPr lang="en-GB" sz="1600" dirty="0">
              <a:latin typeface="Segoe UI" panose="020B0502040204020203" pitchFamily="34" charset="0"/>
            </a:endParaRPr>
          </a:p>
          <a:p>
            <a:r>
              <a:rPr lang="en-GB" sz="1600" dirty="0">
                <a:effectLst/>
                <a:latin typeface="Segoe UI" panose="020B0502040204020203" pitchFamily="34" charset="0"/>
              </a:rPr>
              <a:t>Ideally, this will lead to a full trust buy in, whether we see every </a:t>
            </a:r>
            <a:r>
              <a:rPr lang="en-GB" sz="1600" dirty="0">
                <a:latin typeface="Segoe UI" panose="020B0502040204020203" pitchFamily="34" charset="0"/>
              </a:rPr>
              <a:t>division running care opinion, or a full upgrade to the current subscription. Ideally, this would spread the ethos of procuring ‘instant ambassadors’ within each team. The Care Opinion platform is so flexible that it’s clear it can envelop and be tailored to many needs.</a:t>
            </a:r>
          </a:p>
          <a:p>
            <a:endParaRPr lang="en-GB" sz="1600" dirty="0">
              <a:effectLst/>
              <a:latin typeface="Segoe UI" panose="020B0502040204020203" pitchFamily="34" charset="0"/>
            </a:endParaRPr>
          </a:p>
          <a:p>
            <a:r>
              <a:rPr lang="en-GB" sz="1600" dirty="0">
                <a:latin typeface="Segoe UI" panose="020B0502040204020203" pitchFamily="34" charset="0"/>
              </a:rPr>
              <a:t>The endgame goal is to have a structure to care opinion, with autonomous feedback collection within each team. Having a member of the team taking a large focus on engagement, feeding back to senior leads and helping put together reactive pieces of work based on patient and carer sentiment.</a:t>
            </a:r>
            <a:endParaRPr lang="en-GB" sz="1600" dirty="0">
              <a:effectLst/>
              <a:latin typeface="Arial" panose="020B0604020202020204" pitchFamily="34" charset="0"/>
            </a:endParaRPr>
          </a:p>
          <a:p>
            <a:endParaRPr lang="en-GB" sz="1600" dirty="0"/>
          </a:p>
        </p:txBody>
      </p:sp>
    </p:spTree>
    <p:extLst>
      <p:ext uri="{BB962C8B-B14F-4D97-AF65-F5344CB8AC3E}">
        <p14:creationId xmlns:p14="http://schemas.microsoft.com/office/powerpoint/2010/main" val="2721508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A202-23A3-4F3A-AA92-0172C8D2DA06}"/>
              </a:ext>
            </a:extLst>
          </p:cNvPr>
          <p:cNvSpPr>
            <a:spLocks noGrp="1"/>
          </p:cNvSpPr>
          <p:nvPr>
            <p:ph type="title"/>
          </p:nvPr>
        </p:nvSpPr>
        <p:spPr>
          <a:xfrm>
            <a:off x="1167492" y="381000"/>
            <a:ext cx="9779183" cy="1325563"/>
          </a:xfrm>
        </p:spPr>
        <p:txBody>
          <a:bodyPr/>
          <a:lstStyle/>
          <a:p>
            <a:r>
              <a:rPr lang="en-US" dirty="0"/>
              <a:t>Summary </a:t>
            </a:r>
          </a:p>
        </p:txBody>
      </p:sp>
      <p:sp>
        <p:nvSpPr>
          <p:cNvPr id="3" name="Content Placeholder 2">
            <a:extLst>
              <a:ext uri="{FF2B5EF4-FFF2-40B4-BE49-F238E27FC236}">
                <a16:creationId xmlns:a16="http://schemas.microsoft.com/office/drawing/2014/main" id="{7B943E7C-A74D-4CB3-844B-51917C88C95F}"/>
              </a:ext>
            </a:extLst>
          </p:cNvPr>
          <p:cNvSpPr>
            <a:spLocks noGrp="1"/>
          </p:cNvSpPr>
          <p:nvPr>
            <p:ph type="body" idx="1"/>
          </p:nvPr>
        </p:nvSpPr>
        <p:spPr>
          <a:xfrm>
            <a:off x="1167492" y="2653167"/>
            <a:ext cx="9779183" cy="3436483"/>
          </a:xfrm>
        </p:spPr>
        <p:txBody>
          <a:bodyPr vert="horz" lIns="91440" tIns="45720" rIns="91440" bIns="45720" rtlCol="0" anchor="t">
            <a:normAutofit fontScale="92500" lnSpcReduction="20000"/>
          </a:bodyPr>
          <a:lstStyle/>
          <a:p>
            <a:r>
              <a:rPr lang="en-GB" sz="1800" dirty="0">
                <a:effectLst/>
                <a:latin typeface="Segoe UI" panose="020B0502040204020203" pitchFamily="34" charset="0"/>
              </a:rPr>
              <a:t>Care opinion has opened the avenue a brand-new way to garner real time feedback from carers and patients, it’s all evidence based and rigorously tested allowing us to further hone the process.</a:t>
            </a:r>
          </a:p>
          <a:p>
            <a:r>
              <a:rPr lang="en-GB" sz="1800" dirty="0">
                <a:effectLst/>
                <a:latin typeface="Segoe UI" panose="020B0502040204020203" pitchFamily="34" charset="0"/>
              </a:rPr>
              <a:t> In the time we have used care opinion, we have trained and supported key staff across many teams to engage with patients and carers to present their thoughts. This has created much more open dialogue between all parties involved, senior clinicians can see all the positive comments and response. </a:t>
            </a:r>
            <a:br>
              <a:rPr lang="en-GB" sz="1800" dirty="0">
                <a:effectLst/>
                <a:latin typeface="Segoe UI" panose="020B0502040204020203" pitchFamily="34" charset="0"/>
              </a:rPr>
            </a:br>
            <a:endParaRPr lang="en-GB" sz="1800" dirty="0">
              <a:effectLst/>
              <a:latin typeface="Segoe UI" panose="020B0502040204020203" pitchFamily="34" charset="0"/>
            </a:endParaRPr>
          </a:p>
          <a:p>
            <a:r>
              <a:rPr lang="en-GB" sz="1800" dirty="0">
                <a:latin typeface="Segoe UI" panose="020B0502040204020203" pitchFamily="34" charset="0"/>
              </a:rPr>
              <a:t>I feel, the most important take-home from this work is that with a good platform, culture change can be soft, organic and </a:t>
            </a:r>
            <a:r>
              <a:rPr lang="en-GB" sz="1800">
                <a:latin typeface="Segoe UI" panose="020B0502040204020203" pitchFamily="34" charset="0"/>
              </a:rPr>
              <a:t>relaxed.</a:t>
            </a:r>
            <a:endParaRPr lang="en-GB" sz="1800" dirty="0">
              <a:effectLst/>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3A738329-E174-7440-8FD5-179A15324C63}"/>
              </a:ext>
            </a:extLst>
          </p:cNvPr>
          <p:cNvSpPr>
            <a:spLocks noGrp="1"/>
          </p:cNvSpPr>
          <p:nvPr>
            <p:ph type="dt" sz="half" idx="10"/>
          </p:nvPr>
        </p:nvSpPr>
        <p:spPr>
          <a:xfrm>
            <a:off x="381000" y="6356350"/>
            <a:ext cx="2743200" cy="365125"/>
          </a:xfrm>
        </p:spPr>
        <p:txBody>
          <a:bodyPr/>
          <a:lstStyle/>
          <a:p>
            <a:fld id="{7FA0C2EE-8499-394A-A22C-DABDB4752AEE}" type="datetime1">
              <a:rPr lang="en-US" smtClean="0"/>
              <a:pPr/>
              <a:t>5/10/2023</a:t>
            </a:fld>
            <a:endParaRPr lang="en-US" dirty="0"/>
          </a:p>
        </p:txBody>
      </p:sp>
      <p:sp>
        <p:nvSpPr>
          <p:cNvPr id="5" name="Footer Placeholder 4">
            <a:extLst>
              <a:ext uri="{FF2B5EF4-FFF2-40B4-BE49-F238E27FC236}">
                <a16:creationId xmlns:a16="http://schemas.microsoft.com/office/drawing/2014/main" id="{03FD8152-D9C3-204A-9444-45CD4F180EB4}"/>
              </a:ext>
            </a:extLst>
          </p:cNvPr>
          <p:cNvSpPr>
            <a:spLocks noGrp="1"/>
          </p:cNvSpPr>
          <p:nvPr>
            <p:ph type="ftr" sz="quarter" idx="11"/>
          </p:nvPr>
        </p:nvSpPr>
        <p:spPr>
          <a:xfrm>
            <a:off x="4038600" y="6356350"/>
            <a:ext cx="4114800" cy="365125"/>
          </a:xfrm>
        </p:spPr>
        <p:txBody>
          <a:bodyPr/>
          <a:lstStyle/>
          <a:p>
            <a:r>
              <a:rPr lang="en-US" dirty="0"/>
              <a:t>Care opinion may conference</a:t>
            </a:r>
          </a:p>
        </p:txBody>
      </p:sp>
      <p:sp>
        <p:nvSpPr>
          <p:cNvPr id="6" name="Slide Number Placeholder 5">
            <a:extLst>
              <a:ext uri="{FF2B5EF4-FFF2-40B4-BE49-F238E27FC236}">
                <a16:creationId xmlns:a16="http://schemas.microsoft.com/office/drawing/2014/main" id="{B25B7362-01DC-0E4C-9B34-0DF3FD449CAD}"/>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17</a:t>
            </a:fld>
            <a:endParaRPr lang="en-US" dirty="0"/>
          </a:p>
        </p:txBody>
      </p:sp>
    </p:spTree>
    <p:extLst>
      <p:ext uri="{BB962C8B-B14F-4D97-AF65-F5344CB8AC3E}">
        <p14:creationId xmlns:p14="http://schemas.microsoft.com/office/powerpoint/2010/main" val="445070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253092" y="4551681"/>
            <a:ext cx="4445032" cy="915619"/>
          </a:xfrm>
        </p:spPr>
        <p:txBody>
          <a:bodyPr/>
          <a:lstStyle/>
          <a:p>
            <a:r>
              <a:rPr lang="en-US" dirty="0"/>
              <a:t>Thank you for listening.</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a:xfrm>
            <a:off x="253093" y="5632856"/>
            <a:ext cx="6220277" cy="2247219"/>
          </a:xfrm>
        </p:spPr>
        <p:txBody>
          <a:bodyPr>
            <a:normAutofit/>
          </a:bodyPr>
          <a:lstStyle/>
          <a:p>
            <a:r>
              <a:rPr lang="en-US" dirty="0"/>
              <a:t>Alex Clements</a:t>
            </a:r>
          </a:p>
        </p:txBody>
      </p:sp>
      <p:sp>
        <p:nvSpPr>
          <p:cNvPr id="5" name="TextBox 4">
            <a:extLst>
              <a:ext uri="{FF2B5EF4-FFF2-40B4-BE49-F238E27FC236}">
                <a16:creationId xmlns:a16="http://schemas.microsoft.com/office/drawing/2014/main" id="{AE15815A-A1EB-3E8A-66D4-49D6F0D47B0E}"/>
              </a:ext>
            </a:extLst>
          </p:cNvPr>
          <p:cNvSpPr txBox="1"/>
          <p:nvPr/>
        </p:nvSpPr>
        <p:spPr>
          <a:xfrm>
            <a:off x="253092" y="1689359"/>
            <a:ext cx="8431618" cy="2862322"/>
          </a:xfrm>
          <a:prstGeom prst="rect">
            <a:avLst/>
          </a:prstGeom>
          <a:noFill/>
        </p:spPr>
        <p:txBody>
          <a:bodyPr wrap="square" rtlCol="0">
            <a:spAutoFit/>
          </a:bodyPr>
          <a:lstStyle/>
          <a:p>
            <a:r>
              <a:rPr lang="en-GB" sz="4400" dirty="0"/>
              <a:t>Quick culture Change: </a:t>
            </a:r>
            <a:r>
              <a:rPr lang="en-US" sz="4400" dirty="0"/>
              <a:t>Cultural shift in community and inpatient teams</a:t>
            </a:r>
          </a:p>
          <a:p>
            <a:endParaRPr lang="en-GB" sz="4800" dirty="0"/>
          </a:p>
        </p:txBody>
      </p:sp>
      <p:pic>
        <p:nvPicPr>
          <p:cNvPr id="7" name="Picture 6" descr="Qr code&#10;&#10;Description automatically generated">
            <a:extLst>
              <a:ext uri="{FF2B5EF4-FFF2-40B4-BE49-F238E27FC236}">
                <a16:creationId xmlns:a16="http://schemas.microsoft.com/office/drawing/2014/main" id="{236F9B02-5383-16FC-75E3-4AE711B50C38}"/>
              </a:ext>
            </a:extLst>
          </p:cNvPr>
          <p:cNvPicPr>
            <a:picLocks noChangeAspect="1"/>
          </p:cNvPicPr>
          <p:nvPr/>
        </p:nvPicPr>
        <p:blipFill>
          <a:blip r:embed="rId2"/>
          <a:stretch>
            <a:fillRect/>
          </a:stretch>
        </p:blipFill>
        <p:spPr>
          <a:xfrm>
            <a:off x="5173925" y="3581761"/>
            <a:ext cx="2598889" cy="2556801"/>
          </a:xfrm>
          <a:prstGeom prst="rect">
            <a:avLst/>
          </a:prstGeom>
        </p:spPr>
      </p:pic>
      <p:sp>
        <p:nvSpPr>
          <p:cNvPr id="4" name="TextBox 3">
            <a:extLst>
              <a:ext uri="{FF2B5EF4-FFF2-40B4-BE49-F238E27FC236}">
                <a16:creationId xmlns:a16="http://schemas.microsoft.com/office/drawing/2014/main" id="{64C2C579-5192-4027-43AF-B926F3311A0D}"/>
              </a:ext>
            </a:extLst>
          </p:cNvPr>
          <p:cNvSpPr txBox="1"/>
          <p:nvPr/>
        </p:nvSpPr>
        <p:spPr>
          <a:xfrm>
            <a:off x="5173925" y="6138562"/>
            <a:ext cx="2598889" cy="646331"/>
          </a:xfrm>
          <a:prstGeom prst="rect">
            <a:avLst/>
          </a:prstGeom>
          <a:noFill/>
        </p:spPr>
        <p:txBody>
          <a:bodyPr wrap="square" rtlCol="0">
            <a:spAutoFit/>
          </a:bodyPr>
          <a:lstStyle/>
          <a:p>
            <a:pPr algn="ctr"/>
            <a:r>
              <a:rPr lang="en-GB" dirty="0"/>
              <a:t>Scan to view our UCR service!</a:t>
            </a:r>
          </a:p>
        </p:txBody>
      </p:sp>
    </p:spTree>
    <p:extLst>
      <p:ext uri="{BB962C8B-B14F-4D97-AF65-F5344CB8AC3E}">
        <p14:creationId xmlns:p14="http://schemas.microsoft.com/office/powerpoint/2010/main" val="92618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a:bodyPr>
          <a:lstStyle/>
          <a:p>
            <a:pPr marL="457200" indent="-457200">
              <a:buFont typeface="Arial" panose="020B0604020202020204" pitchFamily="34" charset="0"/>
              <a:buChar char="•"/>
            </a:pPr>
            <a:r>
              <a:rPr lang="en-US" dirty="0"/>
              <a:t>About me</a:t>
            </a:r>
          </a:p>
          <a:p>
            <a:pPr marL="457200" indent="-457200">
              <a:buFont typeface="Arial" panose="020B0604020202020204" pitchFamily="34" charset="0"/>
              <a:buChar char="•"/>
            </a:pPr>
            <a:r>
              <a:rPr lang="en-US" dirty="0"/>
              <a:t>Introduction</a:t>
            </a:r>
          </a:p>
          <a:p>
            <a:pPr marL="457200" indent="-457200">
              <a:buFont typeface="Arial" panose="020B0604020202020204" pitchFamily="34" charset="0"/>
              <a:buChar char="•"/>
            </a:pPr>
            <a:r>
              <a:rPr lang="en-US" dirty="0"/>
              <a:t>Pilot goals</a:t>
            </a:r>
          </a:p>
          <a:p>
            <a:pPr marL="457200" indent="-457200">
              <a:buFont typeface="Arial" panose="020B0604020202020204" pitchFamily="34" charset="0"/>
              <a:buChar char="•"/>
            </a:pPr>
            <a:r>
              <a:rPr lang="en-US" dirty="0"/>
              <a:t>Quick culture change</a:t>
            </a:r>
          </a:p>
          <a:p>
            <a:pPr marL="457200" indent="-457200">
              <a:buFont typeface="Arial" panose="020B0604020202020204" pitchFamily="34" charset="0"/>
              <a:buChar char="•"/>
            </a:pPr>
            <a:r>
              <a:rPr lang="en-US" dirty="0"/>
              <a:t>Timeline</a:t>
            </a:r>
          </a:p>
          <a:p>
            <a:pPr marL="457200" indent="-457200">
              <a:buFont typeface="Arial" panose="020B0604020202020204" pitchFamily="34" charset="0"/>
              <a:buChar char="•"/>
            </a:pPr>
            <a:r>
              <a:rPr lang="en-US" dirty="0"/>
              <a:t>Summary</a:t>
            </a:r>
          </a:p>
          <a:p>
            <a:pPr marL="457200" indent="-457200">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a:lstStyle/>
          <a:p>
            <a:fld id="{495D8227-9DE4-4D42-8C1B-E10C828BC634}" type="datetime1">
              <a:rPr lang="en-US" smtClean="0"/>
              <a:pPr/>
              <a:t>5/10/2023</a:t>
            </a:fld>
            <a:endParaRPr lang="en-US" dirty="0"/>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a:lstStyle/>
          <a:p>
            <a:r>
              <a:rPr lang="en-US" dirty="0"/>
              <a:t>Care opinion may conference</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
        <p:nvSpPr>
          <p:cNvPr id="7" name="Subtitle 2">
            <a:extLst>
              <a:ext uri="{FF2B5EF4-FFF2-40B4-BE49-F238E27FC236}">
                <a16:creationId xmlns:a16="http://schemas.microsoft.com/office/drawing/2014/main" id="{C6629D22-B044-D1BF-C3D7-DA558C360925}"/>
              </a:ext>
            </a:extLst>
          </p:cNvPr>
          <p:cNvSpPr txBox="1">
            <a:spLocks/>
          </p:cNvSpPr>
          <p:nvPr/>
        </p:nvSpPr>
        <p:spPr>
          <a:xfrm>
            <a:off x="5834369" y="2099008"/>
            <a:ext cx="5584998" cy="386489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Southern Health Mid &amp; North Hampshire Physical, Mental health in partnership with; Hampshire Hospitals, Southwest Hampshire, South Central Ambulance Service, Southern Health Research and Development. </a:t>
            </a:r>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About me </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214992" y="2462667"/>
            <a:ext cx="10731683" cy="4014333"/>
          </a:xfrm>
        </p:spPr>
        <p:txBody>
          <a:bodyPr vert="horz" lIns="91440" tIns="45720" rIns="91440" bIns="45720" rtlCol="0" anchor="t">
            <a:normAutofit fontScale="85000" lnSpcReduction="20000"/>
          </a:bodyPr>
          <a:lstStyle/>
          <a:p>
            <a:r>
              <a:rPr lang="en-US" dirty="0"/>
              <a:t>I started my journey within Southern Health with an innate passion for patient experience, I’ve journeyed from volunteer to career with this in mind. </a:t>
            </a:r>
          </a:p>
          <a:p>
            <a:r>
              <a:rPr lang="en-US" dirty="0"/>
              <a:t>Every step of the way I’ve kept it close to me that I am also an ‘expert by experience’, I feel that this has given me the perspective needed to understand that there are many marginalised and under-represented groups within the trust that need to have their voices heard.</a:t>
            </a:r>
          </a:p>
          <a:p>
            <a:r>
              <a:rPr lang="en-US" dirty="0"/>
              <a:t>I started planting the seeds for care opinion with a project named ‘mind the gap’ targeted at rural </a:t>
            </a:r>
            <a:r>
              <a:rPr lang="en-US" dirty="0" err="1"/>
              <a:t>carers</a:t>
            </a:r>
            <a:r>
              <a:rPr lang="en-US" dirty="0"/>
              <a:t>. I saw that these people were eager to speak out for their loved ones. To ensure that they had the level of care they really needed. Care opinion was the only equitable way forward to make this happen.</a:t>
            </a:r>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a:xfrm>
            <a:off x="381000" y="6356350"/>
            <a:ext cx="2743200" cy="365125"/>
          </a:xfrm>
        </p:spPr>
        <p:txBody>
          <a:bodyPr/>
          <a:lstStyle/>
          <a:p>
            <a:fld id="{E1707CF3-9BC4-A745-ACDA-A73543D800FE}" type="datetime1">
              <a:rPr lang="en-US" smtClean="0"/>
              <a:pPr/>
              <a:t>5/10/2023</a:t>
            </a:fld>
            <a:endParaRPr lang="en-US" dirty="0"/>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a:lstStyle/>
          <a:p>
            <a:r>
              <a:rPr lang="en-US" dirty="0"/>
              <a:t>Care opinion may conference</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2115995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2" y="381000"/>
            <a:ext cx="9779183" cy="1325563"/>
          </a:xfrm>
        </p:spPr>
        <p:txBody>
          <a:bodyPr/>
          <a:lstStyle/>
          <a:p>
            <a:r>
              <a:rPr lang="en-US" dirty="0"/>
              <a:t>Introduction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436483"/>
          </a:xfrm>
        </p:spPr>
        <p:txBody>
          <a:bodyPr vert="horz" lIns="91440" tIns="45720" rIns="91440" bIns="45720" rtlCol="0" anchor="t">
            <a:normAutofit lnSpcReduction="10000"/>
          </a:bodyPr>
          <a:lstStyle/>
          <a:p>
            <a:r>
              <a:rPr lang="en-US" dirty="0"/>
              <a:t>Care opinion has been utilized by southern health sporadically for several years, however we have relied on a trust-wide basic subscription</a:t>
            </a:r>
          </a:p>
          <a:p>
            <a:r>
              <a:rPr lang="en-US" dirty="0"/>
              <a:t>In April 2022, the Mid and North Hampshire division decided to take care opinion on in a divisional capacity. </a:t>
            </a:r>
          </a:p>
          <a:p>
            <a:r>
              <a:rPr lang="en-US" dirty="0"/>
              <a:t>By November 2022 a full subscription was ordered, with many areas and teams expressing interest.</a:t>
            </a:r>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a:xfrm>
            <a:off x="381000" y="6356350"/>
            <a:ext cx="2743200" cy="365125"/>
          </a:xfrm>
        </p:spPr>
        <p:txBody>
          <a:bodyPr/>
          <a:lstStyle/>
          <a:p>
            <a:fld id="{E1707CF3-9BC4-A745-ACDA-A73543D800FE}" type="datetime1">
              <a:rPr lang="en-US" smtClean="0"/>
              <a:pPr/>
              <a:t>5/10/2023</a:t>
            </a:fld>
            <a:endParaRPr lang="en-US" dirty="0"/>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a:lstStyle/>
          <a:p>
            <a:r>
              <a:rPr lang="en-US" dirty="0"/>
              <a:t>Care opinion may conference</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4</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167494" y="1059400"/>
            <a:ext cx="6245912" cy="2387600"/>
          </a:xfrm>
        </p:spPr>
        <p:txBody>
          <a:bodyPr/>
          <a:lstStyle/>
          <a:p>
            <a:r>
              <a:rPr lang="en-US" dirty="0"/>
              <a:t>Care Opinion Pilot</a:t>
            </a:r>
          </a:p>
        </p:txBody>
      </p:sp>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1167494" y="3539075"/>
            <a:ext cx="6245912" cy="1406101"/>
          </a:xfrm>
        </p:spPr>
        <p:txBody>
          <a:bodyPr vert="horz" lIns="91440" tIns="45720" rIns="91440" bIns="45720" rtlCol="0" anchor="t">
            <a:normAutofit/>
          </a:bodyPr>
          <a:lstStyle/>
          <a:p>
            <a:r>
              <a:rPr lang="en-US" dirty="0"/>
              <a:t>Initial utilization of care opinion</a:t>
            </a:r>
          </a:p>
        </p:txBody>
      </p:sp>
    </p:spTree>
    <p:extLst>
      <p:ext uri="{BB962C8B-B14F-4D97-AF65-F5344CB8AC3E}">
        <p14:creationId xmlns:p14="http://schemas.microsoft.com/office/powerpoint/2010/main" val="344679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Initial Launch Period</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5/10/2023</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Care opinion may conference</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6</a:t>
            </a:fld>
            <a:endParaRPr lang="en-US" dirty="0"/>
          </a:p>
        </p:txBody>
      </p:sp>
      <p:sp>
        <p:nvSpPr>
          <p:cNvPr id="9" name="Content Placeholder 8">
            <a:extLst>
              <a:ext uri="{FF2B5EF4-FFF2-40B4-BE49-F238E27FC236}">
                <a16:creationId xmlns:a16="http://schemas.microsoft.com/office/drawing/2014/main" id="{B6C905E2-6EBB-F07C-A0D1-7EB621245B36}"/>
              </a:ext>
            </a:extLst>
          </p:cNvPr>
          <p:cNvSpPr>
            <a:spLocks noGrp="1"/>
          </p:cNvSpPr>
          <p:nvPr>
            <p:ph idx="1"/>
          </p:nvPr>
        </p:nvSpPr>
        <p:spPr/>
        <p:txBody>
          <a:bodyPr/>
          <a:lstStyle/>
          <a:p>
            <a:pPr marL="457200" indent="-457200">
              <a:buFont typeface="Arial" panose="020B0604020202020204" pitchFamily="34" charset="0"/>
              <a:buChar char="•"/>
            </a:pPr>
            <a:r>
              <a:rPr lang="en-GB" sz="2400" dirty="0"/>
              <a:t>Care Opinion was launched with great confidence, resulting in approximately 60 stories collected in the first quarter. This was a significant increase compared to the 3 stories collected internally for quality and safety.</a:t>
            </a:r>
          </a:p>
          <a:p>
            <a:pPr marL="457200" indent="-457200">
              <a:buFont typeface="Arial" panose="020B0604020202020204" pitchFamily="34" charset="0"/>
              <a:buChar char="•"/>
            </a:pPr>
            <a:r>
              <a:rPr lang="en-GB" sz="2400" dirty="0"/>
              <a:t>Over time, Care Opinion emerged as a tool for celebrating stories, inspiring staff, and ensuring patient safety.</a:t>
            </a:r>
          </a:p>
          <a:p>
            <a:pPr marL="457200" indent="-457200">
              <a:buFont typeface="Arial" panose="020B0604020202020204" pitchFamily="34" charset="0"/>
              <a:buChar char="•"/>
            </a:pPr>
            <a:r>
              <a:rPr lang="en-GB" sz="2400" dirty="0"/>
              <a:t>By leveraging social media alongside Care Opinion, patient voices were brought to the forefront of the service, enhancing its value.</a:t>
            </a:r>
          </a:p>
          <a:p>
            <a:pPr marL="457200" indent="-457200">
              <a:buFont typeface="Arial" panose="020B0604020202020204" pitchFamily="34" charset="0"/>
              <a:buChar char="•"/>
            </a:pPr>
            <a:r>
              <a:rPr lang="en-GB" sz="2400" dirty="0"/>
              <a:t>The traction gained led to organic growth, with other teams and divisions expressing interest in adopting this approach.</a:t>
            </a:r>
          </a:p>
          <a:p>
            <a:pPr marL="457200" indent="-457200">
              <a:buFont typeface="Arial" panose="020B0604020202020204" pitchFamily="34" charset="0"/>
              <a:buChar char="•"/>
            </a:pPr>
            <a:endParaRPr lang="en-GB" sz="2400" dirty="0"/>
          </a:p>
        </p:txBody>
      </p:sp>
    </p:spTree>
    <p:extLst>
      <p:ext uri="{BB962C8B-B14F-4D97-AF65-F5344CB8AC3E}">
        <p14:creationId xmlns:p14="http://schemas.microsoft.com/office/powerpoint/2010/main" val="1527386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p:txBody>
          <a:bodyPr/>
          <a:lstStyle/>
          <a:p>
            <a:r>
              <a:rPr lang="en-US" dirty="0"/>
              <a:t>Reception to Launch</a:t>
            </a:r>
          </a:p>
        </p:txBody>
      </p:sp>
      <p:sp>
        <p:nvSpPr>
          <p:cNvPr id="3" name="Date Placeholder 2">
            <a:extLst>
              <a:ext uri="{FF2B5EF4-FFF2-40B4-BE49-F238E27FC236}">
                <a16:creationId xmlns:a16="http://schemas.microsoft.com/office/drawing/2014/main" id="{4E809DF5-56B4-304A-8777-BB8576005AF2}"/>
              </a:ext>
            </a:extLst>
          </p:cNvPr>
          <p:cNvSpPr>
            <a:spLocks noGrp="1"/>
          </p:cNvSpPr>
          <p:nvPr>
            <p:ph type="dt" sz="half" idx="2"/>
          </p:nvPr>
        </p:nvSpPr>
        <p:spPr/>
        <p:txBody>
          <a:bodyPr/>
          <a:lstStyle/>
          <a:p>
            <a:fld id="{7699C8CE-7534-A244-ABE9-5BED2DFEFBDF}" type="datetime1">
              <a:rPr lang="en-US" smtClean="0"/>
              <a:t>5/10/2023</a:t>
            </a:fld>
            <a:endParaRPr lang="en-US" dirty="0"/>
          </a:p>
        </p:txBody>
      </p:sp>
      <p:sp>
        <p:nvSpPr>
          <p:cNvPr id="5" name="Footer Placeholder 4">
            <a:extLst>
              <a:ext uri="{FF2B5EF4-FFF2-40B4-BE49-F238E27FC236}">
                <a16:creationId xmlns:a16="http://schemas.microsoft.com/office/drawing/2014/main" id="{0A79A912-225F-BE40-9F3E-0255524448CD}"/>
              </a:ext>
            </a:extLst>
          </p:cNvPr>
          <p:cNvSpPr>
            <a:spLocks noGrp="1"/>
          </p:cNvSpPr>
          <p:nvPr>
            <p:ph type="ftr" sz="quarter" idx="3"/>
          </p:nvPr>
        </p:nvSpPr>
        <p:spPr/>
        <p:txBody>
          <a:bodyPr/>
          <a:lstStyle/>
          <a:p>
            <a:r>
              <a:rPr lang="en-US" dirty="0"/>
              <a:t>Care opinion may conference</a:t>
            </a:r>
          </a:p>
        </p:txBody>
      </p:sp>
      <p:sp>
        <p:nvSpPr>
          <p:cNvPr id="6" name="Slide Number Placeholder 5">
            <a:extLst>
              <a:ext uri="{FF2B5EF4-FFF2-40B4-BE49-F238E27FC236}">
                <a16:creationId xmlns:a16="http://schemas.microsoft.com/office/drawing/2014/main" id="{50B6C709-8794-DF4E-A15C-6E648F09DD12}"/>
              </a:ext>
            </a:extLst>
          </p:cNvPr>
          <p:cNvSpPr>
            <a:spLocks noGrp="1"/>
          </p:cNvSpPr>
          <p:nvPr>
            <p:ph type="sldNum" sz="quarter" idx="4"/>
          </p:nvPr>
        </p:nvSpPr>
        <p:spPr/>
        <p:txBody>
          <a:bodyPr/>
          <a:lstStyle/>
          <a:p>
            <a:fld id="{294A09A9-5501-47C1-A89A-A340965A2BE2}" type="slidenum">
              <a:rPr lang="en-US" smtClean="0"/>
              <a:pPr/>
              <a:t>7</a:t>
            </a:fld>
            <a:endParaRPr lang="en-US" dirty="0"/>
          </a:p>
        </p:txBody>
      </p:sp>
      <p:sp>
        <p:nvSpPr>
          <p:cNvPr id="8" name="Content Placeholder 7">
            <a:extLst>
              <a:ext uri="{FF2B5EF4-FFF2-40B4-BE49-F238E27FC236}">
                <a16:creationId xmlns:a16="http://schemas.microsoft.com/office/drawing/2014/main" id="{1A2C1A30-DC8A-C1AA-1D96-01AB322B175B}"/>
              </a:ext>
            </a:extLst>
          </p:cNvPr>
          <p:cNvSpPr>
            <a:spLocks noGrp="1"/>
          </p:cNvSpPr>
          <p:nvPr>
            <p:ph idx="1"/>
          </p:nvPr>
        </p:nvSpPr>
        <p:spPr>
          <a:xfrm>
            <a:off x="500555" y="1827213"/>
            <a:ext cx="11190890" cy="4649787"/>
          </a:xfrm>
        </p:spPr>
        <p:txBody>
          <a:bodyPr/>
          <a:lstStyle/>
          <a:p>
            <a:pPr marL="342900" indent="-342900">
              <a:buFont typeface="Arial" panose="020B0604020202020204" pitchFamily="34" charset="0"/>
              <a:buChar char="•"/>
            </a:pPr>
            <a:r>
              <a:rPr lang="en-GB" sz="2100" dirty="0"/>
              <a:t>The initial launch of Care Opinion within the two Urgent Community Response teams created a micro-culture.</a:t>
            </a:r>
          </a:p>
          <a:p>
            <a:pPr marL="342900" indent="-342900">
              <a:buFont typeface="Arial" panose="020B0604020202020204" pitchFamily="34" charset="0"/>
              <a:buChar char="•"/>
            </a:pPr>
            <a:r>
              <a:rPr lang="en-GB" sz="2100" dirty="0"/>
              <a:t>Both teams demonstrated enthusiasm in collecting feedback, celebrating it, and sharing corridor comments over WhatsApp.</a:t>
            </a:r>
          </a:p>
          <a:p>
            <a:pPr marL="342900" indent="-342900">
              <a:buFont typeface="Arial" panose="020B0604020202020204" pitchFamily="34" charset="0"/>
              <a:buChar char="•"/>
            </a:pPr>
            <a:r>
              <a:rPr lang="en-GB" sz="2100" dirty="0"/>
              <a:t>Care Opinion proved to be a positive model for community healthcare, addressing the need for equitable feedback collection.</a:t>
            </a:r>
          </a:p>
          <a:p>
            <a:pPr marL="342900" indent="-342900">
              <a:buFont typeface="Arial" panose="020B0604020202020204" pitchFamily="34" charset="0"/>
              <a:buChar char="•"/>
            </a:pPr>
            <a:r>
              <a:rPr lang="en-GB" sz="2100" dirty="0"/>
              <a:t>Teams were able to customize their feedback collection methods while empowering patients to provide feedback in various ways.</a:t>
            </a:r>
          </a:p>
          <a:p>
            <a:pPr marL="342900" indent="-342900">
              <a:buFont typeface="Arial" panose="020B0604020202020204" pitchFamily="34" charset="0"/>
              <a:buChar char="•"/>
            </a:pPr>
            <a:r>
              <a:rPr lang="en-GB" sz="2100" dirty="0"/>
              <a:t>Carer feedback played a crucial role, contributing to 39% of the responses and fostering new dialogues with carers.</a:t>
            </a:r>
          </a:p>
        </p:txBody>
      </p:sp>
    </p:spTree>
    <p:extLst>
      <p:ext uri="{BB962C8B-B14F-4D97-AF65-F5344CB8AC3E}">
        <p14:creationId xmlns:p14="http://schemas.microsoft.com/office/powerpoint/2010/main" val="4212917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25D7E-2837-D27D-FEBE-67529743C354}"/>
              </a:ext>
            </a:extLst>
          </p:cNvPr>
          <p:cNvSpPr>
            <a:spLocks noGrp="1"/>
          </p:cNvSpPr>
          <p:nvPr>
            <p:ph type="title"/>
          </p:nvPr>
        </p:nvSpPr>
        <p:spPr/>
        <p:txBody>
          <a:bodyPr/>
          <a:lstStyle/>
          <a:p>
            <a:r>
              <a:rPr lang="en-GB" dirty="0"/>
              <a:t>The Unrealised Impact of Care Opinion</a:t>
            </a:r>
          </a:p>
        </p:txBody>
      </p:sp>
      <p:sp>
        <p:nvSpPr>
          <p:cNvPr id="3" name="Content Placeholder 2">
            <a:extLst>
              <a:ext uri="{FF2B5EF4-FFF2-40B4-BE49-F238E27FC236}">
                <a16:creationId xmlns:a16="http://schemas.microsoft.com/office/drawing/2014/main" id="{41D5F0BA-2C26-25FD-4FC8-B545BF8606FA}"/>
              </a:ext>
            </a:extLst>
          </p:cNvPr>
          <p:cNvSpPr>
            <a:spLocks noGrp="1"/>
          </p:cNvSpPr>
          <p:nvPr>
            <p:ph idx="1"/>
          </p:nvPr>
        </p:nvSpPr>
        <p:spPr>
          <a:xfrm>
            <a:off x="500062" y="1772444"/>
            <a:ext cx="11191875" cy="4518025"/>
          </a:xfrm>
        </p:spPr>
        <p:txBody>
          <a:bodyPr/>
          <a:lstStyle/>
          <a:p>
            <a:pPr marL="342900" indent="-342900">
              <a:buFont typeface="Arial" panose="020B0604020202020204" pitchFamily="34" charset="0"/>
              <a:buChar char="•"/>
            </a:pPr>
            <a:r>
              <a:rPr lang="en-GB" sz="2000" dirty="0"/>
              <a:t>The use of Care Opinion led to a significant increase in stories collected, prompting reflection within the division.</a:t>
            </a:r>
          </a:p>
          <a:p>
            <a:pPr marL="342900" indent="-342900">
              <a:buFont typeface="Arial" panose="020B0604020202020204" pitchFamily="34" charset="0"/>
              <a:buChar char="•"/>
            </a:pPr>
            <a:r>
              <a:rPr lang="en-GB" sz="2000" dirty="0"/>
              <a:t>Real-time conversations fostered honest and open dialogues with patients and carers, instilling confidence in sharing their experiences.</a:t>
            </a:r>
          </a:p>
          <a:p>
            <a:pPr marL="342900" indent="-342900">
              <a:buFont typeface="Arial" panose="020B0604020202020204" pitchFamily="34" charset="0"/>
              <a:buChar char="•"/>
            </a:pPr>
            <a:r>
              <a:rPr lang="en-GB" sz="2000" dirty="0"/>
              <a:t>Clinicians utilized feedback to boost morale, with some sites even implementing "care opinion corners" to celebrate patient comments.</a:t>
            </a:r>
          </a:p>
          <a:p>
            <a:pPr marL="342900" indent="-342900">
              <a:buFont typeface="Arial" panose="020B0604020202020204" pitchFamily="34" charset="0"/>
              <a:buChar char="•"/>
            </a:pPr>
            <a:r>
              <a:rPr lang="en-GB" sz="2000" dirty="0"/>
              <a:t>Feedback from Care Opinion comments became a valuable resource for clinicians in their revalidation processes.</a:t>
            </a:r>
          </a:p>
          <a:p>
            <a:pPr marL="342900" indent="-342900">
              <a:buFont typeface="Arial" panose="020B0604020202020204" pitchFamily="34" charset="0"/>
              <a:buChar char="•"/>
            </a:pPr>
            <a:r>
              <a:rPr lang="en-GB" sz="2000" dirty="0"/>
              <a:t>The impact of Care Opinion resulted in system changes on a reasonable scale, generating interest in the divisional model.</a:t>
            </a:r>
          </a:p>
          <a:p>
            <a:pPr marL="342900" indent="-342900">
              <a:buFont typeface="Arial" panose="020B0604020202020204" pitchFamily="34" charset="0"/>
              <a:buChar char="•"/>
            </a:pPr>
            <a:r>
              <a:rPr lang="en-GB" sz="2000" dirty="0"/>
              <a:t>Collaboration with OPMH offered an opportunity to amplify the voices of service users and carers within the healthcare system.</a:t>
            </a:r>
          </a:p>
        </p:txBody>
      </p:sp>
      <p:sp>
        <p:nvSpPr>
          <p:cNvPr id="4" name="Date Placeholder 3">
            <a:extLst>
              <a:ext uri="{FF2B5EF4-FFF2-40B4-BE49-F238E27FC236}">
                <a16:creationId xmlns:a16="http://schemas.microsoft.com/office/drawing/2014/main" id="{77F26FCA-2637-A66E-3F31-DB30885D17F7}"/>
              </a:ext>
            </a:extLst>
          </p:cNvPr>
          <p:cNvSpPr>
            <a:spLocks noGrp="1"/>
          </p:cNvSpPr>
          <p:nvPr>
            <p:ph type="dt" sz="half" idx="2"/>
          </p:nvPr>
        </p:nvSpPr>
        <p:spPr/>
        <p:txBody>
          <a:bodyPr/>
          <a:lstStyle/>
          <a:p>
            <a:fld id="{8CE9AC2A-20AD-8C48-B5EB-B5322BDBCDEE}" type="datetime1">
              <a:rPr lang="en-US" smtClean="0"/>
              <a:pPr/>
              <a:t>5/10/2023</a:t>
            </a:fld>
            <a:endParaRPr lang="en-US" dirty="0"/>
          </a:p>
        </p:txBody>
      </p:sp>
      <p:sp>
        <p:nvSpPr>
          <p:cNvPr id="5" name="Footer Placeholder 4">
            <a:extLst>
              <a:ext uri="{FF2B5EF4-FFF2-40B4-BE49-F238E27FC236}">
                <a16:creationId xmlns:a16="http://schemas.microsoft.com/office/drawing/2014/main" id="{C9858B50-C35E-88DB-F5AD-A0332A285CED}"/>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DAFD4E1C-89F9-21D0-DF55-46D3B70CCBEA}"/>
              </a:ext>
            </a:extLst>
          </p:cNvPr>
          <p:cNvSpPr>
            <a:spLocks noGrp="1"/>
          </p:cNvSpPr>
          <p:nvPr>
            <p:ph type="sldNum" sz="quarter" idx="4"/>
          </p:nvPr>
        </p:nvSpPr>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1995594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65A7-995A-9F45-891C-82D9B9D40801}"/>
              </a:ext>
            </a:extLst>
          </p:cNvPr>
          <p:cNvSpPr>
            <a:spLocks noGrp="1"/>
          </p:cNvSpPr>
          <p:nvPr>
            <p:ph type="title"/>
          </p:nvPr>
        </p:nvSpPr>
        <p:spPr>
          <a:xfrm>
            <a:off x="1889961" y="1791018"/>
            <a:ext cx="8412079" cy="2810460"/>
          </a:xfrm>
        </p:spPr>
        <p:txBody>
          <a:bodyPr>
            <a:noAutofit/>
          </a:bodyPr>
          <a:lstStyle/>
          <a:p>
            <a:r>
              <a:rPr lang="en-GB" sz="2400" dirty="0"/>
              <a:t>Everyone was wonderful. With medication, my loved one gradually dealt with the chest infection and UTI, but the help provided by the UCR team was crucial in restoring and developing his mobility whilst he began to improve.</a:t>
            </a:r>
            <a:endParaRPr lang="en-US" sz="2400" dirty="0"/>
          </a:p>
        </p:txBody>
      </p:sp>
      <p:sp>
        <p:nvSpPr>
          <p:cNvPr id="13" name="Text Placeholder 5">
            <a:extLst>
              <a:ext uri="{FF2B5EF4-FFF2-40B4-BE49-F238E27FC236}">
                <a16:creationId xmlns:a16="http://schemas.microsoft.com/office/drawing/2014/main" id="{6118A1B7-08BA-6B43-BBA8-952377DF944D}"/>
              </a:ext>
            </a:extLst>
          </p:cNvPr>
          <p:cNvSpPr>
            <a:spLocks noGrp="1"/>
          </p:cNvSpPr>
          <p:nvPr>
            <p:ph type="body" sz="quarter" idx="13"/>
          </p:nvPr>
        </p:nvSpPr>
        <p:spPr>
          <a:xfrm>
            <a:off x="1502619" y="543354"/>
            <a:ext cx="1364297" cy="1094521"/>
          </a:xfrm>
        </p:spPr>
        <p:txBody>
          <a:bodyPr/>
          <a:lstStyle/>
          <a:p>
            <a:r>
              <a:rPr lang="en-US" dirty="0"/>
              <a:t>“</a:t>
            </a:r>
          </a:p>
        </p:txBody>
      </p:sp>
      <p:sp>
        <p:nvSpPr>
          <p:cNvPr id="7" name="Text Placeholder 6">
            <a:extLst>
              <a:ext uri="{FF2B5EF4-FFF2-40B4-BE49-F238E27FC236}">
                <a16:creationId xmlns:a16="http://schemas.microsoft.com/office/drawing/2014/main" id="{E178654B-08C9-4C41-8BEC-DFB720245862}"/>
              </a:ext>
            </a:extLst>
          </p:cNvPr>
          <p:cNvSpPr>
            <a:spLocks noGrp="1"/>
          </p:cNvSpPr>
          <p:nvPr>
            <p:ph type="body" sz="quarter" idx="14"/>
          </p:nvPr>
        </p:nvSpPr>
        <p:spPr>
          <a:xfrm>
            <a:off x="5556250" y="4521136"/>
            <a:ext cx="3511550" cy="679450"/>
          </a:xfrm>
        </p:spPr>
        <p:txBody>
          <a:bodyPr/>
          <a:lstStyle/>
          <a:p>
            <a:r>
              <a:rPr lang="en-US" dirty="0"/>
              <a:t>-anonymous </a:t>
            </a:r>
            <a:r>
              <a:rPr lang="en-US" dirty="0" err="1"/>
              <a:t>carer</a:t>
            </a:r>
            <a:endParaRPr lang="en-US" dirty="0"/>
          </a:p>
          <a:p>
            <a:endParaRPr lang="en-US" dirty="0"/>
          </a:p>
        </p:txBody>
      </p:sp>
      <p:sp>
        <p:nvSpPr>
          <p:cNvPr id="14" name="Text Placeholder 7">
            <a:extLst>
              <a:ext uri="{FF2B5EF4-FFF2-40B4-BE49-F238E27FC236}">
                <a16:creationId xmlns:a16="http://schemas.microsoft.com/office/drawing/2014/main" id="{A1F17760-D90A-AB46-A4E0-31B2684E3F5E}"/>
              </a:ext>
            </a:extLst>
          </p:cNvPr>
          <p:cNvSpPr>
            <a:spLocks noGrp="1"/>
          </p:cNvSpPr>
          <p:nvPr>
            <p:ph type="body" sz="quarter" idx="15"/>
          </p:nvPr>
        </p:nvSpPr>
        <p:spPr>
          <a:xfrm>
            <a:off x="9420876" y="3426615"/>
            <a:ext cx="1364297" cy="1094521"/>
          </a:xfrm>
        </p:spPr>
        <p:txBody>
          <a:bodyPr/>
          <a:lstStyle/>
          <a:p>
            <a:r>
              <a:rPr lang="en-US" dirty="0"/>
              <a:t>”</a:t>
            </a:r>
          </a:p>
        </p:txBody>
      </p:sp>
      <p:sp>
        <p:nvSpPr>
          <p:cNvPr id="3" name="Date Placeholder 2">
            <a:extLst>
              <a:ext uri="{FF2B5EF4-FFF2-40B4-BE49-F238E27FC236}">
                <a16:creationId xmlns:a16="http://schemas.microsoft.com/office/drawing/2014/main" id="{8D3F7063-A64B-CB42-8BBF-BF52424269A8}"/>
              </a:ext>
            </a:extLst>
          </p:cNvPr>
          <p:cNvSpPr>
            <a:spLocks noGrp="1"/>
          </p:cNvSpPr>
          <p:nvPr>
            <p:ph type="dt" sz="half" idx="10"/>
          </p:nvPr>
        </p:nvSpPr>
        <p:spPr/>
        <p:txBody>
          <a:bodyPr/>
          <a:lstStyle/>
          <a:p>
            <a:fld id="{4CF75428-5BE0-934D-BB71-675F8E23A386}" type="datetime1">
              <a:rPr lang="en-US" smtClean="0"/>
              <a:t>5/10/2023</a:t>
            </a:fld>
            <a:endParaRPr lang="en-US" dirty="0"/>
          </a:p>
        </p:txBody>
      </p:sp>
      <p:sp>
        <p:nvSpPr>
          <p:cNvPr id="4" name="Footer Placeholder 3">
            <a:extLst>
              <a:ext uri="{FF2B5EF4-FFF2-40B4-BE49-F238E27FC236}">
                <a16:creationId xmlns:a16="http://schemas.microsoft.com/office/drawing/2014/main" id="{6E4EA976-8646-0143-BA18-8675E6FA5EB7}"/>
              </a:ext>
            </a:extLst>
          </p:cNvPr>
          <p:cNvSpPr>
            <a:spLocks noGrp="1"/>
          </p:cNvSpPr>
          <p:nvPr>
            <p:ph type="ftr" sz="quarter" idx="11"/>
          </p:nvPr>
        </p:nvSpPr>
        <p:spPr/>
        <p:txBody>
          <a:bodyPr/>
          <a:lstStyle/>
          <a:p>
            <a:r>
              <a:rPr lang="en-US" dirty="0"/>
              <a:t>Care opinion may conference</a:t>
            </a:r>
          </a:p>
        </p:txBody>
      </p:sp>
      <p:sp>
        <p:nvSpPr>
          <p:cNvPr id="5" name="Slide Number Placeholder 4">
            <a:extLst>
              <a:ext uri="{FF2B5EF4-FFF2-40B4-BE49-F238E27FC236}">
                <a16:creationId xmlns:a16="http://schemas.microsoft.com/office/drawing/2014/main" id="{7003A5E2-8F37-D546-BCD9-24A2037BB54D}"/>
              </a:ext>
            </a:extLst>
          </p:cNvPr>
          <p:cNvSpPr>
            <a:spLocks noGrp="1"/>
          </p:cNvSpPr>
          <p:nvPr>
            <p:ph type="sldNum" sz="quarter" idx="12"/>
          </p:nvPr>
        </p:nvSpPr>
        <p:spPr/>
        <p:txBody>
          <a:body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2639983765"/>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6" ma:contentTypeDescription="Create a new document." ma:contentTypeScope="" ma:versionID="d62867a208bb933fc22168749048a8c5">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ef711cd5f8b9762d719190804f3ef9e0"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538014-3380-4b7f-a977-2ee071dd445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89f4d8-c32d-4bf2-a081-9960b98df5c1}" ma:internalName="TaxCatchAll" ma:showField="CatchAllData" ma:web="db480776-5128-43a3-b677-12ebb2d77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b480776-5128-43a3-b677-12ebb2d77427" xsi:nil="true"/>
    <MediaServiceKeyPoints xmlns="f47fa861-369f-4035-a868-dd727a8f1ebe" xsi:nil="true"/>
    <lcf76f155ced4ddcb4097134ff3c332f xmlns="f47fa861-369f-4035-a868-dd727a8f1e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21AD77-2855-47C7-8C84-E2524F8075BB}"/>
</file>

<file path=customXml/itemProps2.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85334180-0405-413B-834A-44FA9E05ADB7}">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{B06F4620-C222-475D-BDED-FFAB5922BAAD}tf45331398_win32</Template>
  <TotalTime>2721</TotalTime>
  <Words>1679</Words>
  <Application>Microsoft Office PowerPoint</Application>
  <PresentationFormat>Widescreen</PresentationFormat>
  <Paragraphs>155</Paragraphs>
  <Slides>18</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Segoe UI</vt:lpstr>
      <vt:lpstr>Söhne</vt:lpstr>
      <vt:lpstr>Tenorite</vt:lpstr>
      <vt:lpstr>Office Theme</vt:lpstr>
      <vt:lpstr>Care opinion as a driving force in changing team culture</vt:lpstr>
      <vt:lpstr>Agenda</vt:lpstr>
      <vt:lpstr>About me </vt:lpstr>
      <vt:lpstr>Introduction</vt:lpstr>
      <vt:lpstr>Care Opinion Pilot</vt:lpstr>
      <vt:lpstr>Initial Launch Period</vt:lpstr>
      <vt:lpstr>Reception to Launch</vt:lpstr>
      <vt:lpstr>The Unrealised Impact of Care Opinion</vt:lpstr>
      <vt:lpstr>Everyone was wonderful. With medication, my loved one gradually dealt with the chest infection and UTI, but the help provided by the UCR team was crucial in restoring and developing his mobility whilst he began to improve.</vt:lpstr>
      <vt:lpstr>Quick culture Change</vt:lpstr>
      <vt:lpstr>Instant Ambassadors </vt:lpstr>
      <vt:lpstr>Quick Innovation</vt:lpstr>
      <vt:lpstr>Utilizing Data and Informatics</vt:lpstr>
      <vt:lpstr>Positive Team impact</vt:lpstr>
      <vt:lpstr>Timeline </vt:lpstr>
      <vt:lpstr>Taking the Next Steps</vt:lpstr>
      <vt:lpstr>Summary </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the use of care opinion has shaped divisional culture within southern health</dc:title>
  <dc:creator>Clements, Alexander</dc:creator>
  <cp:lastModifiedBy>Clements, Alexander</cp:lastModifiedBy>
  <cp:revision>19</cp:revision>
  <dcterms:created xsi:type="dcterms:W3CDTF">2023-02-28T11:57:50Z</dcterms:created>
  <dcterms:modified xsi:type="dcterms:W3CDTF">2023-05-10T12:38:09Z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