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2" r:id="rId6"/>
    <p:sldId id="274" r:id="rId7"/>
    <p:sldId id="282" r:id="rId8"/>
    <p:sldId id="277" r:id="rId9"/>
    <p:sldId id="278" r:id="rId10"/>
    <p:sldId id="276" r:id="rId11"/>
    <p:sldId id="281" r:id="rId12"/>
    <p:sldId id="288" r:id="rId13"/>
    <p:sldId id="289" r:id="rId14"/>
    <p:sldId id="280" r:id="rId15"/>
    <p:sldId id="257" r:id="rId16"/>
    <p:sldId id="265" r:id="rId17"/>
    <p:sldId id="286" r:id="rId18"/>
    <p:sldId id="259" r:id="rId19"/>
    <p:sldId id="287"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B2BBB-A6FD-4248-A822-06AC3015AFF7}" v="4" dt="2019-10-18T14:31:33.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07" autoAdjust="0"/>
    <p:restoredTop sz="70090" autoAdjust="0"/>
  </p:normalViewPr>
  <p:slideViewPr>
    <p:cSldViewPr>
      <p:cViewPr varScale="1">
        <p:scale>
          <a:sx n="80" d="100"/>
          <a:sy n="80" d="100"/>
        </p:scale>
        <p:origin x="214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F69EC9-56B2-4802-9725-A1F3D304749D}" type="datetimeFigureOut">
              <a:rPr lang="en-GB" smtClean="0"/>
              <a:t>18/10/2019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A2D4E-391D-4A72-A6BE-46E5623C6AD3}" type="slidenum">
              <a:rPr lang="en-GB" smtClean="0"/>
              <a:t>‹#›</a:t>
            </a:fld>
            <a:endParaRPr lang="en-GB"/>
          </a:p>
        </p:txBody>
      </p:sp>
    </p:spTree>
    <p:extLst>
      <p:ext uri="{BB962C8B-B14F-4D97-AF65-F5344CB8AC3E}">
        <p14:creationId xmlns:p14="http://schemas.microsoft.com/office/powerpoint/2010/main" val="425193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to me</a:t>
            </a:r>
          </a:p>
          <a:p>
            <a:r>
              <a:rPr lang="en-GB" dirty="0"/>
              <a:t>Notts Healthcare – big, MH predominantly, also physical health and a large Forensic MH division</a:t>
            </a:r>
          </a:p>
          <a:p>
            <a:endParaRPr lang="en-GB" dirty="0"/>
          </a:p>
          <a:p>
            <a:r>
              <a:rPr lang="en-GB" dirty="0"/>
              <a:t>In</a:t>
            </a:r>
            <a:r>
              <a:rPr lang="en-GB" baseline="0" dirty="0"/>
              <a:t> keeping with the spirit of CO, I’m going to take you through our ten years of working with CO as though it were a story – which it surely is! </a:t>
            </a:r>
          </a:p>
          <a:p>
            <a:endParaRPr lang="en-GB" baseline="0" dirty="0"/>
          </a:p>
          <a:p>
            <a:r>
              <a:rPr lang="en-GB" dirty="0"/>
              <a:t>An</a:t>
            </a:r>
            <a:r>
              <a:rPr lang="en-GB" baseline="0" dirty="0"/>
              <a:t> interesting side plot is that I worked for PO at this point in the story. I moved over from PO to Notts Healthcare in 2013 (four years into the story), having worked closely with the Trust in my role supporting mental health Trusts. I tell you that firstly because I’d feel guilty taking any credit for what the Trust achieved in those first 4yrs (!) and secondly because I arrived at the Trust with a real enthusiasm about CO, which has not waned one jot. As an outsider and then as an insider, I could see Care Opinion’s potential and have been able to contribute to the success we’ve had since. </a:t>
            </a:r>
          </a:p>
          <a:p>
            <a:endParaRPr lang="en-GB" baseline="0" dirty="0"/>
          </a:p>
          <a:p>
            <a:r>
              <a:rPr lang="en-GB" baseline="0" dirty="0"/>
              <a:t>So, once upon a time.. </a:t>
            </a:r>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1</a:t>
            </a:fld>
            <a:endParaRPr lang="en-GB"/>
          </a:p>
        </p:txBody>
      </p:sp>
    </p:spTree>
    <p:extLst>
      <p:ext uri="{BB962C8B-B14F-4D97-AF65-F5344CB8AC3E}">
        <p14:creationId xmlns:p14="http://schemas.microsoft.com/office/powerpoint/2010/main" val="119486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doesn’t need a lot of explanation:</a:t>
            </a:r>
            <a:r>
              <a:rPr lang="en-GB" baseline="0" dirty="0"/>
              <a:t> get CO on everything!</a:t>
            </a:r>
          </a:p>
          <a:p>
            <a:r>
              <a:rPr lang="en-GB" dirty="0"/>
              <a:t>Posters,</a:t>
            </a:r>
            <a:r>
              <a:rPr lang="en-GB" baseline="0" dirty="0"/>
              <a:t> note on our surveys, all over our social media profiles, ‘Your Feedback Matters’ cards, on exit questionnaires, on appointment letters, on patient information, on the walls!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10</a:t>
            </a:fld>
            <a:endParaRPr lang="en-GB"/>
          </a:p>
        </p:txBody>
      </p:sp>
    </p:spTree>
    <p:extLst>
      <p:ext uri="{BB962C8B-B14F-4D97-AF65-F5344CB8AC3E}">
        <p14:creationId xmlns:p14="http://schemas.microsoft.com/office/powerpoint/2010/main" val="37440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2019. A real celebration.</a:t>
            </a:r>
          </a:p>
          <a:p>
            <a:endParaRPr lang="en-GB" baseline="0" dirty="0"/>
          </a:p>
          <a:p>
            <a:r>
              <a:rPr lang="en-GB" baseline="0" dirty="0"/>
              <a:t>Ten blogs, from people around the Trust, talking about what they’d learned in 10yrs of working with CO. </a:t>
            </a:r>
          </a:p>
          <a:p>
            <a:endParaRPr lang="en-GB" baseline="0" dirty="0"/>
          </a:p>
          <a:p>
            <a:r>
              <a:rPr lang="en-GB" baseline="0" dirty="0"/>
              <a:t>We devoted an entire Leadership Council to patient experience, at which James was keynote. We asked our 150 top leaders to make commitments to how they would do more with patient experience and we’ve seen a really fantastic spike of interest – particularly from clinical leaders, who’ve evaded us a bit over the years, toughest nut to crack. </a:t>
            </a:r>
          </a:p>
          <a:p>
            <a:endParaRPr lang="en-GB" baseline="0" dirty="0"/>
          </a:p>
          <a:p>
            <a:r>
              <a:rPr lang="en-GB" baseline="0" dirty="0"/>
              <a:t>We ran a CO masterclass the same afternoon – to upskill those people who use it most. That included people from our Quality Improvement Team who are really starting to use CO as part of how they understand patient views and issues that might need to be addressed through QI methodology. </a:t>
            </a:r>
          </a:p>
          <a:p>
            <a:endParaRPr lang="en-GB" baseline="0" dirty="0"/>
          </a:p>
          <a:p>
            <a:r>
              <a:rPr lang="en-GB" baseline="0" dirty="0"/>
              <a:t>We awarded ten CO heroes – who all received a CO pin badge and certificate, one missing from this photo but we got James in it instead! </a:t>
            </a:r>
          </a:p>
          <a:p>
            <a:endParaRPr lang="en-GB" baseline="0" dirty="0"/>
          </a:p>
          <a:p>
            <a:r>
              <a:rPr lang="en-GB" baseline="0" dirty="0"/>
              <a:t>CO dominated our Trust intranet for a week, with stories and photos of our CO heroes. </a:t>
            </a:r>
          </a:p>
          <a:p>
            <a:endParaRPr lang="en-GB" baseline="0" dirty="0"/>
          </a:p>
          <a:p>
            <a:r>
              <a:rPr lang="en-GB" baseline="0" dirty="0"/>
              <a:t>As an organisation, we took stock of what we’d achieved – which felt like a huge amount – and started to think about our next big moves with CO. It was a real celebration. </a:t>
            </a:r>
          </a:p>
        </p:txBody>
      </p:sp>
      <p:sp>
        <p:nvSpPr>
          <p:cNvPr id="4" name="Slide Number Placeholder 3"/>
          <p:cNvSpPr>
            <a:spLocks noGrp="1"/>
          </p:cNvSpPr>
          <p:nvPr>
            <p:ph type="sldNum" sz="quarter" idx="10"/>
          </p:nvPr>
        </p:nvSpPr>
        <p:spPr/>
        <p:txBody>
          <a:bodyPr/>
          <a:lstStyle/>
          <a:p>
            <a:fld id="{FA7A2D4E-391D-4A72-A6BE-46E5623C6AD3}" type="slidenum">
              <a:rPr lang="en-GB" smtClean="0"/>
              <a:t>11</a:t>
            </a:fld>
            <a:endParaRPr lang="en-GB"/>
          </a:p>
        </p:txBody>
      </p:sp>
    </p:spTree>
    <p:extLst>
      <p:ext uri="{BB962C8B-B14F-4D97-AF65-F5344CB8AC3E}">
        <p14:creationId xmlns:p14="http://schemas.microsoft.com/office/powerpoint/2010/main" val="250357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those 10</a:t>
            </a:r>
            <a:r>
              <a:rPr lang="en-GB" baseline="0" dirty="0"/>
              <a:t> years </a:t>
            </a:r>
          </a:p>
          <a:p>
            <a:r>
              <a:rPr lang="en-GB" baseline="0" dirty="0"/>
              <a:t>180677 surveys – and we’ve learned a lot from those</a:t>
            </a:r>
          </a:p>
          <a:p>
            <a:r>
              <a:rPr lang="en-GB" baseline="0" dirty="0"/>
              <a:t>6,332 stories told – and we’ve learned more from those. </a:t>
            </a:r>
          </a:p>
          <a:p>
            <a:endParaRPr lang="en-GB" baseline="0" dirty="0"/>
          </a:p>
          <a:p>
            <a:r>
              <a:rPr lang="en-GB" baseline="0" dirty="0"/>
              <a:t>Because they’re public.</a:t>
            </a:r>
          </a:p>
          <a:p>
            <a:r>
              <a:rPr lang="en-GB" baseline="0" dirty="0"/>
              <a:t>Because someone has to, rightly, take responsibility for responding to the person who shared their story. </a:t>
            </a:r>
          </a:p>
          <a:p>
            <a:r>
              <a:rPr lang="en-GB" baseline="0" dirty="0"/>
              <a:t>Because they’re stories – they resonate more, people pay more attention to them, they feel more real, and people tell us the things we wouldn’t have thought to ask about. </a:t>
            </a:r>
          </a:p>
          <a:p>
            <a:endParaRPr lang="en-GB" baseline="0" dirty="0"/>
          </a:p>
          <a:p>
            <a:r>
              <a:rPr lang="en-GB" baseline="0" dirty="0"/>
              <a:t>Mostly positive, vast majority are positive. We work with very vulnerable people, some very angry people, some of whom we section and hold against their will. All of them have the opportunity to post – we’ve made sure of that. Even patients in seclusion in our high secure hospital are asked if they want to say anything and a volunteer helps to take their story. And we’re still getting this percentage of positives. </a:t>
            </a:r>
          </a:p>
          <a:p>
            <a:endParaRPr lang="en-GB" baseline="0" dirty="0"/>
          </a:p>
          <a:p>
            <a:r>
              <a:rPr lang="en-GB" baseline="0" dirty="0"/>
              <a:t>Those that are most critical all get responses, most have changes made as a result, and the sky didn’t fall in.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FA7A2D4E-391D-4A72-A6BE-46E5623C6AD3}" type="slidenum">
              <a:rPr lang="en-GB" smtClean="0"/>
              <a:t>12</a:t>
            </a:fld>
            <a:endParaRPr lang="en-GB"/>
          </a:p>
        </p:txBody>
      </p:sp>
    </p:spTree>
    <p:extLst>
      <p:ext uri="{BB962C8B-B14F-4D97-AF65-F5344CB8AC3E}">
        <p14:creationId xmlns:p14="http://schemas.microsoft.com/office/powerpoint/2010/main" val="407976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a:t>
            </a:r>
            <a:r>
              <a:rPr lang="en-GB" baseline="0" dirty="0"/>
              <a:t> to come: </a:t>
            </a:r>
            <a:endParaRPr lang="en-GB" dirty="0"/>
          </a:p>
          <a:p>
            <a:r>
              <a:rPr lang="en-GB" dirty="0"/>
              <a:t>Trustwide Patient</a:t>
            </a:r>
            <a:r>
              <a:rPr lang="en-GB" baseline="0" dirty="0"/>
              <a:t> and Carer Experience Review – four year programme of work, CO is a major part of each of the five priority areas</a:t>
            </a:r>
          </a:p>
          <a:p>
            <a:r>
              <a:rPr lang="en-GB" baseline="0" dirty="0"/>
              <a:t>Large off-shoot QI project to look at how we better involve people with IDD in decisions about their care and in providing feedback</a:t>
            </a:r>
          </a:p>
          <a:p>
            <a:r>
              <a:rPr lang="en-GB" baseline="0" dirty="0"/>
              <a:t>Automated language processing – OK, so that doesn’t sound very sexy but it’s innovative</a:t>
            </a:r>
          </a:p>
          <a:p>
            <a:r>
              <a:rPr lang="en-GB" dirty="0"/>
              <a:t>Subscriber tagging (CQC domains,</a:t>
            </a:r>
            <a:r>
              <a:rPr lang="en-GB" baseline="0" dirty="0"/>
              <a:t> for example)</a:t>
            </a:r>
          </a:p>
          <a:p>
            <a:r>
              <a:rPr lang="en-GB" baseline="0" dirty="0"/>
              <a:t>Positives</a:t>
            </a:r>
          </a:p>
          <a:p>
            <a:r>
              <a:rPr lang="en-GB" baseline="0" dirty="0"/>
              <a:t>More courageous sharing of critical stories (show next slide)</a:t>
            </a:r>
          </a:p>
          <a:p>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13</a:t>
            </a:fld>
            <a:endParaRPr lang="en-GB"/>
          </a:p>
        </p:txBody>
      </p:sp>
    </p:spTree>
    <p:extLst>
      <p:ext uri="{BB962C8B-B14F-4D97-AF65-F5344CB8AC3E}">
        <p14:creationId xmlns:p14="http://schemas.microsoft.com/office/powerpoint/2010/main" val="392961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14</a:t>
            </a:fld>
            <a:endParaRPr lang="en-GB"/>
          </a:p>
        </p:txBody>
      </p:sp>
    </p:spTree>
    <p:extLst>
      <p:ext uri="{BB962C8B-B14F-4D97-AF65-F5344CB8AC3E}">
        <p14:creationId xmlns:p14="http://schemas.microsoft.com/office/powerpoint/2010/main" val="201806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CO to pre-empt CQC</a:t>
            </a:r>
          </a:p>
        </p:txBody>
      </p:sp>
      <p:sp>
        <p:nvSpPr>
          <p:cNvPr id="4" name="Slide Number Placeholder 3"/>
          <p:cNvSpPr>
            <a:spLocks noGrp="1"/>
          </p:cNvSpPr>
          <p:nvPr>
            <p:ph type="sldNum" sz="quarter" idx="10"/>
          </p:nvPr>
        </p:nvSpPr>
        <p:spPr/>
        <p:txBody>
          <a:bodyPr/>
          <a:lstStyle/>
          <a:p>
            <a:fld id="{FA7A2D4E-391D-4A72-A6BE-46E5623C6AD3}" type="slidenum">
              <a:rPr lang="en-GB" smtClean="0"/>
              <a:t>15</a:t>
            </a:fld>
            <a:endParaRPr lang="en-GB"/>
          </a:p>
        </p:txBody>
      </p:sp>
    </p:spTree>
    <p:extLst>
      <p:ext uri="{BB962C8B-B14F-4D97-AF65-F5344CB8AC3E}">
        <p14:creationId xmlns:p14="http://schemas.microsoft.com/office/powerpoint/2010/main" val="323155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Listen with the intent to understand</a:t>
            </a:r>
            <a:r>
              <a:rPr lang="en-GB" baseline="0" dirty="0"/>
              <a:t> – </a:t>
            </a:r>
            <a:r>
              <a:rPr lang="en-GB" b="1" dirty="0"/>
              <a:t>NOT</a:t>
            </a:r>
            <a:r>
              <a:rPr lang="en-GB" dirty="0"/>
              <a:t> to respond/placate/tick a box</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Don’t be too NHS-y (over-control, stuffy and hierarchical) - Head of </a:t>
            </a:r>
            <a:r>
              <a:rPr lang="en-GB" dirty="0" err="1"/>
              <a:t>Comms</a:t>
            </a:r>
            <a:r>
              <a:rPr lang="en-GB" dirty="0"/>
              <a:t>: “I’m convinced that using Care Opinion over the last ten years has allowed us to be open and transparent in a really progressive way”</a:t>
            </a:r>
          </a:p>
          <a:p>
            <a:pPr marL="0" indent="0">
              <a:buFont typeface="Arial" panose="020B0604020202020204" pitchFamily="34" charset="0"/>
              <a:buNone/>
            </a:pPr>
            <a:endParaRPr lang="en-GB" dirty="0"/>
          </a:p>
          <a:p>
            <a:pPr marL="285750" indent="-285750">
              <a:buFont typeface="Arial" panose="020B0604020202020204" pitchFamily="34" charset="0"/>
              <a:buChar char="•"/>
            </a:pPr>
            <a:r>
              <a:rPr lang="en-GB" dirty="0"/>
              <a:t>Make the most of CO’s features – they make it easy</a:t>
            </a:r>
          </a:p>
          <a:p>
            <a:pPr marL="285750" indent="-285750">
              <a:buFont typeface="Arial" panose="020B0604020202020204" pitchFamily="34" charset="0"/>
              <a:buChar char="•"/>
            </a:pPr>
            <a:r>
              <a:rPr lang="en-GB" dirty="0"/>
              <a:t>Carrot not stick – find the people who naturally arrive at this with the right attitude and aptitude, work with them, show the rest of your organisation what they’ve achieved</a:t>
            </a:r>
          </a:p>
          <a:p>
            <a:pPr marL="285750" indent="-285750">
              <a:buFont typeface="Arial" panose="020B0604020202020204" pitchFamily="34" charset="0"/>
              <a:buChar char="•"/>
            </a:pPr>
            <a:r>
              <a:rPr lang="en-GB" dirty="0"/>
              <a:t>Freedom to CO that is so refreshing!</a:t>
            </a:r>
            <a:r>
              <a:rPr lang="en-GB" baseline="0" dirty="0"/>
              <a:t> Embrace that, it will make some of our archaic NHS systems look bad and cause us all to question them and ditch them for the greater good! </a:t>
            </a:r>
          </a:p>
          <a:p>
            <a:pPr marL="0" indent="0">
              <a:buFont typeface="Arial" panose="020B0604020202020204" pitchFamily="34" charset="0"/>
              <a:buNone/>
            </a:pPr>
            <a:endParaRPr lang="en-GB" baseline="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Keep talking about it – cultural change isn’t quick (quote on wall), including report to Board/Execs</a:t>
            </a:r>
          </a:p>
          <a:p>
            <a:pPr marL="285750" indent="-2857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16</a:t>
            </a:fld>
            <a:endParaRPr lang="en-GB"/>
          </a:p>
        </p:txBody>
      </p:sp>
    </p:spTree>
    <p:extLst>
      <p:ext uri="{BB962C8B-B14F-4D97-AF65-F5344CB8AC3E}">
        <p14:creationId xmlns:p14="http://schemas.microsoft.com/office/powerpoint/2010/main" val="159654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will, in the next year,</a:t>
            </a:r>
            <a:r>
              <a:rPr lang="en-GB" baseline="0" dirty="0"/>
              <a:t> be a negative story on a wall in our Trust. </a:t>
            </a:r>
            <a:r>
              <a:rPr lang="en-GB" baseline="0" dirty="0" err="1"/>
              <a:t>Groundbreaking</a:t>
            </a:r>
            <a:r>
              <a:rPr lang="en-GB" baseline="0" dirty="0"/>
              <a:t>. </a:t>
            </a:r>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17</a:t>
            </a:fld>
            <a:endParaRPr lang="en-GB"/>
          </a:p>
        </p:txBody>
      </p:sp>
    </p:spTree>
    <p:extLst>
      <p:ext uri="{BB962C8B-B14F-4D97-AF65-F5344CB8AC3E}">
        <p14:creationId xmlns:p14="http://schemas.microsoft.com/office/powerpoint/2010/main" val="81533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Stuff on slides</a:t>
            </a:r>
          </a:p>
          <a:p>
            <a:endParaRPr lang="en-GB" baseline="0" dirty="0"/>
          </a:p>
          <a:p>
            <a:r>
              <a:rPr lang="en-GB" dirty="0"/>
              <a:t>Took</a:t>
            </a:r>
            <a:r>
              <a:rPr lang="en-GB" baseline="0" dirty="0"/>
              <a:t> advantage of the NHS England funded two year subscription for all mental health Trusts. </a:t>
            </a:r>
          </a:p>
          <a:p>
            <a:endParaRPr lang="en-GB" baseline="0" dirty="0"/>
          </a:p>
          <a:p>
            <a:r>
              <a:rPr lang="en-GB" baseline="0" dirty="0"/>
              <a:t>It’s obvious to me now that the Trust would have paid for a subscription from the get-go, but the funded subscription came at the right time – there was really no excuse not to make the most of it. Don’t want to say much about cost – but we now renew our contract annually without a second thought, it is worth it, without any doubt.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Ultimately the decision taken by the Trust was based on: </a:t>
            </a:r>
            <a:r>
              <a:rPr lang="en-GB" dirty="0"/>
              <a:t>People are saying this stuff anyway - CO let</a:t>
            </a:r>
            <a:r>
              <a:rPr lang="en-GB" baseline="0" dirty="0"/>
              <a:t> us</a:t>
            </a:r>
            <a:r>
              <a:rPr lang="en-GB" dirty="0"/>
              <a:t> in on it, delivered it to our inbox, themed and packaged it for us in reports, allowed us the opportunity to respond and</a:t>
            </a:r>
            <a:r>
              <a:rPr lang="en-GB" baseline="0" dirty="0"/>
              <a:t> it was all supported by a team of skilled staff who will help you through anything difficult. It ended up a no-brainer and as I said, continues to be. </a:t>
            </a:r>
            <a:endParaRPr lang="en-GB" dirty="0"/>
          </a:p>
          <a:p>
            <a:endParaRPr lang="en-GB" baseline="0" dirty="0"/>
          </a:p>
        </p:txBody>
      </p:sp>
      <p:sp>
        <p:nvSpPr>
          <p:cNvPr id="4" name="Slide Number Placeholder 3"/>
          <p:cNvSpPr>
            <a:spLocks noGrp="1"/>
          </p:cNvSpPr>
          <p:nvPr>
            <p:ph type="sldNum" sz="quarter" idx="10"/>
          </p:nvPr>
        </p:nvSpPr>
        <p:spPr/>
        <p:txBody>
          <a:bodyPr/>
          <a:lstStyle/>
          <a:p>
            <a:fld id="{FA7A2D4E-391D-4A72-A6BE-46E5623C6AD3}" type="slidenum">
              <a:rPr lang="en-GB" smtClean="0"/>
              <a:t>2</a:t>
            </a:fld>
            <a:endParaRPr lang="en-GB"/>
          </a:p>
        </p:txBody>
      </p:sp>
    </p:spTree>
    <p:extLst>
      <p:ext uri="{BB962C8B-B14F-4D97-AF65-F5344CB8AC3E}">
        <p14:creationId xmlns:p14="http://schemas.microsoft.com/office/powerpoint/2010/main" val="387615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Where does our story start: </a:t>
            </a:r>
          </a:p>
          <a:p>
            <a:endParaRPr lang="en-GB" baseline="0" dirty="0"/>
          </a:p>
          <a:p>
            <a:r>
              <a:rPr lang="en-GB" baseline="0" dirty="0"/>
              <a:t>This was one of our first postings. We weren’t eased in with a gentle posting about an </a:t>
            </a:r>
            <a:r>
              <a:rPr lang="en-GB" baseline="0" dirty="0" err="1"/>
              <a:t>appt</a:t>
            </a:r>
            <a:r>
              <a:rPr lang="en-GB" baseline="0" dirty="0"/>
              <a:t> running 10 mins late. ‘Like chickens in a pen, barbaric!’</a:t>
            </a:r>
          </a:p>
          <a:p>
            <a:r>
              <a:rPr lang="en-GB" baseline="0" dirty="0"/>
              <a:t>The Trust responded – as warmly, openly and helpfully as we knew how to do then. This would receive a very different response now but we’re not too proud to say that we’ve learned a lot about responding in 10 years.  </a:t>
            </a:r>
          </a:p>
          <a:p>
            <a:br>
              <a:rPr lang="en-GB" baseline="0" dirty="0"/>
            </a:br>
            <a:r>
              <a:rPr lang="en-GB" baseline="0" dirty="0"/>
              <a:t>Mike (CEO, paid and gave it some profile) </a:t>
            </a:r>
          </a:p>
          <a:p>
            <a:r>
              <a:rPr lang="en-GB" baseline="0" dirty="0"/>
              <a:t>Julie (reputational protection, advice on responding)</a:t>
            </a:r>
          </a:p>
          <a:p>
            <a:r>
              <a:rPr lang="en-GB" baseline="0" dirty="0"/>
              <a:t>Sandra (clinical services, to consider how to promote to patients and to set the standard for how services respond to and use feedback)</a:t>
            </a:r>
          </a:p>
          <a:p>
            <a:r>
              <a:rPr lang="en-GB" baseline="0" dirty="0"/>
              <a:t>Jane/Paul (leg work, manage, promote, sell it hearts and minds to services). </a:t>
            </a:r>
          </a:p>
          <a:p>
            <a:endParaRPr lang="en-GB" baseline="0" dirty="0"/>
          </a:p>
          <a:p>
            <a:r>
              <a:rPr lang="en-GB" baseline="0" dirty="0"/>
              <a:t>Jane deserves a special mention – dynamite, never lost an ounce of her enthusiasm.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Being NHS-y </a:t>
            </a:r>
            <a:r>
              <a:rPr lang="en-GB" dirty="0"/>
              <a:t>about it (cautious</a:t>
            </a:r>
            <a:r>
              <a:rPr lang="en-GB" baseline="0" dirty="0"/>
              <a:t> – ‘pilot’, </a:t>
            </a:r>
            <a:r>
              <a:rPr lang="en-GB" dirty="0"/>
              <a:t>over-controlling, stuffy and hierarchical)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Trust wrote protocols, had plans (communication plans, how we’ll respond plans, progress plans), added just a few people to start, advertised through posters/on letters. Some of this was helpful, some of it has gradually or fairly quickly got ditched. </a:t>
            </a:r>
            <a:endParaRPr lang="en-GB" dirty="0"/>
          </a:p>
          <a:p>
            <a:endParaRPr lang="en-GB" dirty="0"/>
          </a:p>
          <a:p>
            <a:r>
              <a:rPr lang="en-GB" dirty="0"/>
              <a:t>Added a few people to the subscription</a:t>
            </a:r>
          </a:p>
          <a:p>
            <a:r>
              <a:rPr lang="en-GB" dirty="0"/>
              <a:t>We</a:t>
            </a:r>
            <a:r>
              <a:rPr lang="en-GB" baseline="0" dirty="0"/>
              <a:t> got the logo on anything we could</a:t>
            </a:r>
          </a:p>
          <a:p>
            <a:r>
              <a:rPr lang="en-GB" baseline="0" dirty="0"/>
              <a:t>We did the internal </a:t>
            </a:r>
            <a:r>
              <a:rPr lang="en-GB" baseline="0" dirty="0" err="1"/>
              <a:t>comms</a:t>
            </a:r>
            <a:r>
              <a:rPr lang="en-GB" baseline="0" dirty="0"/>
              <a:t> campaign to staff (intranet, reports, meetings </a:t>
            </a:r>
            <a:r>
              <a:rPr lang="en-GB" baseline="0" dirty="0" err="1"/>
              <a:t>etc</a:t>
            </a:r>
            <a:r>
              <a:rPr lang="en-GB" baseline="0" dirty="0"/>
              <a:t>) and we started to tell patients about it.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First Trust to use CO in a secure forensic setting (second to use CO in inpatient MH setting)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No time to take you through the whole story,</a:t>
            </a:r>
            <a:r>
              <a:rPr lang="en-GB" baseline="0" dirty="0"/>
              <a:t> and those who know me in the room know that brevity is not my strong suit, so to save you all from post-lunch boredom, we’ll just focus on some of the most memorable chapters from our story…</a:t>
            </a:r>
            <a:endParaRPr lang="en-GB"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FA7A2D4E-391D-4A72-A6BE-46E5623C6AD3}" type="slidenum">
              <a:rPr lang="en-GB" smtClean="0"/>
              <a:t>3</a:t>
            </a:fld>
            <a:endParaRPr lang="en-GB"/>
          </a:p>
        </p:txBody>
      </p:sp>
    </p:spTree>
    <p:extLst>
      <p:ext uri="{BB962C8B-B14F-4D97-AF65-F5344CB8AC3E}">
        <p14:creationId xmlns:p14="http://schemas.microsoft.com/office/powerpoint/2010/main" val="366850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2011. This was important because it took stock of what the Trust had achieved</a:t>
            </a:r>
            <a:r>
              <a:rPr lang="en-GB" baseline="0" dirty="0"/>
              <a:t> in the last two years, it brought together everyone who’d had anything to do with CO, it allowed people the opportunity to collectively share what they loved about CO and what help they needed to use it more effectively, it praised and recognised the people who’d had real success, it taught people about new features they’d not found yet and it introduced people to the CO (then PO) team. </a:t>
            </a:r>
          </a:p>
          <a:p>
            <a:endParaRPr lang="en-GB" baseline="0" dirty="0"/>
          </a:p>
          <a:p>
            <a:r>
              <a:rPr lang="en-GB" baseline="0" dirty="0"/>
              <a:t>Opened by our CEO, it also showed his and the Board’s commitment to CO. </a:t>
            </a:r>
          </a:p>
          <a:p>
            <a:endParaRPr lang="en-GB" baseline="0" dirty="0"/>
          </a:p>
          <a:p>
            <a:r>
              <a:rPr lang="en-GB" baseline="0" dirty="0"/>
              <a:t>CO was really gaining traction in the Trust by this point. This event galvanised staff and really demonstrated that CO was a great reflection of our organisational culture – of being open, responsive, having integrity, being accountable to patients and caring about their experiences. </a:t>
            </a:r>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4</a:t>
            </a:fld>
            <a:endParaRPr lang="en-GB"/>
          </a:p>
        </p:txBody>
      </p:sp>
    </p:spTree>
    <p:extLst>
      <p:ext uri="{BB962C8B-B14F-4D97-AF65-F5344CB8AC3E}">
        <p14:creationId xmlns:p14="http://schemas.microsoft.com/office/powerpoint/2010/main" val="121626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2012. PFC: National Challenge, £1m fund from NHS I. Over 90 organisations applied with projects ranging in cost and scope, Notts Healthcare in partnership with CO and the EMLA were one of the winning 9 Trusts.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Two aspects: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t>Inspire and support 10 teams (varied in nature) to become exemplars in either: capturing, sharing amongst their team, responding and acting on, sharing what you’ve done as a result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t>Built a devoted feedback website for the Trust, on which we published every bit of feedback we had (including pulling across CO postings), within the month it was received, analysed coded and themed – the first in the NHS (we think) and possible still the only. The website was responsible for our 2013 National Patient Experience Award.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1</a:t>
            </a:r>
            <a:r>
              <a:rPr lang="en-GB" baseline="30000" dirty="0"/>
              <a:t>ST</a:t>
            </a:r>
            <a:r>
              <a:rPr lang="en-GB" baseline="0" dirty="0"/>
              <a:t> wave – Feb 2012: we selected the 10 teams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Year long project, loads of great stuff, held a big celebration event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2</a:t>
            </a:r>
            <a:r>
              <a:rPr lang="en-GB" baseline="30000" dirty="0"/>
              <a:t>nd</a:t>
            </a:r>
            <a:r>
              <a:rPr lang="en-GB" baseline="0" dirty="0"/>
              <a:t> wave – Feb 2013: we selected some teams (for reasons), but most asked to be part of it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3</a:t>
            </a:r>
            <a:r>
              <a:rPr lang="en-GB" baseline="30000" dirty="0"/>
              <a:t>rd</a:t>
            </a:r>
            <a:r>
              <a:rPr lang="en-GB" baseline="0" dirty="0"/>
              <a:t> wave – Feb 2014: we had 17 teams come forward wanting to be part of it! It had become a movement, something teams wanted a bit of.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then made this our way of working with teams, rather than treating it as waves.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website was a big hit, immediately. So much development since, we’re now integrating staff experience with patient experience, we can analyse almost anything, we can build custom reports. It’s amazing! We’re very proud.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All of that, lead to:</a:t>
            </a:r>
            <a:endParaRPr lang="en-GB" dirty="0"/>
          </a:p>
          <a:p>
            <a:r>
              <a:rPr lang="en-GB" dirty="0"/>
              <a:t>2013 E-Health</a:t>
            </a:r>
            <a:r>
              <a:rPr lang="en-GB" baseline="0" dirty="0"/>
              <a:t> Insider Awards – Best use of Social Media in Healthcare (my first week at Notts Healthcare!)</a:t>
            </a:r>
          </a:p>
          <a:p>
            <a:endParaRPr lang="en-GB" baseline="0" dirty="0"/>
          </a:p>
        </p:txBody>
      </p:sp>
      <p:sp>
        <p:nvSpPr>
          <p:cNvPr id="4" name="Slide Number Placeholder 3"/>
          <p:cNvSpPr>
            <a:spLocks noGrp="1"/>
          </p:cNvSpPr>
          <p:nvPr>
            <p:ph type="sldNum" sz="quarter" idx="10"/>
          </p:nvPr>
        </p:nvSpPr>
        <p:spPr/>
        <p:txBody>
          <a:bodyPr/>
          <a:lstStyle/>
          <a:p>
            <a:fld id="{FA7A2D4E-391D-4A72-A6BE-46E5623C6AD3}" type="slidenum">
              <a:rPr lang="en-GB" smtClean="0"/>
              <a:t>5</a:t>
            </a:fld>
            <a:endParaRPr lang="en-GB"/>
          </a:p>
        </p:txBody>
      </p:sp>
    </p:spTree>
    <p:extLst>
      <p:ext uri="{BB962C8B-B14F-4D97-AF65-F5344CB8AC3E}">
        <p14:creationId xmlns:p14="http://schemas.microsoft.com/office/powerpoint/2010/main" val="74860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2015,</a:t>
            </a:r>
            <a:r>
              <a:rPr lang="en-GB" baseline="0" dirty="0"/>
              <a:t> we improved how all of the Trust’s feedback was reported to Board. We were a bit tired of how they focussed on tiny little movements from 92% on one thing to 94% on another, and on quantity not content of feedback. We weren’t helping by presenting mainly numbers. </a:t>
            </a:r>
          </a:p>
          <a:p>
            <a:endParaRPr lang="en-GB" baseline="0" dirty="0"/>
          </a:p>
          <a:p>
            <a:r>
              <a:rPr lang="en-GB" baseline="0" dirty="0"/>
              <a:t>We created the Patient Voice report – a 15-20 page report that goes to Board every time they meet, which summarises the feedback about one area of service each time and also gives headline info for the Trust in general. It includes a large section on CO – both the stories from the service we’re focussing on, and stories for the Trust (the most critical, the most </a:t>
            </a:r>
            <a:r>
              <a:rPr lang="en-GB" baseline="0" dirty="0" err="1"/>
              <a:t>noteable</a:t>
            </a:r>
            <a:r>
              <a:rPr lang="en-GB" baseline="0" dirty="0"/>
              <a:t>, those that have lead to a service change). </a:t>
            </a:r>
            <a:endParaRPr lang="en-GB" dirty="0"/>
          </a:p>
          <a:p>
            <a:endParaRPr lang="en-GB" dirty="0"/>
          </a:p>
          <a:p>
            <a:r>
              <a:rPr lang="en-GB" dirty="0"/>
              <a:t>Standing item at every BOD meeting</a:t>
            </a:r>
            <a:r>
              <a:rPr lang="en-GB" baseline="0" dirty="0"/>
              <a:t> (screenshot of report – happy to share)</a:t>
            </a:r>
          </a:p>
          <a:p>
            <a:endParaRPr lang="en-GB" baseline="0" dirty="0"/>
          </a:p>
          <a:p>
            <a:r>
              <a:rPr lang="en-GB" baseline="0" dirty="0"/>
              <a:t>We used this development to educate the Board about CO, by running a Board Development Session on CO and other mechanisms for feedback, and now most execs, CDs and GMs have reports/digests – some respond. </a:t>
            </a:r>
          </a:p>
          <a:p>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6</a:t>
            </a:fld>
            <a:endParaRPr lang="en-GB"/>
          </a:p>
        </p:txBody>
      </p:sp>
    </p:spTree>
    <p:extLst>
      <p:ext uri="{BB962C8B-B14F-4D97-AF65-F5344CB8AC3E}">
        <p14:creationId xmlns:p14="http://schemas.microsoft.com/office/powerpoint/2010/main" val="50431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From the beginning, we involved </a:t>
            </a:r>
            <a:r>
              <a:rPr lang="en-GB" b="1" baseline="0" dirty="0"/>
              <a:t>volunteers.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Volunteers capture stories, help to get the message out to patients, take handfuls of PO forms everywhere they go, spread the message about this as an opportunity to say what you want to say, in your words, published as is, responded to by our services. They continue to be huge advocates for CO, and are now requested across almost every area of service to help capture people’s stories.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We have found that it is a skill – not all volunteers are built for the task, and it would be a mistake to think that they were. We have a role profile for a patient experience volunteer, and initial training, plus a 6-8 weekly check in point for them to talk about what they’ve heard, any difficulties, debrief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CO volunteer pack. </a:t>
            </a:r>
            <a:endParaRPr lang="en-GB" b="0" dirty="0"/>
          </a:p>
          <a:p>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7</a:t>
            </a:fld>
            <a:endParaRPr lang="en-GB"/>
          </a:p>
        </p:txBody>
      </p:sp>
    </p:spTree>
    <p:extLst>
      <p:ext uri="{BB962C8B-B14F-4D97-AF65-F5344CB8AC3E}">
        <p14:creationId xmlns:p14="http://schemas.microsoft.com/office/powerpoint/2010/main" val="95552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Mandatory staff induction</a:t>
            </a:r>
          </a:p>
          <a:p>
            <a:r>
              <a:rPr lang="en-GB" baseline="0" dirty="0"/>
              <a:t>Bands 2-4 programme</a:t>
            </a:r>
          </a:p>
          <a:p>
            <a:r>
              <a:rPr lang="en-GB" baseline="0" dirty="0"/>
              <a:t>Vision 21 middle management programme</a:t>
            </a:r>
          </a:p>
          <a:p>
            <a:r>
              <a:rPr lang="en-GB" baseline="0" dirty="0"/>
              <a:t>Leadership Council (James has been keynote speaker twice)</a:t>
            </a:r>
          </a:p>
          <a:p>
            <a:r>
              <a:rPr lang="en-GB" baseline="0" dirty="0"/>
              <a:t>Nurse Preceptorship Programme</a:t>
            </a:r>
          </a:p>
          <a:p>
            <a:r>
              <a:rPr lang="en-GB" baseline="0" dirty="0"/>
              <a:t>Board Development Session</a:t>
            </a:r>
          </a:p>
          <a:p>
            <a:r>
              <a:rPr lang="en-GB" baseline="0" dirty="0"/>
              <a:t>Governor Development Session</a:t>
            </a:r>
          </a:p>
          <a:p>
            <a:r>
              <a:rPr lang="en-GB" baseline="0" dirty="0"/>
              <a:t>Bespoke training we run most months for teams</a:t>
            </a:r>
          </a:p>
          <a:p>
            <a:r>
              <a:rPr lang="en-GB" baseline="0" dirty="0"/>
              <a:t>Training we provide to our involvement and experience champions</a:t>
            </a:r>
          </a:p>
          <a:p>
            <a:r>
              <a:rPr lang="en-GB" baseline="0" dirty="0"/>
              <a:t>Team away days</a:t>
            </a:r>
          </a:p>
          <a:p>
            <a:endParaRPr lang="en-GB" baseline="0" dirty="0"/>
          </a:p>
          <a:p>
            <a:r>
              <a:rPr lang="en-GB" baseline="0" dirty="0"/>
              <a:t>This is not a small task. Jane has the tenacity of collie, so she gets out there as much as she can, and spreads the good word. </a:t>
            </a:r>
          </a:p>
          <a:p>
            <a:r>
              <a:rPr lang="en-GB" baseline="0" dirty="0"/>
              <a:t>It is worth it. I would have been daft not to show this graph… (it’s our favourite!)</a:t>
            </a:r>
          </a:p>
          <a:p>
            <a:endParaRPr lang="en-GB" baseline="0" dirty="0"/>
          </a:p>
          <a:p>
            <a:r>
              <a:rPr lang="en-GB" baseline="0" dirty="0"/>
              <a:t>We have confidence that our staff know what we expect of them in responses, and they know they have our support. We have loosened the reins right off, and just encouraged people to be human in their responses.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Protocols were replaced by guidelines (two working days, if it will take you a while to get a full answer then first acknowledge, respond constructively and compassionately, attribute the response to a person – that’s it). It’s working for us and</a:t>
            </a:r>
            <a:r>
              <a:rPr lang="en-GB" baseline="0" dirty="0"/>
              <a:t> it’s become a lot more manageable for us as a central team.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Showing off about the graph of highest number of responders is one thing, but they could all be crap! The real win is when a member of staff uploads a drawing to a posting by a child, where they draw about how much they love their nurse. That’s when we know the training paid off. </a:t>
            </a:r>
          </a:p>
        </p:txBody>
      </p:sp>
      <p:sp>
        <p:nvSpPr>
          <p:cNvPr id="4" name="Slide Number Placeholder 3"/>
          <p:cNvSpPr>
            <a:spLocks noGrp="1"/>
          </p:cNvSpPr>
          <p:nvPr>
            <p:ph type="sldNum" sz="quarter" idx="10"/>
          </p:nvPr>
        </p:nvSpPr>
        <p:spPr/>
        <p:txBody>
          <a:bodyPr/>
          <a:lstStyle/>
          <a:p>
            <a:fld id="{FA7A2D4E-391D-4A72-A6BE-46E5623C6AD3}" type="slidenum">
              <a:rPr lang="en-GB" smtClean="0"/>
              <a:t>8</a:t>
            </a:fld>
            <a:endParaRPr lang="en-GB"/>
          </a:p>
        </p:txBody>
      </p:sp>
    </p:spTree>
    <p:extLst>
      <p:ext uri="{BB962C8B-B14F-4D97-AF65-F5344CB8AC3E}">
        <p14:creationId xmlns:p14="http://schemas.microsoft.com/office/powerpoint/2010/main" val="264016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you’re collecting feedback and then leaving it in a cupboard, you’re doing it wrong. </a:t>
            </a:r>
          </a:p>
          <a:p>
            <a:endParaRPr lang="en-GB" baseline="0" dirty="0"/>
          </a:p>
          <a:p>
            <a:r>
              <a:rPr lang="en-GB" baseline="0" dirty="0"/>
              <a:t>All our services send a report to us every six months declaring what they’ve heard, how they’ve understood the feedback and what they’re doing with it. The reports are initially received by us, we give the services our feedback on the content (and also on how they’ve put the report together) and then they are scrutinised a bit further by: IEV forum to which service users/carers attend, and Quality and Risk meetings – which hold the services to account for the actions they declare they’ll take. </a:t>
            </a:r>
          </a:p>
          <a:p>
            <a:endParaRPr lang="en-GB" baseline="0" dirty="0"/>
          </a:p>
          <a:p>
            <a:r>
              <a:rPr lang="en-GB" baseline="0" dirty="0"/>
              <a:t>Some services also have a rolling SUCE (acronym) action plan which they keep up to date with what they’re hearing, what they’re planning to do, how they’re getting on with it. That makes writing the report every six months much easier but also means that nothing waits six months to be actioned. </a:t>
            </a:r>
          </a:p>
          <a:p>
            <a:endParaRPr lang="en-GB" baseline="0" dirty="0"/>
          </a:p>
          <a:p>
            <a:r>
              <a:rPr lang="en-GB" baseline="0" dirty="0"/>
              <a:t>Of course, on CO there is an expectation that services respond publicly, which is better still, and as you saw, all the figures on stories received, themes, changes is reported directly to Board. </a:t>
            </a:r>
          </a:p>
          <a:p>
            <a:endParaRPr lang="en-GB" baseline="0" dirty="0"/>
          </a:p>
          <a:p>
            <a:r>
              <a:rPr lang="en-GB" baseline="0" dirty="0"/>
              <a:t>The IEV reports going into forwarding reports to our Board and top level committees – so there is a good understanding at all levels of what patients, families and carers are saying and importantly, how our services are being influenced by their experiences. </a:t>
            </a:r>
          </a:p>
          <a:p>
            <a:endParaRPr lang="en-GB" baseline="0" dirty="0"/>
          </a:p>
          <a:p>
            <a:r>
              <a:rPr lang="en-GB" baseline="0" dirty="0"/>
              <a:t>This might all sound quite heavy handed but actually, it’s fairly low effort for large gain. If you imagine that this was information on clinical outcomes or patient safety (the other corners of the Holy Triangle of good healthcare), there would be an awful lot more governance. We think the balance is good. </a:t>
            </a:r>
            <a:endParaRPr lang="en-GB" dirty="0"/>
          </a:p>
        </p:txBody>
      </p:sp>
      <p:sp>
        <p:nvSpPr>
          <p:cNvPr id="4" name="Slide Number Placeholder 3"/>
          <p:cNvSpPr>
            <a:spLocks noGrp="1"/>
          </p:cNvSpPr>
          <p:nvPr>
            <p:ph type="sldNum" sz="quarter" idx="10"/>
          </p:nvPr>
        </p:nvSpPr>
        <p:spPr/>
        <p:txBody>
          <a:bodyPr/>
          <a:lstStyle/>
          <a:p>
            <a:fld id="{FA7A2D4E-391D-4A72-A6BE-46E5623C6AD3}" type="slidenum">
              <a:rPr lang="en-GB" smtClean="0"/>
              <a:t>9</a:t>
            </a:fld>
            <a:endParaRPr lang="en-GB"/>
          </a:p>
        </p:txBody>
      </p:sp>
    </p:spTree>
    <p:extLst>
      <p:ext uri="{BB962C8B-B14F-4D97-AF65-F5344CB8AC3E}">
        <p14:creationId xmlns:p14="http://schemas.microsoft.com/office/powerpoint/2010/main" val="85881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EA5DD3-464C-49E0-A689-12A51D41F052}"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78342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EA5DD3-464C-49E0-A689-12A51D41F052}"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243414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EA5DD3-464C-49E0-A689-12A51D41F052}"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145391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EA5DD3-464C-49E0-A689-12A51D41F052}"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114516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EA5DD3-464C-49E0-A689-12A51D41F052}" type="datetimeFigureOut">
              <a:rPr lang="en-GB" smtClean="0"/>
              <a:t>18/10/2019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48226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EA5DD3-464C-49E0-A689-12A51D41F052}" type="datetimeFigureOut">
              <a:rPr lang="en-GB" smtClean="0"/>
              <a:t>18/10/2019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389488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EA5DD3-464C-49E0-A689-12A51D41F052}" type="datetimeFigureOut">
              <a:rPr lang="en-GB" smtClean="0"/>
              <a:t>18/10/2019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82592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EA5DD3-464C-49E0-A689-12A51D41F052}" type="datetimeFigureOut">
              <a:rPr lang="en-GB" smtClean="0"/>
              <a:t>18/10/2019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94938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A5DD3-464C-49E0-A689-12A51D41F052}" type="datetimeFigureOut">
              <a:rPr lang="en-GB" smtClean="0"/>
              <a:t>18/10/2019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424311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A5DD3-464C-49E0-A689-12A51D41F052}" type="datetimeFigureOut">
              <a:rPr lang="en-GB" smtClean="0"/>
              <a:t>18/10/2019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211955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EA5DD3-464C-49E0-A689-12A51D41F052}" type="datetimeFigureOut">
              <a:rPr lang="en-GB" smtClean="0"/>
              <a:t>18/10/2019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F09964-AFD5-4DA9-A332-D7042EA5E4E4}" type="slidenum">
              <a:rPr lang="en-GB" smtClean="0"/>
              <a:t>‹#›</a:t>
            </a:fld>
            <a:endParaRPr lang="en-GB"/>
          </a:p>
        </p:txBody>
      </p:sp>
    </p:spTree>
    <p:extLst>
      <p:ext uri="{BB962C8B-B14F-4D97-AF65-F5344CB8AC3E}">
        <p14:creationId xmlns:p14="http://schemas.microsoft.com/office/powerpoint/2010/main" val="375091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A5DD3-464C-49E0-A689-12A51D41F052}" type="datetimeFigureOut">
              <a:rPr lang="en-GB" smtClean="0"/>
              <a:t>18/10/2019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09964-AFD5-4DA9-A332-D7042EA5E4E4}" type="slidenum">
              <a:rPr lang="en-GB" smtClean="0"/>
              <a:t>‹#›</a:t>
            </a:fld>
            <a:endParaRPr lang="en-GB"/>
          </a:p>
        </p:txBody>
      </p:sp>
    </p:spTree>
    <p:extLst>
      <p:ext uri="{BB962C8B-B14F-4D97-AF65-F5344CB8AC3E}">
        <p14:creationId xmlns:p14="http://schemas.microsoft.com/office/powerpoint/2010/main" val="172268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eopinion.org.uk/5759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564488" cy="1470025"/>
          </a:xfrm>
        </p:spPr>
        <p:txBody>
          <a:bodyPr>
            <a:noAutofit/>
          </a:bodyPr>
          <a:lstStyle/>
          <a:p>
            <a:pPr algn="r"/>
            <a:r>
              <a:rPr lang="en-GB" sz="5400" dirty="0">
                <a:latin typeface="Calibri Light" panose="020F0302020204030204" pitchFamily="34" charset="0"/>
                <a:ea typeface="Arial Unicode MS" panose="020B0604020202020204" pitchFamily="34" charset="-128"/>
                <a:cs typeface="Arial Unicode MS" panose="020B0604020202020204" pitchFamily="34" charset="-128"/>
              </a:rPr>
              <a:t>A </a:t>
            </a:r>
            <a:r>
              <a:rPr lang="en-GB" sz="5700" dirty="0">
                <a:latin typeface="Calibri Light" panose="020F0302020204030204" pitchFamily="34" charset="0"/>
                <a:ea typeface="Arial Unicode MS" panose="020B0604020202020204" pitchFamily="34" charset="-128"/>
                <a:cs typeface="Arial Unicode MS" panose="020B0604020202020204" pitchFamily="34" charset="-128"/>
              </a:rPr>
              <a:t>decade of online feedback:</a:t>
            </a:r>
            <a:br>
              <a:rPr lang="en-GB" sz="5700" dirty="0">
                <a:latin typeface="Calibri Light" panose="020F0302020204030204" pitchFamily="34" charset="0"/>
                <a:ea typeface="Arial Unicode MS" panose="020B0604020202020204" pitchFamily="34" charset="-128"/>
                <a:cs typeface="Arial Unicode MS" panose="020B0604020202020204" pitchFamily="34" charset="-128"/>
              </a:rPr>
            </a:br>
            <a:r>
              <a:rPr lang="en-GB" sz="5700" dirty="0">
                <a:latin typeface="Calibri Light" panose="020F0302020204030204" pitchFamily="34" charset="0"/>
                <a:ea typeface="Arial Unicode MS" panose="020B0604020202020204" pitchFamily="34" charset="-128"/>
                <a:cs typeface="Arial Unicode MS" panose="020B0604020202020204" pitchFamily="34" charset="-128"/>
              </a:rPr>
              <a:t>Nottinghamshire Healthcare</a:t>
            </a:r>
          </a:p>
        </p:txBody>
      </p:sp>
      <p:sp>
        <p:nvSpPr>
          <p:cNvPr id="3" name="Subtitle 2"/>
          <p:cNvSpPr>
            <a:spLocks noGrp="1"/>
          </p:cNvSpPr>
          <p:nvPr>
            <p:ph type="subTitle" idx="1"/>
          </p:nvPr>
        </p:nvSpPr>
        <p:spPr>
          <a:xfrm>
            <a:off x="2555776" y="3501008"/>
            <a:ext cx="6400800" cy="982960"/>
          </a:xfrm>
        </p:spPr>
        <p:txBody>
          <a:bodyPr>
            <a:noAutofit/>
          </a:bodyPr>
          <a:lstStyle/>
          <a:p>
            <a:pPr algn="r"/>
            <a:r>
              <a:rPr lang="en-GB" sz="2400" dirty="0">
                <a:solidFill>
                  <a:schemeClr val="tx1">
                    <a:lumMod val="65000"/>
                    <a:lumOff val="35000"/>
                  </a:schemeClr>
                </a:solidFill>
                <a:latin typeface="Calibri Light" panose="020F0302020204030204" pitchFamily="34" charset="0"/>
              </a:rPr>
              <a:t>Amy Gaskin-Williams</a:t>
            </a:r>
          </a:p>
          <a:p>
            <a:pPr algn="r"/>
            <a:r>
              <a:rPr lang="en-GB" sz="2000" dirty="0">
                <a:solidFill>
                  <a:schemeClr val="tx1">
                    <a:lumMod val="65000"/>
                    <a:lumOff val="35000"/>
                  </a:schemeClr>
                </a:solidFill>
                <a:latin typeface="Calibri Light" panose="020F0302020204030204" pitchFamily="34" charset="0"/>
              </a:rPr>
              <a:t>Deputy Head of Involvement, Experience and Volunteering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5078" y="4353466"/>
            <a:ext cx="3275856" cy="3275856"/>
          </a:xfrm>
          <a:prstGeom prst="rect">
            <a:avLst/>
          </a:prstGeom>
        </p:spPr>
      </p:pic>
    </p:spTree>
    <p:extLst>
      <p:ext uri="{BB962C8B-B14F-4D97-AF65-F5344CB8AC3E}">
        <p14:creationId xmlns:p14="http://schemas.microsoft.com/office/powerpoint/2010/main" val="380723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427984" y="980728"/>
            <a:ext cx="39243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1457561"/>
            <a:ext cx="7013945" cy="470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19" y="260648"/>
            <a:ext cx="4752528" cy="369332"/>
          </a:xfrm>
          <a:prstGeom prst="rect">
            <a:avLst/>
          </a:prstGeom>
          <a:noFill/>
        </p:spPr>
        <p:txBody>
          <a:bodyPr wrap="square" rtlCol="0">
            <a:spAutoFit/>
          </a:bodyPr>
          <a:lstStyle/>
          <a:p>
            <a:r>
              <a:rPr lang="en-GB" i="1" dirty="0"/>
              <a:t>Chapter seven: Shouting it from the rooftops. </a:t>
            </a:r>
          </a:p>
        </p:txBody>
      </p:sp>
      <p:pic>
        <p:nvPicPr>
          <p:cNvPr id="1026" name="Picture 2" descr="\\Xnottingham\MyShares\Involvement Team\PCX review\Phase 1 - Our current approach - what's working and not\Event - 15th March\Photos of Event\P106057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7904" y="2939549"/>
            <a:ext cx="4932039" cy="36990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25673" y="2492896"/>
            <a:ext cx="7956748" cy="382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Xnottingham\MyShares\Involvement Team\Photos\Inv Photos\Patient Experience\Jane &amp; Mickey.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27881" y="1113731"/>
            <a:ext cx="5004048" cy="375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5616624" cy="369332"/>
          </a:xfrm>
          <a:prstGeom prst="rect">
            <a:avLst/>
          </a:prstGeom>
          <a:noFill/>
        </p:spPr>
        <p:txBody>
          <a:bodyPr wrap="square" rtlCol="0">
            <a:spAutoFit/>
          </a:bodyPr>
          <a:lstStyle/>
          <a:p>
            <a:r>
              <a:rPr lang="en-GB" i="1" dirty="0"/>
              <a:t>Chapter eight: The Ten Year Anniversary.</a:t>
            </a:r>
          </a:p>
        </p:txBody>
      </p:sp>
      <p:pic>
        <p:nvPicPr>
          <p:cNvPr id="1026" name="Picture 2" descr="\\Xnottingham\MyShares\Involvement Team\Care Opinion\Care Opinion 2019\Pictures  Snips  Photos Responses\Picture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1" y="978323"/>
            <a:ext cx="5636888" cy="18746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Xnottingham\MyShares\Involvement Team\Care Opinion\Care Opinion 2019\Pictures  Snips  Photos Responses\10y heroes LC April 18 201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3057253"/>
            <a:ext cx="6408711" cy="3604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55977" y="2343650"/>
            <a:ext cx="4661076" cy="431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827013" y="569487"/>
            <a:ext cx="7190039" cy="39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5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35896" y="2564904"/>
            <a:ext cx="5264766" cy="195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635896" y="4476639"/>
            <a:ext cx="5264766" cy="179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79512" y="123677"/>
            <a:ext cx="3128126" cy="292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555776" y="404664"/>
            <a:ext cx="6342530" cy="6267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79512" y="980728"/>
            <a:ext cx="882729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75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84" y="279280"/>
            <a:ext cx="8784976" cy="923330"/>
          </a:xfrm>
          <a:prstGeom prst="rect">
            <a:avLst/>
          </a:prstGeom>
          <a:noFill/>
        </p:spPr>
        <p:txBody>
          <a:bodyPr wrap="square" rtlCol="0">
            <a:spAutoFit/>
          </a:bodyPr>
          <a:lstStyle/>
          <a:p>
            <a:r>
              <a:rPr lang="en-GB" i="1" dirty="0"/>
              <a:t>It is 2019. </a:t>
            </a:r>
          </a:p>
          <a:p>
            <a:r>
              <a:rPr lang="en-GB" i="1" dirty="0"/>
              <a:t>Notts Healthcare are converts, enthusiasts and advocates for Care Opinion. But this is not the end of the story…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5078" y="4353466"/>
            <a:ext cx="3275856" cy="3275856"/>
          </a:xfrm>
          <a:prstGeom prst="rect">
            <a:avLst/>
          </a:prstGeom>
        </p:spPr>
      </p:pic>
      <p:sp>
        <p:nvSpPr>
          <p:cNvPr id="6" name="TextBox 5"/>
          <p:cNvSpPr txBox="1"/>
          <p:nvPr/>
        </p:nvSpPr>
        <p:spPr>
          <a:xfrm>
            <a:off x="280948" y="1844824"/>
            <a:ext cx="77806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t>4yr Trustwide Patient and Carer Experience Review</a:t>
            </a:r>
          </a:p>
          <a:p>
            <a:pPr marL="285750" indent="-285750">
              <a:buFont typeface="Arial" panose="020B0604020202020204" pitchFamily="34" charset="0"/>
              <a:buChar char="•"/>
            </a:pPr>
            <a:r>
              <a:rPr lang="en-GB" dirty="0"/>
              <a:t>Off-shoot QI project in IDD (LD) services</a:t>
            </a:r>
          </a:p>
          <a:p>
            <a:pPr marL="285750" indent="-285750">
              <a:buFont typeface="Arial" panose="020B0604020202020204" pitchFamily="34" charset="0"/>
              <a:buChar char="•"/>
            </a:pPr>
            <a:r>
              <a:rPr lang="en-GB" dirty="0"/>
              <a:t>Automated language processing </a:t>
            </a:r>
          </a:p>
          <a:p>
            <a:pPr marL="285750" indent="-285750">
              <a:buFont typeface="Arial" panose="020B0604020202020204" pitchFamily="34" charset="0"/>
              <a:buChar char="•"/>
            </a:pPr>
            <a:r>
              <a:rPr lang="en-GB" dirty="0"/>
              <a:t>Subscriber tagging </a:t>
            </a:r>
          </a:p>
          <a:p>
            <a:pPr marL="285750" indent="-285750">
              <a:buFont typeface="Arial" panose="020B0604020202020204" pitchFamily="34" charset="0"/>
              <a:buChar char="•"/>
            </a:pPr>
            <a:r>
              <a:rPr lang="en-GB" dirty="0"/>
              <a:t>Large scale analysis of our positive feedback for learning</a:t>
            </a:r>
          </a:p>
          <a:p>
            <a:pPr marL="285750" indent="-285750">
              <a:buFont typeface="Arial" panose="020B0604020202020204" pitchFamily="34" charset="0"/>
              <a:buChar char="•"/>
            </a:pPr>
            <a:r>
              <a:rPr lang="en-GB" dirty="0"/>
              <a:t>We want to be more courageous</a:t>
            </a:r>
          </a:p>
          <a:p>
            <a:pPr marL="285750" indent="-285750">
              <a:buFont typeface="Arial" panose="020B0604020202020204" pitchFamily="34" charset="0"/>
              <a:buChar char="•"/>
            </a:pPr>
            <a:r>
              <a:rPr lang="en-GB" dirty="0"/>
              <a:t>Using CO as a mechanism to pre-empt CQC</a:t>
            </a:r>
          </a:p>
        </p:txBody>
      </p:sp>
    </p:spTree>
    <p:extLst>
      <p:ext uri="{BB962C8B-B14F-4D97-AF65-F5344CB8AC3E}">
        <p14:creationId xmlns:p14="http://schemas.microsoft.com/office/powerpoint/2010/main" val="263381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89912"/>
            <a:ext cx="3891419" cy="2374992"/>
          </a:xfrm>
          <a:prstGeom prst="rect">
            <a:avLst/>
          </a:prstGeom>
        </p:spPr>
      </p:pic>
      <p:pic>
        <p:nvPicPr>
          <p:cNvPr id="5122" name="Picture 2" descr="H:\windows\AppData\Microsoft\Outlook\IMG-20190322-WA00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672" y="1377408"/>
            <a:ext cx="4426509" cy="4869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74776" y="3200294"/>
            <a:ext cx="6812249" cy="3324638"/>
          </a:xfrm>
          <a:prstGeom prst="rect">
            <a:avLst/>
          </a:prstGeom>
        </p:spPr>
      </p:pic>
    </p:spTree>
    <p:extLst>
      <p:ext uri="{BB962C8B-B14F-4D97-AF65-F5344CB8AC3E}">
        <p14:creationId xmlns:p14="http://schemas.microsoft.com/office/powerpoint/2010/main" val="111820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5462447"/>
              </p:ext>
            </p:extLst>
          </p:nvPr>
        </p:nvGraphicFramePr>
        <p:xfrm>
          <a:off x="611560" y="117183"/>
          <a:ext cx="7848873" cy="6591197"/>
        </p:xfrm>
        <a:graphic>
          <a:graphicData uri="http://schemas.openxmlformats.org/drawingml/2006/table">
            <a:tbl>
              <a:tblPr firstRow="1" firstCol="1" bandRow="1">
                <a:tableStyleId>{ED083AE6-46FA-4A59-8FB0-9F97EB10719F}</a:tableStyleId>
              </a:tblPr>
              <a:tblGrid>
                <a:gridCol w="1570414">
                  <a:extLst>
                    <a:ext uri="{9D8B030D-6E8A-4147-A177-3AD203B41FA5}">
                      <a16:colId xmlns:a16="http://schemas.microsoft.com/office/drawing/2014/main" val="20000"/>
                    </a:ext>
                  </a:extLst>
                </a:gridCol>
                <a:gridCol w="3177116">
                  <a:extLst>
                    <a:ext uri="{9D8B030D-6E8A-4147-A177-3AD203B41FA5}">
                      <a16:colId xmlns:a16="http://schemas.microsoft.com/office/drawing/2014/main" val="20001"/>
                    </a:ext>
                  </a:extLst>
                </a:gridCol>
                <a:gridCol w="3101343">
                  <a:extLst>
                    <a:ext uri="{9D8B030D-6E8A-4147-A177-3AD203B41FA5}">
                      <a16:colId xmlns:a16="http://schemas.microsoft.com/office/drawing/2014/main" val="20002"/>
                    </a:ext>
                  </a:extLst>
                </a:gridCol>
              </a:tblGrid>
              <a:tr h="1086967">
                <a:tc>
                  <a:txBody>
                    <a:bodyPr/>
                    <a:lstStyle/>
                    <a:p>
                      <a:pPr algn="ctr">
                        <a:lnSpc>
                          <a:spcPct val="115000"/>
                        </a:lnSpc>
                        <a:spcAft>
                          <a:spcPts val="0"/>
                        </a:spcAft>
                      </a:pPr>
                      <a:r>
                        <a:rPr lang="en-GB" sz="1800" dirty="0">
                          <a:effectLst/>
                          <a:latin typeface="Calibri Light" panose="020F0302020204030204" pitchFamily="34" charset="0"/>
                        </a:rPr>
                        <a:t>Safe</a:t>
                      </a:r>
                      <a:endParaRPr lang="en-GB" sz="1800" dirty="0">
                        <a:effectLst/>
                        <a:latin typeface="Calibri Light" panose="020F0302020204030204" pitchFamily="34" charset="0"/>
                        <a:ea typeface="Calibri"/>
                        <a:cs typeface="Times New Roman"/>
                      </a:endParaRPr>
                    </a:p>
                  </a:txBody>
                  <a:tcPr marL="23060" marR="23060" marT="0" marB="0" anchor="ctr"/>
                </a:tc>
                <a:tc>
                  <a:txBody>
                    <a:bodyPr/>
                    <a:lstStyle/>
                    <a:p>
                      <a:pPr algn="ctr">
                        <a:lnSpc>
                          <a:spcPct val="115000"/>
                        </a:lnSpc>
                        <a:spcAft>
                          <a:spcPts val="0"/>
                        </a:spcAft>
                      </a:pPr>
                      <a:r>
                        <a:rPr lang="en-GB" sz="1600" b="0" dirty="0">
                          <a:effectLst/>
                          <a:latin typeface="Calibri Light" panose="020F0302020204030204" pitchFamily="34" charset="0"/>
                        </a:rPr>
                        <a:t>Do you feel that we have the right amount of staff on your ward to keep you feeling safe? </a:t>
                      </a:r>
                      <a:endParaRPr lang="en-GB" sz="1600" b="0" dirty="0">
                        <a:effectLst/>
                        <a:latin typeface="Calibri Light" panose="020F0302020204030204" pitchFamily="34" charset="0"/>
                        <a:ea typeface="Calibri"/>
                        <a:cs typeface="Times New Roman"/>
                      </a:endParaRPr>
                    </a:p>
                  </a:txBody>
                  <a:tcPr marL="23060" marR="23060" marT="0" marB="0"/>
                </a:tc>
                <a:tc>
                  <a:txBody>
                    <a:bodyPr/>
                    <a:lstStyle/>
                    <a:p>
                      <a:pPr algn="ctr">
                        <a:lnSpc>
                          <a:spcPct val="115000"/>
                        </a:lnSpc>
                        <a:spcAft>
                          <a:spcPts val="0"/>
                        </a:spcAft>
                      </a:pPr>
                      <a:r>
                        <a:rPr lang="en-GB" sz="1600" b="0" dirty="0">
                          <a:effectLst/>
                          <a:latin typeface="Calibri Light" panose="020F0302020204030204" pitchFamily="34" charset="0"/>
                        </a:rPr>
                        <a:t>What things could we do to make you feel safer?</a:t>
                      </a:r>
                      <a:endParaRPr lang="en-GB" sz="1600" b="0" dirty="0">
                        <a:effectLst/>
                        <a:latin typeface="Calibri Light" panose="020F0302020204030204" pitchFamily="34" charset="0"/>
                        <a:ea typeface="Calibri"/>
                        <a:cs typeface="Times New Roman"/>
                      </a:endParaRPr>
                    </a:p>
                  </a:txBody>
                  <a:tcPr marL="23060" marR="23060" marT="0" marB="0"/>
                </a:tc>
                <a:extLst>
                  <a:ext uri="{0D108BD9-81ED-4DB2-BD59-A6C34878D82A}">
                    <a16:rowId xmlns:a16="http://schemas.microsoft.com/office/drawing/2014/main" val="10000"/>
                  </a:ext>
                </a:extLst>
              </a:tr>
              <a:tr h="1195664">
                <a:tc>
                  <a:txBody>
                    <a:bodyPr/>
                    <a:lstStyle/>
                    <a:p>
                      <a:pPr algn="ctr">
                        <a:lnSpc>
                          <a:spcPct val="115000"/>
                        </a:lnSpc>
                        <a:spcAft>
                          <a:spcPts val="0"/>
                        </a:spcAft>
                      </a:pPr>
                      <a:r>
                        <a:rPr lang="en-GB" sz="1800" dirty="0">
                          <a:effectLst/>
                          <a:latin typeface="Calibri Light" panose="020F0302020204030204" pitchFamily="34" charset="0"/>
                        </a:rPr>
                        <a:t>Effective</a:t>
                      </a:r>
                      <a:endParaRPr lang="en-GB" sz="1800" dirty="0">
                        <a:effectLst/>
                        <a:latin typeface="Calibri Light" panose="020F0302020204030204" pitchFamily="34" charset="0"/>
                        <a:ea typeface="Calibri"/>
                        <a:cs typeface="Times New Roman"/>
                      </a:endParaRPr>
                    </a:p>
                  </a:txBody>
                  <a:tcPr marL="23060" marR="23060" marT="0" marB="0" anchor="ctr"/>
                </a:tc>
                <a:tc>
                  <a:txBody>
                    <a:bodyPr/>
                    <a:lstStyle/>
                    <a:p>
                      <a:pPr algn="ctr">
                        <a:lnSpc>
                          <a:spcPct val="115000"/>
                        </a:lnSpc>
                        <a:spcAft>
                          <a:spcPts val="0"/>
                        </a:spcAft>
                      </a:pPr>
                      <a:r>
                        <a:rPr lang="en-GB" sz="1600" dirty="0">
                          <a:effectLst/>
                          <a:latin typeface="Calibri Light" panose="020F0302020204030204" pitchFamily="34" charset="0"/>
                        </a:rPr>
                        <a:t>Are your ward rounds ran on a regular basis and do you feel involved in the meeting? </a:t>
                      </a:r>
                    </a:p>
                  </a:txBody>
                  <a:tcPr marL="23060" marR="23060" marT="0" marB="0"/>
                </a:tc>
                <a:tc>
                  <a:txBody>
                    <a:bodyPr/>
                    <a:lstStyle/>
                    <a:p>
                      <a:pPr algn="ctr">
                        <a:lnSpc>
                          <a:spcPct val="115000"/>
                        </a:lnSpc>
                        <a:spcAft>
                          <a:spcPts val="0"/>
                        </a:spcAft>
                      </a:pPr>
                      <a:r>
                        <a:rPr lang="en-GB" sz="1600" dirty="0">
                          <a:effectLst/>
                          <a:latin typeface="Calibri Light" panose="020F0302020204030204" pitchFamily="34" charset="0"/>
                        </a:rPr>
                        <a:t>What could your Team do to support you to ensure you feel included ?</a:t>
                      </a:r>
                      <a:endParaRPr lang="en-GB" sz="1600" dirty="0">
                        <a:effectLst/>
                        <a:latin typeface="Calibri Light" panose="020F0302020204030204" pitchFamily="34" charset="0"/>
                        <a:ea typeface="Calibri"/>
                        <a:cs typeface="Times New Roman"/>
                      </a:endParaRPr>
                    </a:p>
                  </a:txBody>
                  <a:tcPr marL="23060" marR="23060" marT="0" marB="0"/>
                </a:tc>
                <a:extLst>
                  <a:ext uri="{0D108BD9-81ED-4DB2-BD59-A6C34878D82A}">
                    <a16:rowId xmlns:a16="http://schemas.microsoft.com/office/drawing/2014/main" val="10001"/>
                  </a:ext>
                </a:extLst>
              </a:tr>
              <a:tr h="1195664">
                <a:tc>
                  <a:txBody>
                    <a:bodyPr/>
                    <a:lstStyle/>
                    <a:p>
                      <a:pPr algn="ctr">
                        <a:lnSpc>
                          <a:spcPct val="115000"/>
                        </a:lnSpc>
                        <a:spcAft>
                          <a:spcPts val="0"/>
                        </a:spcAft>
                      </a:pPr>
                      <a:r>
                        <a:rPr lang="en-GB" sz="1800" dirty="0">
                          <a:effectLst/>
                          <a:latin typeface="Calibri Light" panose="020F0302020204030204" pitchFamily="34" charset="0"/>
                        </a:rPr>
                        <a:t>Caring</a:t>
                      </a:r>
                      <a:endParaRPr lang="en-GB" sz="1800" dirty="0">
                        <a:effectLst/>
                        <a:latin typeface="Calibri Light" panose="020F0302020204030204" pitchFamily="34" charset="0"/>
                        <a:ea typeface="Calibri"/>
                        <a:cs typeface="Times New Roman"/>
                      </a:endParaRPr>
                    </a:p>
                  </a:txBody>
                  <a:tcPr marL="23060" marR="23060" marT="0" marB="0" anchor="ctr"/>
                </a:tc>
                <a:tc>
                  <a:txBody>
                    <a:bodyPr/>
                    <a:lstStyle/>
                    <a:p>
                      <a:pPr algn="ctr">
                        <a:lnSpc>
                          <a:spcPct val="115000"/>
                        </a:lnSpc>
                        <a:spcAft>
                          <a:spcPts val="0"/>
                        </a:spcAft>
                      </a:pPr>
                      <a:r>
                        <a:rPr lang="en-GB" sz="1600" dirty="0">
                          <a:effectLst/>
                          <a:latin typeface="Calibri Light" panose="020F0302020204030204" pitchFamily="34" charset="0"/>
                        </a:rPr>
                        <a:t>Can you give any examples of when you have felt the care you have received has been to a good standard? </a:t>
                      </a:r>
                      <a:endParaRPr lang="en-GB" sz="1600" dirty="0">
                        <a:effectLst/>
                        <a:latin typeface="Calibri Light" panose="020F0302020204030204" pitchFamily="34" charset="0"/>
                        <a:ea typeface="Calibri"/>
                        <a:cs typeface="Times New Roman"/>
                      </a:endParaRPr>
                    </a:p>
                  </a:txBody>
                  <a:tcPr marL="23060" marR="23060" marT="0" marB="0"/>
                </a:tc>
                <a:tc>
                  <a:txBody>
                    <a:bodyPr/>
                    <a:lstStyle/>
                    <a:p>
                      <a:pPr algn="ctr">
                        <a:lnSpc>
                          <a:spcPct val="115000"/>
                        </a:lnSpc>
                        <a:spcAft>
                          <a:spcPts val="0"/>
                        </a:spcAft>
                      </a:pPr>
                      <a:r>
                        <a:rPr lang="en-GB" sz="1600" dirty="0">
                          <a:effectLst/>
                          <a:latin typeface="Calibri Light" panose="020F0302020204030204" pitchFamily="34" charset="0"/>
                        </a:rPr>
                        <a:t>Are there any examples of when you haven’t felt cared for and how can we improve on this?</a:t>
                      </a:r>
                      <a:endParaRPr lang="en-GB" sz="1600" dirty="0">
                        <a:effectLst/>
                        <a:latin typeface="Calibri Light" panose="020F0302020204030204" pitchFamily="34" charset="0"/>
                        <a:ea typeface="Calibri"/>
                        <a:cs typeface="Times New Roman"/>
                      </a:endParaRPr>
                    </a:p>
                  </a:txBody>
                  <a:tcPr marL="23060" marR="23060" marT="0" marB="0"/>
                </a:tc>
                <a:extLst>
                  <a:ext uri="{0D108BD9-81ED-4DB2-BD59-A6C34878D82A}">
                    <a16:rowId xmlns:a16="http://schemas.microsoft.com/office/drawing/2014/main" val="10002"/>
                  </a:ext>
                </a:extLst>
              </a:tr>
              <a:tr h="869574">
                <a:tc>
                  <a:txBody>
                    <a:bodyPr/>
                    <a:lstStyle/>
                    <a:p>
                      <a:pPr algn="ctr">
                        <a:lnSpc>
                          <a:spcPct val="115000"/>
                        </a:lnSpc>
                        <a:spcAft>
                          <a:spcPts val="0"/>
                        </a:spcAft>
                      </a:pPr>
                      <a:r>
                        <a:rPr lang="en-GB" sz="1800">
                          <a:effectLst/>
                          <a:latin typeface="Calibri Light" panose="020F0302020204030204" pitchFamily="34" charset="0"/>
                        </a:rPr>
                        <a:t>Responsive</a:t>
                      </a:r>
                      <a:endParaRPr lang="en-GB" sz="1800">
                        <a:effectLst/>
                        <a:latin typeface="Calibri Light" panose="020F0302020204030204" pitchFamily="34" charset="0"/>
                        <a:ea typeface="Calibri"/>
                        <a:cs typeface="Times New Roman"/>
                      </a:endParaRPr>
                    </a:p>
                  </a:txBody>
                  <a:tcPr marL="23060" marR="23060" marT="0" marB="0" anchor="ctr"/>
                </a:tc>
                <a:tc>
                  <a:txBody>
                    <a:bodyPr/>
                    <a:lstStyle/>
                    <a:p>
                      <a:pPr algn="ctr">
                        <a:lnSpc>
                          <a:spcPct val="115000"/>
                        </a:lnSpc>
                        <a:spcAft>
                          <a:spcPts val="0"/>
                        </a:spcAft>
                      </a:pPr>
                      <a:r>
                        <a:rPr lang="en-GB" sz="1600" dirty="0">
                          <a:effectLst/>
                          <a:latin typeface="Calibri Light" panose="020F0302020204030204" pitchFamily="34" charset="0"/>
                        </a:rPr>
                        <a:t>What makes you feel heard?</a:t>
                      </a:r>
                    </a:p>
                    <a:p>
                      <a:pPr algn="ctr">
                        <a:lnSpc>
                          <a:spcPct val="115000"/>
                        </a:lnSpc>
                        <a:spcAft>
                          <a:spcPts val="0"/>
                        </a:spcAft>
                      </a:pPr>
                      <a:endParaRPr lang="en-GB" sz="1600" dirty="0">
                        <a:effectLst/>
                        <a:latin typeface="Calibri Light" panose="020F0302020204030204" pitchFamily="34" charset="0"/>
                      </a:endParaRPr>
                    </a:p>
                    <a:p>
                      <a:pPr algn="ctr">
                        <a:lnSpc>
                          <a:spcPct val="115000"/>
                        </a:lnSpc>
                        <a:spcAft>
                          <a:spcPts val="0"/>
                        </a:spcAft>
                      </a:pPr>
                      <a:endParaRPr lang="en-GB" sz="1600" dirty="0">
                        <a:effectLst/>
                        <a:latin typeface="Calibri Light" panose="020F0302020204030204" pitchFamily="34" charset="0"/>
                      </a:endParaRPr>
                    </a:p>
                    <a:p>
                      <a:pPr algn="ctr">
                        <a:lnSpc>
                          <a:spcPct val="115000"/>
                        </a:lnSpc>
                        <a:spcAft>
                          <a:spcPts val="0"/>
                        </a:spcAft>
                      </a:pPr>
                      <a:endParaRPr lang="en-GB" sz="1600" dirty="0">
                        <a:effectLst/>
                        <a:latin typeface="Calibri Light" panose="020F0302020204030204" pitchFamily="34" charset="0"/>
                      </a:endParaRPr>
                    </a:p>
                  </a:txBody>
                  <a:tcPr marL="23060" marR="23060" marT="0" marB="0"/>
                </a:tc>
                <a:tc>
                  <a:txBody>
                    <a:bodyPr/>
                    <a:lstStyle/>
                    <a:p>
                      <a:pPr algn="ctr">
                        <a:lnSpc>
                          <a:spcPct val="115000"/>
                        </a:lnSpc>
                        <a:spcAft>
                          <a:spcPts val="0"/>
                        </a:spcAft>
                      </a:pPr>
                      <a:r>
                        <a:rPr lang="en-GB" sz="1600" dirty="0">
                          <a:effectLst/>
                          <a:latin typeface="Calibri Light" panose="020F0302020204030204" pitchFamily="34" charset="0"/>
                        </a:rPr>
                        <a:t>Is there anything we could do to make you feel listened to?</a:t>
                      </a:r>
                      <a:endParaRPr lang="en-GB" sz="1600" dirty="0">
                        <a:effectLst/>
                        <a:latin typeface="Calibri Light" panose="020F0302020204030204" pitchFamily="34" charset="0"/>
                        <a:ea typeface="Calibri"/>
                        <a:cs typeface="Times New Roman"/>
                      </a:endParaRPr>
                    </a:p>
                  </a:txBody>
                  <a:tcPr marL="23060" marR="23060" marT="0" marB="0"/>
                </a:tc>
                <a:extLst>
                  <a:ext uri="{0D108BD9-81ED-4DB2-BD59-A6C34878D82A}">
                    <a16:rowId xmlns:a16="http://schemas.microsoft.com/office/drawing/2014/main" val="10003"/>
                  </a:ext>
                </a:extLst>
              </a:tr>
              <a:tr h="869574">
                <a:tc>
                  <a:txBody>
                    <a:bodyPr/>
                    <a:lstStyle/>
                    <a:p>
                      <a:pPr algn="ctr">
                        <a:lnSpc>
                          <a:spcPct val="115000"/>
                        </a:lnSpc>
                        <a:spcAft>
                          <a:spcPts val="0"/>
                        </a:spcAft>
                      </a:pPr>
                      <a:r>
                        <a:rPr lang="en-GB" sz="1800" dirty="0">
                          <a:effectLst/>
                          <a:latin typeface="Calibri Light" panose="020F0302020204030204" pitchFamily="34" charset="0"/>
                        </a:rPr>
                        <a:t>Community</a:t>
                      </a:r>
                      <a:endParaRPr lang="en-GB" sz="1800" dirty="0">
                        <a:effectLst/>
                        <a:latin typeface="Calibri Light" panose="020F0302020204030204" pitchFamily="34" charset="0"/>
                        <a:ea typeface="Calibri"/>
                        <a:cs typeface="Times New Roman"/>
                      </a:endParaRPr>
                    </a:p>
                  </a:txBody>
                  <a:tcPr marL="23060" marR="23060" marT="0" marB="0" anchor="ctr"/>
                </a:tc>
                <a:tc>
                  <a:txBody>
                    <a:bodyPr/>
                    <a:lstStyle/>
                    <a:p>
                      <a:pPr algn="ctr">
                        <a:lnSpc>
                          <a:spcPct val="115000"/>
                        </a:lnSpc>
                        <a:spcAft>
                          <a:spcPts val="0"/>
                        </a:spcAft>
                      </a:pPr>
                      <a:r>
                        <a:rPr lang="en-GB" sz="1600" dirty="0">
                          <a:effectLst/>
                          <a:latin typeface="Calibri Light" panose="020F0302020204030204" pitchFamily="34" charset="0"/>
                        </a:rPr>
                        <a:t>Do you feel your ward has a sense of community?</a:t>
                      </a:r>
                    </a:p>
                    <a:p>
                      <a:pPr algn="ctr">
                        <a:lnSpc>
                          <a:spcPct val="115000"/>
                        </a:lnSpc>
                        <a:spcAft>
                          <a:spcPts val="0"/>
                        </a:spcAft>
                      </a:pPr>
                      <a:r>
                        <a:rPr lang="en-GB" sz="1600" dirty="0">
                          <a:effectLst/>
                          <a:latin typeface="Calibri Light" panose="020F0302020204030204" pitchFamily="34" charset="0"/>
                        </a:rPr>
                        <a:t> </a:t>
                      </a:r>
                    </a:p>
                    <a:p>
                      <a:pPr algn="ctr">
                        <a:lnSpc>
                          <a:spcPct val="115000"/>
                        </a:lnSpc>
                        <a:spcAft>
                          <a:spcPts val="0"/>
                        </a:spcAft>
                      </a:pPr>
                      <a:endParaRPr lang="en-GB" sz="1600" dirty="0">
                        <a:effectLst/>
                        <a:latin typeface="Calibri Light" panose="020F0302020204030204" pitchFamily="34" charset="0"/>
                      </a:endParaRPr>
                    </a:p>
                  </a:txBody>
                  <a:tcPr marL="23060" marR="23060" marT="0" marB="0"/>
                </a:tc>
                <a:tc>
                  <a:txBody>
                    <a:bodyPr/>
                    <a:lstStyle/>
                    <a:p>
                      <a:pPr algn="ctr">
                        <a:lnSpc>
                          <a:spcPct val="115000"/>
                        </a:lnSpc>
                        <a:spcAft>
                          <a:spcPts val="0"/>
                        </a:spcAft>
                      </a:pPr>
                      <a:r>
                        <a:rPr lang="en-GB" sz="1600" dirty="0">
                          <a:effectLst/>
                          <a:latin typeface="Calibri Light" panose="020F0302020204030204" pitchFamily="34" charset="0"/>
                        </a:rPr>
                        <a:t>What could be done to improve the sense of community on your ward?</a:t>
                      </a:r>
                      <a:endParaRPr lang="en-GB" sz="1600" dirty="0">
                        <a:effectLst/>
                        <a:latin typeface="Calibri Light" panose="020F0302020204030204" pitchFamily="34" charset="0"/>
                        <a:ea typeface="Calibri"/>
                        <a:cs typeface="Times New Roman"/>
                      </a:endParaRPr>
                    </a:p>
                  </a:txBody>
                  <a:tcPr marL="23060" marR="23060" marT="0" marB="0"/>
                </a:tc>
                <a:extLst>
                  <a:ext uri="{0D108BD9-81ED-4DB2-BD59-A6C34878D82A}">
                    <a16:rowId xmlns:a16="http://schemas.microsoft.com/office/drawing/2014/main" val="10004"/>
                  </a:ext>
                </a:extLst>
              </a:tr>
              <a:tr h="869574">
                <a:tc gridSpan="3">
                  <a:txBody>
                    <a:bodyPr/>
                    <a:lstStyle/>
                    <a:p>
                      <a:pPr algn="ctr">
                        <a:lnSpc>
                          <a:spcPct val="115000"/>
                        </a:lnSpc>
                        <a:spcAft>
                          <a:spcPts val="0"/>
                        </a:spcAft>
                      </a:pPr>
                      <a:endParaRPr lang="en-GB" sz="1600" dirty="0">
                        <a:effectLst/>
                        <a:latin typeface="Calibri Light" panose="020F0302020204030204" pitchFamily="34" charset="0"/>
                        <a:ea typeface="Calibri"/>
                        <a:cs typeface="Times New Roman"/>
                      </a:endParaRPr>
                    </a:p>
                  </a:txBody>
                  <a:tcPr marL="23060" marR="23060" marT="0" marB="0" anchor="ctr">
                    <a:solidFill>
                      <a:schemeClr val="bg1">
                        <a:alpha val="20000"/>
                      </a:schemeClr>
                    </a:solidFill>
                  </a:tcPr>
                </a:tc>
                <a:tc hMerge="1">
                  <a:txBody>
                    <a:bodyPr/>
                    <a:lstStyle/>
                    <a:p>
                      <a:pPr algn="ctr">
                        <a:lnSpc>
                          <a:spcPct val="115000"/>
                        </a:lnSpc>
                        <a:spcAft>
                          <a:spcPts val="0"/>
                        </a:spcAft>
                      </a:pPr>
                      <a:endParaRPr lang="en-GB" sz="1600" dirty="0">
                        <a:effectLst/>
                        <a:latin typeface="Calibri Light" panose="020F0302020204030204" pitchFamily="34" charset="0"/>
                      </a:endParaRPr>
                    </a:p>
                  </a:txBody>
                  <a:tcPr marL="23060" marR="23060" marT="0" marB="0">
                    <a:solidFill>
                      <a:schemeClr val="bg1">
                        <a:alpha val="20000"/>
                      </a:schemeClr>
                    </a:solidFill>
                  </a:tcPr>
                </a:tc>
                <a:tc hMerge="1">
                  <a:txBody>
                    <a:bodyPr/>
                    <a:lstStyle/>
                    <a:p>
                      <a:pPr algn="ctr">
                        <a:lnSpc>
                          <a:spcPct val="115000"/>
                        </a:lnSpc>
                        <a:spcAft>
                          <a:spcPts val="0"/>
                        </a:spcAft>
                      </a:pPr>
                      <a:endParaRPr lang="en-GB" sz="1600" dirty="0">
                        <a:effectLst/>
                        <a:latin typeface="Calibri Light" panose="020F0302020204030204" pitchFamily="34" charset="0"/>
                        <a:ea typeface="Calibri"/>
                        <a:cs typeface="Times New Roman"/>
                      </a:endParaRPr>
                    </a:p>
                  </a:txBody>
                  <a:tcPr marL="23060" marR="23060" marT="0" marB="0">
                    <a:solidFill>
                      <a:schemeClr val="bg1">
                        <a:alpha val="20000"/>
                      </a:schemeClr>
                    </a:solidFill>
                  </a:tcPr>
                </a:tc>
                <a:extLst>
                  <a:ext uri="{0D108BD9-81ED-4DB2-BD59-A6C34878D82A}">
                    <a16:rowId xmlns:a16="http://schemas.microsoft.com/office/drawing/2014/main" val="10005"/>
                  </a:ext>
                </a:extLst>
              </a:tr>
            </a:tbl>
          </a:graphicData>
        </a:graphic>
      </p:graphicFrame>
      <p:pic>
        <p:nvPicPr>
          <p:cNvPr id="4097"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83108" y="5887479"/>
            <a:ext cx="1686543" cy="75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5943502"/>
            <a:ext cx="4392488" cy="646331"/>
          </a:xfrm>
          <a:prstGeom prst="rect">
            <a:avLst/>
          </a:prstGeom>
          <a:noFill/>
        </p:spPr>
        <p:txBody>
          <a:bodyPr wrap="square" rtlCol="0">
            <a:spAutoFit/>
          </a:bodyPr>
          <a:lstStyle/>
          <a:p>
            <a:r>
              <a:rPr lang="en-GB" sz="3600" dirty="0"/>
              <a:t>What’s your story?</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7503" y="33600"/>
            <a:ext cx="5669207" cy="577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835696" y="1052736"/>
            <a:ext cx="5957374"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131840" y="1819410"/>
            <a:ext cx="6012160" cy="4981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9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784" y="476672"/>
            <a:ext cx="8068632" cy="5078313"/>
          </a:xfrm>
          <a:prstGeom prst="rect">
            <a:avLst/>
          </a:prstGeom>
          <a:noFill/>
        </p:spPr>
        <p:txBody>
          <a:bodyPr wrap="square" rtlCol="0">
            <a:spAutoFit/>
          </a:bodyPr>
          <a:lstStyle/>
          <a:p>
            <a:pPr marL="285750" indent="-285750">
              <a:buFont typeface="Arial" panose="020B0604020202020204" pitchFamily="34" charset="0"/>
              <a:buChar char="•"/>
            </a:pPr>
            <a:r>
              <a:rPr lang="en-GB" dirty="0"/>
              <a:t>Listen with the intent to understand</a:t>
            </a:r>
          </a:p>
          <a:p>
            <a:endParaRPr lang="en-GB" dirty="0"/>
          </a:p>
          <a:p>
            <a:pPr marL="285750" indent="-285750">
              <a:buFont typeface="Arial" panose="020B0604020202020204" pitchFamily="34" charset="0"/>
              <a:buChar char="•"/>
            </a:pPr>
            <a:r>
              <a:rPr lang="en-GB" dirty="0"/>
              <a:t>Don’t be too NHS-y (over-control, stuffy and hierarchical)</a:t>
            </a:r>
            <a:br>
              <a:rPr lang="en-GB" dirty="0"/>
            </a:br>
            <a:r>
              <a:rPr lang="en-GB" dirty="0"/>
              <a:t>“</a:t>
            </a:r>
            <a:r>
              <a:rPr lang="en-GB" i="1" dirty="0"/>
              <a:t>I’m convinced that using Care Opinion over the last ten years has allowed us to be open and transparent in a much more progressive way than we would have been otherwise” – Head of </a:t>
            </a:r>
            <a:r>
              <a:rPr lang="en-GB" i="1" dirty="0" err="1"/>
              <a:t>Comms</a:t>
            </a:r>
            <a:endParaRPr lang="en-GB" dirty="0"/>
          </a:p>
          <a:p>
            <a:endParaRPr lang="en-GB" dirty="0"/>
          </a:p>
          <a:p>
            <a:pPr marL="285750" indent="-285750">
              <a:buFont typeface="Arial" panose="020B0604020202020204" pitchFamily="34" charset="0"/>
              <a:buChar char="•"/>
            </a:pPr>
            <a:r>
              <a:rPr lang="en-GB" dirty="0"/>
              <a:t>Make the most of CO’s features – they make it easy</a:t>
            </a:r>
          </a:p>
          <a:p>
            <a:endParaRPr lang="en-GB" dirty="0"/>
          </a:p>
          <a:p>
            <a:pPr marL="285750" indent="-285750">
              <a:buFont typeface="Arial" panose="020B0604020202020204" pitchFamily="34" charset="0"/>
              <a:buChar char="•"/>
            </a:pPr>
            <a:r>
              <a:rPr lang="en-GB" dirty="0"/>
              <a:t>Carrot not stick </a:t>
            </a:r>
          </a:p>
          <a:p>
            <a:endParaRPr lang="en-GB" dirty="0"/>
          </a:p>
          <a:p>
            <a:pPr marL="285750" indent="-285750">
              <a:buFont typeface="Arial" panose="020B0604020202020204" pitchFamily="34" charset="0"/>
              <a:buChar char="•"/>
            </a:pPr>
            <a:r>
              <a:rPr lang="en-GB" dirty="0"/>
              <a:t>The freedom and speed of CO is so refreshing!</a:t>
            </a:r>
          </a:p>
          <a:p>
            <a:endParaRPr lang="en-GB" i="1" dirty="0"/>
          </a:p>
          <a:p>
            <a:pPr marL="285750" indent="-285750">
              <a:buFont typeface="Arial" panose="020B0604020202020204" pitchFamily="34" charset="0"/>
              <a:buChar char="•"/>
            </a:pPr>
            <a:r>
              <a:rPr lang="en-GB" dirty="0"/>
              <a:t>Keep talking about it – cultural change isn’t quick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5078" y="4353466"/>
            <a:ext cx="3275856" cy="3275856"/>
          </a:xfrm>
          <a:prstGeom prst="rect">
            <a:avLst/>
          </a:prstGeom>
        </p:spPr>
      </p:pic>
    </p:spTree>
    <p:extLst>
      <p:ext uri="{BB962C8B-B14F-4D97-AF65-F5344CB8AC3E}">
        <p14:creationId xmlns:p14="http://schemas.microsoft.com/office/powerpoint/2010/main" val="81736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06618"/>
            <a:ext cx="3489097" cy="400110"/>
          </a:xfrm>
          <a:prstGeom prst="rect">
            <a:avLst/>
          </a:prstGeom>
        </p:spPr>
        <p:txBody>
          <a:bodyPr wrap="none">
            <a:spAutoFit/>
          </a:bodyPr>
          <a:lstStyle/>
          <a:p>
            <a:r>
              <a:rPr lang="en-GB" sz="2000" dirty="0">
                <a:hlinkClick r:id="rId3"/>
              </a:rPr>
              <a:t>www.careopinion.org.uk/57597</a:t>
            </a:r>
            <a:endParaRPr lang="en-GB" sz="20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79512" y="271684"/>
            <a:ext cx="8801578" cy="49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5078" y="4353466"/>
            <a:ext cx="3275856" cy="3275856"/>
          </a:xfrm>
          <a:prstGeom prst="rect">
            <a:avLst/>
          </a:prstGeom>
        </p:spPr>
      </p:pic>
    </p:spTree>
    <p:extLst>
      <p:ext uri="{BB962C8B-B14F-4D97-AF65-F5344CB8AC3E}">
        <p14:creationId xmlns:p14="http://schemas.microsoft.com/office/powerpoint/2010/main" val="241639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634" y="1124744"/>
            <a:ext cx="8318830" cy="4524315"/>
          </a:xfrm>
          <a:prstGeom prst="rect">
            <a:avLst/>
          </a:prstGeom>
        </p:spPr>
        <p:txBody>
          <a:bodyPr wrap="square">
            <a:spAutoFit/>
          </a:bodyPr>
          <a:lstStyle/>
          <a:p>
            <a:pPr>
              <a:spcBef>
                <a:spcPct val="0"/>
              </a:spcBef>
            </a:pPr>
            <a:r>
              <a:rPr lang="en-GB" altLang="en-US" dirty="0"/>
              <a:t>Complaints, PALS and a survey </a:t>
            </a:r>
          </a:p>
          <a:p>
            <a:pPr lvl="1">
              <a:spcBef>
                <a:spcPct val="0"/>
              </a:spcBef>
            </a:pPr>
            <a:r>
              <a:rPr lang="en-GB" altLang="en-US" dirty="0"/>
              <a:t>Nothing public</a:t>
            </a:r>
          </a:p>
          <a:p>
            <a:pPr lvl="1">
              <a:spcBef>
                <a:spcPct val="0"/>
              </a:spcBef>
            </a:pPr>
            <a:r>
              <a:rPr lang="en-GB" altLang="en-US" dirty="0"/>
              <a:t>Didn’t get a response from anyone in the service</a:t>
            </a:r>
          </a:p>
          <a:p>
            <a:pPr lvl="1">
              <a:spcBef>
                <a:spcPct val="0"/>
              </a:spcBef>
            </a:pPr>
            <a:r>
              <a:rPr lang="en-GB" altLang="en-US" dirty="0"/>
              <a:t>Lord knows the impact, particularly on culture</a:t>
            </a:r>
          </a:p>
          <a:p>
            <a:pPr lvl="1">
              <a:spcBef>
                <a:spcPct val="0"/>
              </a:spcBef>
            </a:pPr>
            <a:r>
              <a:rPr lang="en-GB" altLang="en-US" dirty="0"/>
              <a:t>Very formal – rarely received a response from the service</a:t>
            </a:r>
          </a:p>
          <a:p>
            <a:pPr lvl="1">
              <a:spcBef>
                <a:spcPct val="0"/>
              </a:spcBef>
            </a:pPr>
            <a:r>
              <a:rPr lang="en-GB" altLang="en-US" dirty="0"/>
              <a:t>Designed mainly for our convenience </a:t>
            </a:r>
          </a:p>
          <a:p>
            <a:pPr>
              <a:spcBef>
                <a:spcPct val="0"/>
              </a:spcBef>
            </a:pPr>
            <a:endParaRPr lang="en-GB" altLang="en-US" dirty="0"/>
          </a:p>
          <a:p>
            <a:pPr>
              <a:spcBef>
                <a:spcPct val="0"/>
              </a:spcBef>
            </a:pPr>
            <a:r>
              <a:rPr lang="en-GB" altLang="en-US" dirty="0"/>
              <a:t>CEO – </a:t>
            </a:r>
            <a:r>
              <a:rPr lang="en-GB" altLang="en-US" i="1" dirty="0"/>
              <a:t>‘What happens if it goes viral</a:t>
            </a:r>
            <a:r>
              <a:rPr lang="en-GB" altLang="en-US" dirty="0"/>
              <a:t>?’</a:t>
            </a:r>
          </a:p>
          <a:p>
            <a:pPr>
              <a:spcBef>
                <a:spcPct val="0"/>
              </a:spcBef>
            </a:pPr>
            <a:r>
              <a:rPr lang="en-GB" altLang="en-US" dirty="0"/>
              <a:t>Head of Communications – </a:t>
            </a:r>
            <a:r>
              <a:rPr lang="en-GB" altLang="en-US" i="1" dirty="0"/>
              <a:t>‘How will we control it?’</a:t>
            </a:r>
          </a:p>
          <a:p>
            <a:pPr>
              <a:spcBef>
                <a:spcPct val="0"/>
              </a:spcBef>
            </a:pPr>
            <a:r>
              <a:rPr lang="en-GB" altLang="en-US" dirty="0"/>
              <a:t>Services – </a:t>
            </a:r>
            <a:r>
              <a:rPr lang="en-GB" altLang="en-US" i="1" dirty="0"/>
              <a:t>‘How will we respond to everything?’</a:t>
            </a:r>
          </a:p>
          <a:p>
            <a:pPr>
              <a:spcBef>
                <a:spcPct val="0"/>
              </a:spcBef>
            </a:pPr>
            <a:endParaRPr lang="en-GB" altLang="en-US" i="1" dirty="0"/>
          </a:p>
          <a:p>
            <a:pPr>
              <a:spcBef>
                <a:spcPct val="0"/>
              </a:spcBef>
            </a:pPr>
            <a:r>
              <a:rPr lang="en-GB" altLang="en-US" dirty="0"/>
              <a:t>CO felt agile, technologically advanced, supportive of us and focussed on people’s stories and exciting – but it’s easy to be faddy</a:t>
            </a:r>
          </a:p>
          <a:p>
            <a:pPr>
              <a:spcBef>
                <a:spcPct val="0"/>
              </a:spcBef>
            </a:pPr>
            <a:endParaRPr lang="en-GB" altLang="en-US" dirty="0"/>
          </a:p>
          <a:p>
            <a:pPr>
              <a:spcBef>
                <a:spcPct val="0"/>
              </a:spcBef>
            </a:pPr>
            <a:r>
              <a:rPr lang="en-GB" altLang="en-US" dirty="0"/>
              <a:t>We wondered how patients, and their families and carers, would use Patient Opinion </a:t>
            </a:r>
          </a:p>
          <a:p>
            <a:pPr>
              <a:spcBef>
                <a:spcPct val="0"/>
              </a:spcBef>
            </a:pPr>
            <a:endParaRPr lang="en-GB" altLang="en-US" dirty="0"/>
          </a:p>
        </p:txBody>
      </p:sp>
      <p:sp>
        <p:nvSpPr>
          <p:cNvPr id="4" name="TextBox 3"/>
          <p:cNvSpPr txBox="1"/>
          <p:nvPr/>
        </p:nvSpPr>
        <p:spPr>
          <a:xfrm>
            <a:off x="107504" y="188640"/>
            <a:ext cx="8640960" cy="646331"/>
          </a:xfrm>
          <a:prstGeom prst="rect">
            <a:avLst/>
          </a:prstGeom>
          <a:noFill/>
        </p:spPr>
        <p:txBody>
          <a:bodyPr wrap="square" rtlCol="0">
            <a:spAutoFit/>
          </a:bodyPr>
          <a:lstStyle/>
          <a:p>
            <a:r>
              <a:rPr lang="en-GB" i="1" dirty="0"/>
              <a:t>It was 2009. </a:t>
            </a:r>
          </a:p>
          <a:p>
            <a:r>
              <a:rPr lang="en-GB" i="1" dirty="0"/>
              <a:t>Notts Healthcare were intrigued about Patient Opinion but just a little apprehensive…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5078" y="4353466"/>
            <a:ext cx="3275856" cy="3275856"/>
          </a:xfrm>
          <a:prstGeom prst="rect">
            <a:avLst/>
          </a:prstGeom>
        </p:spPr>
      </p:pic>
    </p:spTree>
    <p:extLst>
      <p:ext uri="{BB962C8B-B14F-4D97-AF65-F5344CB8AC3E}">
        <p14:creationId xmlns:p14="http://schemas.microsoft.com/office/powerpoint/2010/main" val="322470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6624736" cy="646331"/>
          </a:xfrm>
          <a:prstGeom prst="rect">
            <a:avLst/>
          </a:prstGeom>
          <a:noFill/>
        </p:spPr>
        <p:txBody>
          <a:bodyPr wrap="square" rtlCol="0">
            <a:spAutoFit/>
          </a:bodyPr>
          <a:lstStyle/>
          <a:p>
            <a:r>
              <a:rPr lang="en-GB" i="1" dirty="0"/>
              <a:t>Off came the Trust’s shoes and socks, and with a palpable excitement, in the deep end they jumped!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1520" y="1196751"/>
            <a:ext cx="4392488" cy="549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635896" y="1160365"/>
            <a:ext cx="5228898" cy="5530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7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967" y="332656"/>
            <a:ext cx="5184576" cy="369332"/>
          </a:xfrm>
          <a:prstGeom prst="rect">
            <a:avLst/>
          </a:prstGeom>
          <a:noFill/>
        </p:spPr>
        <p:txBody>
          <a:bodyPr wrap="square" rtlCol="0">
            <a:spAutoFit/>
          </a:bodyPr>
          <a:lstStyle/>
          <a:p>
            <a:r>
              <a:rPr lang="en-GB" i="1" dirty="0"/>
              <a:t>Chapter One: Early impact. </a:t>
            </a:r>
          </a:p>
        </p:txBody>
      </p:sp>
      <p:pic>
        <p:nvPicPr>
          <p:cNvPr id="6146" name="Picture 2" descr="\\Xnottingham\MyShares\Involvement Team\Photos\Inv Photos\Patient Opinion Civic Center\Fantastic Progress for the Trust on Patient Opinion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835699"/>
            <a:ext cx="4139952" cy="272267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Xnottingham\MyShares\Involvement Team\Photos\Inv Photos\Patient Opinion Civic Center\IMG_01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3752327"/>
            <a:ext cx="4139952" cy="25393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Xnottingham\MyShares\Involvement Team\Photos\Inv Photos\Patient Opinion Civic Center\IMG_01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5" y="804478"/>
            <a:ext cx="3977664" cy="284191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Xnottingham\MyShares\Involvement Team\Photos\Inv Photos\Patient Opinion Civic Center\IMG_0017.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84379" y="3967189"/>
            <a:ext cx="3977665" cy="232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2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556" y="332656"/>
            <a:ext cx="6552728" cy="369332"/>
          </a:xfrm>
          <a:prstGeom prst="rect">
            <a:avLst/>
          </a:prstGeom>
          <a:noFill/>
        </p:spPr>
        <p:txBody>
          <a:bodyPr wrap="square" rtlCol="0">
            <a:spAutoFit/>
          </a:bodyPr>
          <a:lstStyle/>
          <a:p>
            <a:r>
              <a:rPr lang="en-GB" i="1" dirty="0"/>
              <a:t>Chapter two: The Patient Feedback Challenge.  </a:t>
            </a:r>
          </a:p>
        </p:txBody>
      </p:sp>
      <p:sp>
        <p:nvSpPr>
          <p:cNvPr id="5" name="TextBox 4"/>
          <p:cNvSpPr txBox="1"/>
          <p:nvPr/>
        </p:nvSpPr>
        <p:spPr>
          <a:xfrm>
            <a:off x="256556" y="5847427"/>
            <a:ext cx="8310711" cy="646331"/>
          </a:xfrm>
          <a:prstGeom prst="rect">
            <a:avLst/>
          </a:prstGeom>
          <a:noFill/>
        </p:spPr>
        <p:txBody>
          <a:bodyPr wrap="square" rtlCol="0">
            <a:spAutoFit/>
          </a:bodyPr>
          <a:lstStyle/>
          <a:p>
            <a:r>
              <a:rPr lang="en-GB" dirty="0"/>
              <a:t>Also in this year, we hit our 500</a:t>
            </a:r>
            <a:r>
              <a:rPr lang="en-GB" baseline="30000" dirty="0"/>
              <a:t>th</a:t>
            </a:r>
            <a:r>
              <a:rPr lang="en-GB" dirty="0"/>
              <a:t> posting – and at about the same time, we realised numbers are not a problem if you’ve shared the responsibility for responding</a:t>
            </a:r>
          </a:p>
        </p:txBody>
      </p:sp>
      <p:pic>
        <p:nvPicPr>
          <p:cNvPr id="7171" name="Picture 3" descr="\\Xnottingham\MyShares\Involvement Team\Photos\Inv Photos\PFC Event Feb 2014\5P0A27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6556" y="2279419"/>
            <a:ext cx="4068811" cy="27125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Xnottingham\MyShares\Involvement Team\Photos\Inv Photos\PFC Event Feb 2014\5P0A27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6914" y="2312887"/>
            <a:ext cx="4018608" cy="26790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1730" y="701988"/>
            <a:ext cx="8665714" cy="646331"/>
          </a:xfrm>
          <a:prstGeom prst="rect">
            <a:avLst/>
          </a:prstGeom>
          <a:noFill/>
        </p:spPr>
        <p:txBody>
          <a:bodyPr wrap="square" rtlCol="0">
            <a:spAutoFit/>
          </a:bodyPr>
          <a:lstStyle/>
          <a:p>
            <a:r>
              <a:rPr lang="en-GB" dirty="0"/>
              <a:t>£1m fund from NHS I - 90+ organisations vied for the fund – Notts Healthcare, in partnership with CO, were one of the nine successful organisations.  </a:t>
            </a:r>
          </a:p>
        </p:txBody>
      </p:sp>
      <p:sp>
        <p:nvSpPr>
          <p:cNvPr id="10" name="TextBox 9"/>
          <p:cNvSpPr txBox="1"/>
          <p:nvPr/>
        </p:nvSpPr>
        <p:spPr>
          <a:xfrm>
            <a:off x="256556" y="1348319"/>
            <a:ext cx="8665714" cy="646331"/>
          </a:xfrm>
          <a:prstGeom prst="rect">
            <a:avLst/>
          </a:prstGeom>
          <a:noFill/>
        </p:spPr>
        <p:txBody>
          <a:bodyPr wrap="square" rtlCol="0">
            <a:spAutoFit/>
          </a:bodyPr>
          <a:lstStyle/>
          <a:p>
            <a:pPr marL="342900" indent="-342900">
              <a:buFont typeface="+mj-lt"/>
              <a:buAutoNum type="arabicPeriod"/>
            </a:pPr>
            <a:r>
              <a:rPr lang="en-GB" dirty="0"/>
              <a:t>Ten exemplar teams  - </a:t>
            </a:r>
            <a:r>
              <a:rPr lang="en-GB" sz="1600" dirty="0"/>
              <a:t>capturing, sharing, responding/acting on, sharing what’s changed</a:t>
            </a:r>
          </a:p>
          <a:p>
            <a:pPr marL="342900" indent="-342900">
              <a:buFont typeface="+mj-lt"/>
              <a:buAutoNum type="arabicPeriod"/>
            </a:pPr>
            <a:r>
              <a:rPr lang="en-GB" dirty="0"/>
              <a:t>Built Your Feedback Matters website </a:t>
            </a:r>
          </a:p>
        </p:txBody>
      </p:sp>
      <p:pic>
        <p:nvPicPr>
          <p:cNvPr id="15"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8278" y="2070612"/>
            <a:ext cx="8922270" cy="409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EHI awards patient opinion nottinghamshire healthcare"/>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5016" y="291694"/>
            <a:ext cx="8672428" cy="51565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2576" y="4668794"/>
            <a:ext cx="6087242" cy="646331"/>
          </a:xfrm>
          <a:prstGeom prst="rect">
            <a:avLst/>
          </a:prstGeom>
          <a:solidFill>
            <a:schemeClr val="bg1"/>
          </a:solidFill>
        </p:spPr>
        <p:txBody>
          <a:bodyPr wrap="square">
            <a:spAutoFit/>
          </a:bodyPr>
          <a:lstStyle/>
          <a:p>
            <a:r>
              <a:rPr lang="en-GB" i="1" dirty="0"/>
              <a:t>“It’s a real boost to our vision that patients and carers’ voices can get to the heart of healthcare more than ever before” </a:t>
            </a:r>
          </a:p>
        </p:txBody>
      </p:sp>
    </p:spTree>
    <p:extLst>
      <p:ext uri="{BB962C8B-B14F-4D97-AF65-F5344CB8AC3E}">
        <p14:creationId xmlns:p14="http://schemas.microsoft.com/office/powerpoint/2010/main" val="34165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500"/>
                                        <p:tgtEl>
                                          <p:spTgt spid="7171"/>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6408712" cy="369332"/>
          </a:xfrm>
          <a:prstGeom prst="rect">
            <a:avLst/>
          </a:prstGeom>
          <a:noFill/>
        </p:spPr>
        <p:txBody>
          <a:bodyPr wrap="square" rtlCol="0">
            <a:spAutoFit/>
          </a:bodyPr>
          <a:lstStyle/>
          <a:p>
            <a:r>
              <a:rPr lang="en-GB" i="1" dirty="0"/>
              <a:t>Chapter three: The Board. </a:t>
            </a:r>
          </a:p>
        </p:txBody>
      </p:sp>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9592" y="837456"/>
            <a:ext cx="754476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987824" y="2820794"/>
            <a:ext cx="6139780" cy="400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98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894" y="300544"/>
            <a:ext cx="3816424" cy="369332"/>
          </a:xfrm>
          <a:prstGeom prst="rect">
            <a:avLst/>
          </a:prstGeom>
          <a:noFill/>
        </p:spPr>
        <p:txBody>
          <a:bodyPr wrap="square" rtlCol="0">
            <a:spAutoFit/>
          </a:bodyPr>
          <a:lstStyle/>
          <a:p>
            <a:r>
              <a:rPr lang="en-GB" i="1" dirty="0"/>
              <a:t>Chapter four: The value of volunteers.</a:t>
            </a:r>
          </a:p>
        </p:txBody>
      </p:sp>
      <p:pic>
        <p:nvPicPr>
          <p:cNvPr id="3074" name="Picture 2" descr="\\Xnottingham\MyShares\Involvement Team\Care Opinion\Care Opinion 2019\Blogs\Steve &amp; Michael blo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894" y="1358126"/>
            <a:ext cx="3456218" cy="4194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46318" y="2060848"/>
            <a:ext cx="4665644" cy="1754326"/>
          </a:xfrm>
          <a:prstGeom prst="rect">
            <a:avLst/>
          </a:prstGeom>
          <a:noFill/>
        </p:spPr>
        <p:txBody>
          <a:bodyPr wrap="square" rtlCol="0">
            <a:spAutoFit/>
          </a:bodyPr>
          <a:lstStyle/>
          <a:p>
            <a:r>
              <a:rPr lang="en-GB" dirty="0"/>
              <a:t>Our service user and carer volunteers capture richer, more detailed and (we think) more honest feedback than via any other method. </a:t>
            </a:r>
          </a:p>
          <a:p>
            <a:endParaRPr lang="en-GB" dirty="0"/>
          </a:p>
          <a:p>
            <a:r>
              <a:rPr lang="en-GB" dirty="0"/>
              <a:t>…and it’s a win-win, because our volunteers love doing it. </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4583" y="799996"/>
            <a:ext cx="2684043" cy="553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6346" y="914235"/>
            <a:ext cx="9144000" cy="5949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55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19" y="260648"/>
            <a:ext cx="4752528" cy="369332"/>
          </a:xfrm>
          <a:prstGeom prst="rect">
            <a:avLst/>
          </a:prstGeom>
          <a:noFill/>
        </p:spPr>
        <p:txBody>
          <a:bodyPr wrap="square" rtlCol="0">
            <a:spAutoFit/>
          </a:bodyPr>
          <a:lstStyle/>
          <a:p>
            <a:r>
              <a:rPr lang="en-GB" i="1" dirty="0"/>
              <a:t>Chapter five: Supporting our staff. </a:t>
            </a:r>
          </a:p>
        </p:txBody>
      </p:sp>
      <p:pic>
        <p:nvPicPr>
          <p:cNvPr id="2051" name="Picture 3" descr="\\Xnottingham\MyShares\Involvement Team\Photos\Inv Photos\Patient OpinionThe Crosssing Worksop MHAW 2011\P102051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1920" y="3346826"/>
            <a:ext cx="5062669" cy="31805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Xnottingham\MyShares\Involvement Team\Care Opinion\Care Opinion 2019\Pictures  Snips  Photos Responses\Jane Sue Alix Oct 2014 Clinical Dev 2-4 - Cop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5" y="836712"/>
            <a:ext cx="486004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03648" y="1502718"/>
            <a:ext cx="6323772" cy="4345251"/>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lgn="ctr">
                <a:solidFill>
                  <a:srgbClr val="000000"/>
                </a:solidFill>
                <a:miter lim="800000"/>
                <a:headEnd type="none" w="lg" len="lg"/>
                <a:tailEnd type="none" w="lg" len="lg"/>
              </a14:hiddenLine>
            </a:ext>
          </a:extLst>
        </p:spPr>
      </p:pic>
      <p:pic>
        <p:nvPicPr>
          <p:cNvPr id="6" name="Picture 2" descr="H:\windows\AppData\Microsoft\Outlook\The CAMHS nurse made me feel good (2).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06896" y="445314"/>
            <a:ext cx="4317275" cy="613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63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3616" y="877888"/>
            <a:ext cx="67627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03648" y="1628800"/>
            <a:ext cx="7584132" cy="4750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19" y="260648"/>
            <a:ext cx="4752528" cy="369332"/>
          </a:xfrm>
          <a:prstGeom prst="rect">
            <a:avLst/>
          </a:prstGeom>
          <a:noFill/>
        </p:spPr>
        <p:txBody>
          <a:bodyPr wrap="square" rtlCol="0">
            <a:spAutoFit/>
          </a:bodyPr>
          <a:lstStyle/>
          <a:p>
            <a:r>
              <a:rPr lang="en-GB" i="1" dirty="0"/>
              <a:t>Chapter six: In search of evidence. </a:t>
            </a:r>
          </a:p>
        </p:txBody>
      </p:sp>
    </p:spTree>
    <p:extLst>
      <p:ext uri="{BB962C8B-B14F-4D97-AF65-F5344CB8AC3E}">
        <p14:creationId xmlns:p14="http://schemas.microsoft.com/office/powerpoint/2010/main" val="2931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CC4DFC44B1FB44ACD15D9D02A20C57" ma:contentTypeVersion="2" ma:contentTypeDescription="Create a new document." ma:contentTypeScope="" ma:versionID="0cb19c02877c0d28c2d8b0d957956fdf">
  <xsd:schema xmlns:xsd="http://www.w3.org/2001/XMLSchema" xmlns:xs="http://www.w3.org/2001/XMLSchema" xmlns:p="http://schemas.microsoft.com/office/2006/metadata/properties" xmlns:ns2="40e313ae-1aba-4937-aedc-4e6007bdb716" targetNamespace="http://schemas.microsoft.com/office/2006/metadata/properties" ma:root="true" ma:fieldsID="44f910b96dec798de53143b7b6a65206" ns2:_="">
    <xsd:import namespace="40e313ae-1aba-4937-aedc-4e6007bdb71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313ae-1aba-4937-aedc-4e6007bdb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649293-9417-4408-9E0A-93AB824E92F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3E96AC-EAF8-4FE6-8107-C4BED9849C55}">
  <ds:schemaRefs>
    <ds:schemaRef ds:uri="http://schemas.microsoft.com/sharepoint/v3/contenttype/forms"/>
  </ds:schemaRefs>
</ds:datastoreItem>
</file>

<file path=customXml/itemProps3.xml><?xml version="1.0" encoding="utf-8"?>
<ds:datastoreItem xmlns:ds="http://schemas.openxmlformats.org/officeDocument/2006/customXml" ds:itemID="{36405C15-CF00-415F-B986-305C6C984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313ae-1aba-4937-aedc-4e6007bdb7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509</TotalTime>
  <Words>3208</Words>
  <Application>Microsoft Office PowerPoint</Application>
  <PresentationFormat>On-screen Show (4:3)</PresentationFormat>
  <Paragraphs>239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A decade of online feedback: Nottinghamshire Healthcare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Nottinghamshire Healthcare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Gaskin-Williams Amy</dc:creator>
  <cp:lastModifiedBy>Tracy Molloy</cp:lastModifiedBy>
  <cp:revision>52</cp:revision>
  <dcterms:created xsi:type="dcterms:W3CDTF">2019-10-14T19:32:24Z</dcterms:created>
  <dcterms:modified xsi:type="dcterms:W3CDTF">2019-10-18T14:31:43Z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0x010100C1CC4DFC44B1FB44ACD15D9D02A20C57</vt:lpwstr>
  </property>
</Properties>
</file>