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6" r:id="rId5"/>
    <p:sldId id="265" r:id="rId6"/>
    <p:sldId id="279" r:id="rId7"/>
    <p:sldId id="285" r:id="rId8"/>
    <p:sldId id="284" r:id="rId9"/>
    <p:sldId id="294" r:id="rId10"/>
    <p:sldId id="288" r:id="rId11"/>
    <p:sldId id="304" r:id="rId12"/>
    <p:sldId id="311" r:id="rId13"/>
    <p:sldId id="312" r:id="rId14"/>
    <p:sldId id="313" r:id="rId15"/>
    <p:sldId id="314" r:id="rId16"/>
    <p:sldId id="316" r:id="rId17"/>
    <p:sldId id="315" r:id="rId18"/>
    <p:sldId id="286" r:id="rId19"/>
    <p:sldId id="289" r:id="rId20"/>
  </p:sldIdLst>
  <p:sldSz cx="12192000" cy="6858000"/>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e Millar" initials="C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F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1548B4-2E95-4420-B1B1-05AA22AF8264}" v="2" dt="2019-10-17T12:01:53.7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1" autoAdjust="0"/>
    <p:restoredTop sz="94660"/>
  </p:normalViewPr>
  <p:slideViewPr>
    <p:cSldViewPr snapToGrid="0">
      <p:cViewPr varScale="1">
        <p:scale>
          <a:sx n="78" d="100"/>
          <a:sy n="78" d="100"/>
        </p:scale>
        <p:origin x="5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Munro" userId="fb4fae7f-6bf4-4c9b-98a3-f69124227091" providerId="ADAL" clId="{2F1548B4-2E95-4420-B1B1-05AA22AF8264}"/>
    <pc:docChg chg="modSld">
      <pc:chgData name="James Munro" userId="fb4fae7f-6bf4-4c9b-98a3-f69124227091" providerId="ADAL" clId="{2F1548B4-2E95-4420-B1B1-05AA22AF8264}" dt="2019-10-17T12:01:53.792" v="1"/>
      <pc:docMkLst>
        <pc:docMk/>
      </pc:docMkLst>
      <pc:sldChg chg="modTransition">
        <pc:chgData name="James Munro" userId="fb4fae7f-6bf4-4c9b-98a3-f69124227091" providerId="ADAL" clId="{2F1548B4-2E95-4420-B1B1-05AA22AF8264}" dt="2019-10-17T12:01:53.792" v="1"/>
        <pc:sldMkLst>
          <pc:docMk/>
          <pc:sldMk cId="4280065955" sldId="2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0708" tIns="45354" rIns="90708" bIns="45354" rtlCol="0"/>
          <a:lstStyle>
            <a:lvl1pPr algn="l">
              <a:defRPr sz="1200"/>
            </a:lvl1pPr>
          </a:lstStyle>
          <a:p>
            <a:endParaRPr lang="en-GB"/>
          </a:p>
        </p:txBody>
      </p:sp>
      <p:sp>
        <p:nvSpPr>
          <p:cNvPr id="3" name="Date Placeholder 2"/>
          <p:cNvSpPr>
            <a:spLocks noGrp="1"/>
          </p:cNvSpPr>
          <p:nvPr>
            <p:ph type="dt" idx="1"/>
          </p:nvPr>
        </p:nvSpPr>
        <p:spPr>
          <a:xfrm>
            <a:off x="3850443" y="0"/>
            <a:ext cx="2945659" cy="495348"/>
          </a:xfrm>
          <a:prstGeom prst="rect">
            <a:avLst/>
          </a:prstGeom>
        </p:spPr>
        <p:txBody>
          <a:bodyPr vert="horz" lIns="90708" tIns="45354" rIns="90708" bIns="45354" rtlCol="0"/>
          <a:lstStyle>
            <a:lvl1pPr algn="r">
              <a:defRPr sz="1200"/>
            </a:lvl1pPr>
          </a:lstStyle>
          <a:p>
            <a:fld id="{A2FC18DA-4FB2-44E4-A3BA-AA02B355D0D0}" type="datetimeFigureOut">
              <a:rPr lang="en-GB" smtClean="0"/>
              <a:t>17/10/2019</a:t>
            </a:fld>
            <a:endParaRPr lang="en-GB"/>
          </a:p>
        </p:txBody>
      </p:sp>
      <p:sp>
        <p:nvSpPr>
          <p:cNvPr id="4" name="Slide Image Placeholder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0708" tIns="45354" rIns="90708" bIns="45354" rtlCol="0" anchor="ctr"/>
          <a:lstStyle/>
          <a:p>
            <a:endParaRPr lang="en-GB"/>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0708" tIns="45354" rIns="90708" bIns="4535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8"/>
            <a:ext cx="2945659" cy="495347"/>
          </a:xfrm>
          <a:prstGeom prst="rect">
            <a:avLst/>
          </a:prstGeom>
        </p:spPr>
        <p:txBody>
          <a:bodyPr vert="horz" lIns="90708" tIns="45354" rIns="90708" bIns="45354"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8"/>
            <a:ext cx="2945659" cy="495347"/>
          </a:xfrm>
          <a:prstGeom prst="rect">
            <a:avLst/>
          </a:prstGeom>
        </p:spPr>
        <p:txBody>
          <a:bodyPr vert="horz" lIns="90708" tIns="45354" rIns="90708" bIns="45354" rtlCol="0" anchor="b"/>
          <a:lstStyle>
            <a:lvl1pPr algn="r">
              <a:defRPr sz="1200"/>
            </a:lvl1pPr>
          </a:lstStyle>
          <a:p>
            <a:fld id="{43027E06-6DDB-4F41-B687-A05006DAA447}" type="slidenum">
              <a:rPr lang="en-GB" smtClean="0"/>
              <a:t>‹#›</a:t>
            </a:fld>
            <a:endParaRPr lang="en-GB"/>
          </a:p>
        </p:txBody>
      </p:sp>
    </p:spTree>
    <p:extLst>
      <p:ext uri="{BB962C8B-B14F-4D97-AF65-F5344CB8AC3E}">
        <p14:creationId xmlns:p14="http://schemas.microsoft.com/office/powerpoint/2010/main" val="3477243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Working together </a:t>
            </a:r>
            <a:r>
              <a:rPr lang="en-GB" baseline="0" dirty="0"/>
              <a:t>promotes team work with staff. allows them to engage with patients. Allows them to welcome change </a:t>
            </a:r>
            <a:endParaRPr lang="en-GB" dirty="0"/>
          </a:p>
        </p:txBody>
      </p:sp>
      <p:sp>
        <p:nvSpPr>
          <p:cNvPr id="4" name="Slide Number Placeholder 3"/>
          <p:cNvSpPr>
            <a:spLocks noGrp="1"/>
          </p:cNvSpPr>
          <p:nvPr>
            <p:ph type="sldNum" sz="quarter" idx="10"/>
          </p:nvPr>
        </p:nvSpPr>
        <p:spPr/>
        <p:txBody>
          <a:bodyPr/>
          <a:lstStyle/>
          <a:p>
            <a:fld id="{43027E06-6DDB-4F41-B687-A05006DAA447}" type="slidenum">
              <a:rPr lang="en-GB" smtClean="0"/>
              <a:t>9</a:t>
            </a:fld>
            <a:endParaRPr lang="en-GB"/>
          </a:p>
        </p:txBody>
      </p:sp>
    </p:spTree>
    <p:extLst>
      <p:ext uri="{BB962C8B-B14F-4D97-AF65-F5344CB8AC3E}">
        <p14:creationId xmlns:p14="http://schemas.microsoft.com/office/powerpoint/2010/main" val="3353229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027E06-6DDB-4F41-B687-A05006DAA447}" type="slidenum">
              <a:rPr lang="en-GB" smtClean="0"/>
              <a:t>10</a:t>
            </a:fld>
            <a:endParaRPr lang="en-GB"/>
          </a:p>
        </p:txBody>
      </p:sp>
    </p:spTree>
    <p:extLst>
      <p:ext uri="{BB962C8B-B14F-4D97-AF65-F5344CB8AC3E}">
        <p14:creationId xmlns:p14="http://schemas.microsoft.com/office/powerpoint/2010/main" val="699664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027E06-6DDB-4F41-B687-A05006DAA447}" type="slidenum">
              <a:rPr lang="en-GB" smtClean="0"/>
              <a:t>11</a:t>
            </a:fld>
            <a:endParaRPr lang="en-GB"/>
          </a:p>
        </p:txBody>
      </p:sp>
    </p:spTree>
    <p:extLst>
      <p:ext uri="{BB962C8B-B14F-4D97-AF65-F5344CB8AC3E}">
        <p14:creationId xmlns:p14="http://schemas.microsoft.com/office/powerpoint/2010/main" val="325283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4700BF-146B-4E22-9D6B-8388A053A3BC}" type="datetimeFigureOut">
              <a:rPr lang="en-GB" smtClean="0"/>
              <a:t>17/10/2019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9FA31E8-10A7-467D-87DE-B4BB96E4AB0E}" type="slidenum">
              <a:rPr lang="en-GB" smtClean="0"/>
              <a:t>‹#›</a:t>
            </a:fld>
            <a:endParaRPr lang="en-GB" dirty="0"/>
          </a:p>
        </p:txBody>
      </p:sp>
    </p:spTree>
    <p:extLst>
      <p:ext uri="{BB962C8B-B14F-4D97-AF65-F5344CB8AC3E}">
        <p14:creationId xmlns:p14="http://schemas.microsoft.com/office/powerpoint/2010/main" val="57015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4700BF-146B-4E22-9D6B-8388A053A3BC}" type="datetimeFigureOut">
              <a:rPr lang="en-GB" smtClean="0"/>
              <a:t>17/10/2019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9FA31E8-10A7-467D-87DE-B4BB96E4AB0E}" type="slidenum">
              <a:rPr lang="en-GB" smtClean="0"/>
              <a:t>‹#›</a:t>
            </a:fld>
            <a:endParaRPr lang="en-GB" dirty="0"/>
          </a:p>
        </p:txBody>
      </p:sp>
    </p:spTree>
    <p:extLst>
      <p:ext uri="{BB962C8B-B14F-4D97-AF65-F5344CB8AC3E}">
        <p14:creationId xmlns:p14="http://schemas.microsoft.com/office/powerpoint/2010/main" val="3646803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4700BF-146B-4E22-9D6B-8388A053A3BC}" type="datetimeFigureOut">
              <a:rPr lang="en-GB" smtClean="0"/>
              <a:t>17/10/2019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9FA31E8-10A7-467D-87DE-B4BB96E4AB0E}" type="slidenum">
              <a:rPr lang="en-GB" smtClean="0"/>
              <a:t>‹#›</a:t>
            </a:fld>
            <a:endParaRPr lang="en-GB" dirty="0"/>
          </a:p>
        </p:txBody>
      </p:sp>
    </p:spTree>
    <p:extLst>
      <p:ext uri="{BB962C8B-B14F-4D97-AF65-F5344CB8AC3E}">
        <p14:creationId xmlns:p14="http://schemas.microsoft.com/office/powerpoint/2010/main" val="2887345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4700BF-146B-4E22-9D6B-8388A053A3BC}" type="datetimeFigureOut">
              <a:rPr lang="en-GB" smtClean="0"/>
              <a:t>17/10/2019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9FA31E8-10A7-467D-87DE-B4BB96E4AB0E}" type="slidenum">
              <a:rPr lang="en-GB" smtClean="0"/>
              <a:t>‹#›</a:t>
            </a:fld>
            <a:endParaRPr lang="en-GB" dirty="0"/>
          </a:p>
        </p:txBody>
      </p:sp>
    </p:spTree>
    <p:extLst>
      <p:ext uri="{BB962C8B-B14F-4D97-AF65-F5344CB8AC3E}">
        <p14:creationId xmlns:p14="http://schemas.microsoft.com/office/powerpoint/2010/main" val="3547764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4700BF-146B-4E22-9D6B-8388A053A3BC}" type="datetimeFigureOut">
              <a:rPr lang="en-GB" smtClean="0"/>
              <a:t>17/10/2019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9FA31E8-10A7-467D-87DE-B4BB96E4AB0E}" type="slidenum">
              <a:rPr lang="en-GB" smtClean="0"/>
              <a:t>‹#›</a:t>
            </a:fld>
            <a:endParaRPr lang="en-GB" dirty="0"/>
          </a:p>
        </p:txBody>
      </p:sp>
    </p:spTree>
    <p:extLst>
      <p:ext uri="{BB962C8B-B14F-4D97-AF65-F5344CB8AC3E}">
        <p14:creationId xmlns:p14="http://schemas.microsoft.com/office/powerpoint/2010/main" val="1499925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4700BF-146B-4E22-9D6B-8388A053A3BC}" type="datetimeFigureOut">
              <a:rPr lang="en-GB" smtClean="0"/>
              <a:t>17/10/2019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9FA31E8-10A7-467D-87DE-B4BB96E4AB0E}" type="slidenum">
              <a:rPr lang="en-GB" smtClean="0"/>
              <a:t>‹#›</a:t>
            </a:fld>
            <a:endParaRPr lang="en-GB" dirty="0"/>
          </a:p>
        </p:txBody>
      </p:sp>
    </p:spTree>
    <p:extLst>
      <p:ext uri="{BB962C8B-B14F-4D97-AF65-F5344CB8AC3E}">
        <p14:creationId xmlns:p14="http://schemas.microsoft.com/office/powerpoint/2010/main" val="3480714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4700BF-146B-4E22-9D6B-8388A053A3BC}" type="datetimeFigureOut">
              <a:rPr lang="en-GB" smtClean="0"/>
              <a:t>17/10/2019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9FA31E8-10A7-467D-87DE-B4BB96E4AB0E}" type="slidenum">
              <a:rPr lang="en-GB" smtClean="0"/>
              <a:t>‹#›</a:t>
            </a:fld>
            <a:endParaRPr lang="en-GB" dirty="0"/>
          </a:p>
        </p:txBody>
      </p:sp>
    </p:spTree>
    <p:extLst>
      <p:ext uri="{BB962C8B-B14F-4D97-AF65-F5344CB8AC3E}">
        <p14:creationId xmlns:p14="http://schemas.microsoft.com/office/powerpoint/2010/main" val="4179545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4700BF-146B-4E22-9D6B-8388A053A3BC}" type="datetimeFigureOut">
              <a:rPr lang="en-GB" smtClean="0"/>
              <a:t>17/10/2019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9FA31E8-10A7-467D-87DE-B4BB96E4AB0E}" type="slidenum">
              <a:rPr lang="en-GB" smtClean="0"/>
              <a:t>‹#›</a:t>
            </a:fld>
            <a:endParaRPr lang="en-GB" dirty="0"/>
          </a:p>
        </p:txBody>
      </p:sp>
    </p:spTree>
    <p:extLst>
      <p:ext uri="{BB962C8B-B14F-4D97-AF65-F5344CB8AC3E}">
        <p14:creationId xmlns:p14="http://schemas.microsoft.com/office/powerpoint/2010/main" val="481440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4700BF-146B-4E22-9D6B-8388A053A3BC}" type="datetimeFigureOut">
              <a:rPr lang="en-GB" smtClean="0"/>
              <a:t>17/10/2019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9FA31E8-10A7-467D-87DE-B4BB96E4AB0E}" type="slidenum">
              <a:rPr lang="en-GB" smtClean="0"/>
              <a:t>‹#›</a:t>
            </a:fld>
            <a:endParaRPr lang="en-GB" dirty="0"/>
          </a:p>
        </p:txBody>
      </p:sp>
    </p:spTree>
    <p:extLst>
      <p:ext uri="{BB962C8B-B14F-4D97-AF65-F5344CB8AC3E}">
        <p14:creationId xmlns:p14="http://schemas.microsoft.com/office/powerpoint/2010/main" val="89910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14700BF-146B-4E22-9D6B-8388A053A3BC}" type="datetimeFigureOut">
              <a:rPr lang="en-GB" smtClean="0"/>
              <a:t>17/10/2019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9FA31E8-10A7-467D-87DE-B4BB96E4AB0E}" type="slidenum">
              <a:rPr lang="en-GB" smtClean="0"/>
              <a:t>‹#›</a:t>
            </a:fld>
            <a:endParaRPr lang="en-GB" dirty="0"/>
          </a:p>
        </p:txBody>
      </p:sp>
    </p:spTree>
    <p:extLst>
      <p:ext uri="{BB962C8B-B14F-4D97-AF65-F5344CB8AC3E}">
        <p14:creationId xmlns:p14="http://schemas.microsoft.com/office/powerpoint/2010/main" val="2332531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14700BF-146B-4E22-9D6B-8388A053A3BC}" type="datetimeFigureOut">
              <a:rPr lang="en-GB" smtClean="0"/>
              <a:t>17/10/2019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9FA31E8-10A7-467D-87DE-B4BB96E4AB0E}" type="slidenum">
              <a:rPr lang="en-GB" smtClean="0"/>
              <a:t>‹#›</a:t>
            </a:fld>
            <a:endParaRPr lang="en-GB" dirty="0"/>
          </a:p>
        </p:txBody>
      </p:sp>
    </p:spTree>
    <p:extLst>
      <p:ext uri="{BB962C8B-B14F-4D97-AF65-F5344CB8AC3E}">
        <p14:creationId xmlns:p14="http://schemas.microsoft.com/office/powerpoint/2010/main" val="1912353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4700BF-146B-4E22-9D6B-8388A053A3BC}" type="datetimeFigureOut">
              <a:rPr lang="en-GB" smtClean="0"/>
              <a:t>17/10/2019</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FA31E8-10A7-467D-87DE-B4BB96E4AB0E}" type="slidenum">
              <a:rPr lang="en-GB" smtClean="0"/>
              <a:t>‹#›</a:t>
            </a:fld>
            <a:endParaRPr lang="en-GB" dirty="0"/>
          </a:p>
        </p:txBody>
      </p:sp>
    </p:spTree>
    <p:extLst>
      <p:ext uri="{BB962C8B-B14F-4D97-AF65-F5344CB8AC3E}">
        <p14:creationId xmlns:p14="http://schemas.microsoft.com/office/powerpoint/2010/main" val="20658940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G"/><Relationship Id="rId9"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tmp"/></Relationships>
</file>

<file path=ppt/slides/_rels/slide13.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817EB-04E0-472F-9F60-9CBA1E412F86}"/>
              </a:ext>
            </a:extLst>
          </p:cNvPr>
          <p:cNvSpPr>
            <a:spLocks noGrp="1"/>
          </p:cNvSpPr>
          <p:nvPr>
            <p:ph type="ctrTitle"/>
          </p:nvPr>
        </p:nvSpPr>
        <p:spPr>
          <a:xfrm>
            <a:off x="1219200" y="744190"/>
            <a:ext cx="9144000" cy="2387600"/>
          </a:xfrm>
        </p:spPr>
        <p:txBody>
          <a:bodyPr>
            <a:normAutofit fontScale="90000"/>
          </a:bodyPr>
          <a:lstStyle/>
          <a:p>
            <a:br>
              <a:rPr lang="en-GB" dirty="0"/>
            </a:br>
            <a:br>
              <a:rPr lang="en-GB" dirty="0"/>
            </a:br>
            <a:r>
              <a:rPr lang="en-GB" dirty="0">
                <a:solidFill>
                  <a:schemeClr val="accent1">
                    <a:lumMod val="75000"/>
                  </a:schemeClr>
                </a:solidFill>
                <a:latin typeface="+mn-lt"/>
              </a:rPr>
              <a:t>Online feedback in Primary Care</a:t>
            </a:r>
            <a:br>
              <a:rPr lang="en-GB" dirty="0">
                <a:solidFill>
                  <a:schemeClr val="accent1">
                    <a:lumMod val="75000"/>
                  </a:schemeClr>
                </a:solidFill>
                <a:latin typeface="+mn-lt"/>
              </a:rPr>
            </a:br>
            <a:r>
              <a:rPr lang="en-GB" sz="4800" dirty="0">
                <a:solidFill>
                  <a:srgbClr val="099FBD"/>
                </a:solidFill>
                <a:latin typeface="+mn-lt"/>
              </a:rPr>
              <a:t>Lessons from City and Hackney</a:t>
            </a:r>
            <a:br>
              <a:rPr lang="en-GB" sz="4400" dirty="0">
                <a:latin typeface="+mn-lt"/>
              </a:rPr>
            </a:br>
            <a:endParaRPr lang="en-GB" sz="4400" dirty="0">
              <a:latin typeface="+mn-lt"/>
            </a:endParaRPr>
          </a:p>
        </p:txBody>
      </p:sp>
      <p:sp>
        <p:nvSpPr>
          <p:cNvPr id="3" name="Subtitle 2">
            <a:extLst>
              <a:ext uri="{FF2B5EF4-FFF2-40B4-BE49-F238E27FC236}">
                <a16:creationId xmlns:a16="http://schemas.microsoft.com/office/drawing/2014/main" id="{9CBBB4BE-DA1C-41E2-9C60-8201138BF844}"/>
              </a:ext>
            </a:extLst>
          </p:cNvPr>
          <p:cNvSpPr>
            <a:spLocks noGrp="1"/>
          </p:cNvSpPr>
          <p:nvPr>
            <p:ph type="subTitle" idx="1"/>
          </p:nvPr>
        </p:nvSpPr>
        <p:spPr>
          <a:xfrm>
            <a:off x="944880" y="5316252"/>
            <a:ext cx="9144000" cy="1655762"/>
          </a:xfrm>
        </p:spPr>
        <p:txBody>
          <a:bodyPr/>
          <a:lstStyle/>
          <a:p>
            <a:r>
              <a:rPr lang="en-GB" dirty="0">
                <a:solidFill>
                  <a:schemeClr val="accent1">
                    <a:lumMod val="75000"/>
                  </a:schemeClr>
                </a:solidFill>
              </a:rPr>
              <a:t>Caroline Millar: </a:t>
            </a:r>
            <a:r>
              <a:rPr lang="en-GB" dirty="0">
                <a:solidFill>
                  <a:srgbClr val="099FBD"/>
                </a:solidFill>
              </a:rPr>
              <a:t>Lay Board Member, C&amp;H GP Confederation</a:t>
            </a:r>
          </a:p>
          <a:p>
            <a:r>
              <a:rPr lang="en-GB" dirty="0">
                <a:solidFill>
                  <a:schemeClr val="accent1">
                    <a:lumMod val="75000"/>
                  </a:schemeClr>
                </a:solidFill>
              </a:rPr>
              <a:t>Mercedes </a:t>
            </a:r>
            <a:r>
              <a:rPr lang="en-GB" dirty="0" err="1">
                <a:solidFill>
                  <a:schemeClr val="accent1">
                    <a:lumMod val="75000"/>
                  </a:schemeClr>
                </a:solidFill>
              </a:rPr>
              <a:t>O’Garro</a:t>
            </a:r>
            <a:r>
              <a:rPr lang="en-GB" dirty="0">
                <a:solidFill>
                  <a:schemeClr val="accent1">
                    <a:lumMod val="75000"/>
                  </a:schemeClr>
                </a:solidFill>
              </a:rPr>
              <a:t>: </a:t>
            </a:r>
            <a:r>
              <a:rPr lang="en-GB" dirty="0">
                <a:solidFill>
                  <a:srgbClr val="099FBD"/>
                </a:solidFill>
              </a:rPr>
              <a:t>Deputy Practice Manager, </a:t>
            </a:r>
            <a:r>
              <a:rPr lang="en-GB" dirty="0" err="1">
                <a:solidFill>
                  <a:srgbClr val="099FBD"/>
                </a:solidFill>
              </a:rPr>
              <a:t>Cranwich</a:t>
            </a:r>
            <a:r>
              <a:rPr lang="en-GB" dirty="0">
                <a:solidFill>
                  <a:srgbClr val="099FBD"/>
                </a:solidFill>
              </a:rPr>
              <a:t> Road Surgery</a:t>
            </a:r>
          </a:p>
          <a:p>
            <a:r>
              <a:rPr lang="en-GB" dirty="0">
                <a:solidFill>
                  <a:schemeClr val="accent1">
                    <a:lumMod val="75000"/>
                  </a:schemeClr>
                </a:solidFill>
              </a:rPr>
              <a:t>Amanda Rayner: </a:t>
            </a:r>
            <a:r>
              <a:rPr lang="en-GB" dirty="0">
                <a:solidFill>
                  <a:srgbClr val="099FBD"/>
                </a:solidFill>
              </a:rPr>
              <a:t>Deputy Practice Manager, The Lawson Practice</a:t>
            </a:r>
          </a:p>
          <a:p>
            <a:endParaRPr lang="en-GB" dirty="0"/>
          </a:p>
        </p:txBody>
      </p:sp>
      <p:pic>
        <p:nvPicPr>
          <p:cNvPr id="5" name="Picture 4">
            <a:extLst>
              <a:ext uri="{FF2B5EF4-FFF2-40B4-BE49-F238E27FC236}">
                <a16:creationId xmlns:a16="http://schemas.microsoft.com/office/drawing/2014/main" id="{EF270095-A8FF-4312-858E-EFCE1EDE8540}"/>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9613573" y="116682"/>
            <a:ext cx="2197585" cy="1202452"/>
          </a:xfrm>
          <a:prstGeom prst="rect">
            <a:avLst/>
          </a:prstGeom>
        </p:spPr>
      </p:pic>
      <p:pic>
        <p:nvPicPr>
          <p:cNvPr id="4" name="Picture 3">
            <a:extLst>
              <a:ext uri="{FF2B5EF4-FFF2-40B4-BE49-F238E27FC236}">
                <a16:creationId xmlns:a16="http://schemas.microsoft.com/office/drawing/2014/main" id="{4F877308-7D7B-4D25-AEC3-7C803AA274DF}"/>
              </a:ext>
            </a:extLst>
          </p:cNvPr>
          <p:cNvPicPr>
            <a:picLocks noChangeAspect="1"/>
          </p:cNvPicPr>
          <p:nvPr/>
        </p:nvPicPr>
        <p:blipFill>
          <a:blip r:embed="rId3"/>
          <a:stretch>
            <a:fillRect/>
          </a:stretch>
        </p:blipFill>
        <p:spPr>
          <a:xfrm>
            <a:off x="3317240" y="2674493"/>
            <a:ext cx="4947920" cy="2375002"/>
          </a:xfrm>
          <a:prstGeom prst="rect">
            <a:avLst/>
          </a:prstGeom>
        </p:spPr>
      </p:pic>
    </p:spTree>
    <p:extLst>
      <p:ext uri="{BB962C8B-B14F-4D97-AF65-F5344CB8AC3E}">
        <p14:creationId xmlns:p14="http://schemas.microsoft.com/office/powerpoint/2010/main" val="107781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9A309A7-1751-4ABE-A3C1-EEC40366AD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967D8EB6-EAE1-4F9C-B398-83321E2872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3FD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D8D8688-0C65-4F18-A2F3-82E7E067A133}"/>
              </a:ext>
            </a:extLst>
          </p:cNvPr>
          <p:cNvSpPr>
            <a:spLocks noGrp="1"/>
          </p:cNvSpPr>
          <p:nvPr>
            <p:ph type="title"/>
          </p:nvPr>
        </p:nvSpPr>
        <p:spPr>
          <a:xfrm>
            <a:off x="1097715" y="201478"/>
            <a:ext cx="7474172" cy="900220"/>
          </a:xfrm>
        </p:spPr>
        <p:txBody>
          <a:bodyPr>
            <a:normAutofit/>
          </a:bodyPr>
          <a:lstStyle/>
          <a:p>
            <a:r>
              <a:rPr lang="en-GB" dirty="0">
                <a:solidFill>
                  <a:schemeClr val="accent1">
                    <a:lumMod val="75000"/>
                  </a:schemeClr>
                </a:solidFill>
                <a:latin typeface="+mn-lt"/>
              </a:rPr>
              <a:t>C&amp;H GP practice initiatives</a:t>
            </a:r>
          </a:p>
        </p:txBody>
      </p:sp>
      <p:sp>
        <p:nvSpPr>
          <p:cNvPr id="3" name="Content Placeholder 2">
            <a:extLst>
              <a:ext uri="{FF2B5EF4-FFF2-40B4-BE49-F238E27FC236}">
                <a16:creationId xmlns:a16="http://schemas.microsoft.com/office/drawing/2014/main" id="{EF2A2CC8-CC4D-41C4-A825-087C8BBA4323}"/>
              </a:ext>
            </a:extLst>
          </p:cNvPr>
          <p:cNvSpPr>
            <a:spLocks noGrp="1"/>
          </p:cNvSpPr>
          <p:nvPr>
            <p:ph idx="1"/>
          </p:nvPr>
        </p:nvSpPr>
        <p:spPr>
          <a:xfrm>
            <a:off x="4058366" y="2430597"/>
            <a:ext cx="3042443" cy="3517263"/>
          </a:xfrm>
        </p:spPr>
        <p:txBody>
          <a:bodyPr anchor="ctr">
            <a:normAutofit/>
          </a:bodyPr>
          <a:lstStyle/>
          <a:p>
            <a:pPr marL="0" indent="0">
              <a:buNone/>
            </a:pPr>
            <a:endParaRPr lang="en-GB" sz="1800" dirty="0"/>
          </a:p>
          <a:p>
            <a:pPr marL="0" indent="0">
              <a:buNone/>
            </a:pPr>
            <a:endParaRPr lang="en-GB" sz="1500" dirty="0"/>
          </a:p>
        </p:txBody>
      </p:sp>
      <p:pic>
        <p:nvPicPr>
          <p:cNvPr id="4" name="Picture 3">
            <a:extLst>
              <a:ext uri="{FF2B5EF4-FFF2-40B4-BE49-F238E27FC236}">
                <a16:creationId xmlns:a16="http://schemas.microsoft.com/office/drawing/2014/main" id="{28C2637F-D0BD-440A-84A9-A8B8F4713F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4442" y="3028995"/>
            <a:ext cx="1462088" cy="80001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324" y="939773"/>
            <a:ext cx="6276975" cy="32385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1464" y="1455031"/>
            <a:ext cx="3055175" cy="2373974"/>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21634" y="2014980"/>
            <a:ext cx="3285555" cy="2414562"/>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0457" y="1320423"/>
            <a:ext cx="2444944" cy="1792475"/>
          </a:xfrm>
          <a:prstGeom prst="rect">
            <a:avLst/>
          </a:prstGeom>
        </p:spPr>
      </p:pic>
      <p:pic>
        <p:nvPicPr>
          <p:cNvPr id="10" name="Picture 9">
            <a:extLst>
              <a:ext uri="{FF2B5EF4-FFF2-40B4-BE49-F238E27FC236}">
                <a16:creationId xmlns:a16="http://schemas.microsoft.com/office/drawing/2014/main" id="{65EE6979-5C8E-49F0-83E5-3D25478274B1}"/>
              </a:ext>
            </a:extLst>
          </p:cNvPr>
          <p:cNvPicPr>
            <a:picLocks noChangeAspect="1"/>
          </p:cNvPicPr>
          <p:nvPr/>
        </p:nvPicPr>
        <p:blipFill>
          <a:blip r:embed="rId8"/>
          <a:stretch>
            <a:fillRect/>
          </a:stretch>
        </p:blipFill>
        <p:spPr>
          <a:xfrm>
            <a:off x="6074061" y="4399071"/>
            <a:ext cx="3523311" cy="2420375"/>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4461" y="4108528"/>
            <a:ext cx="3989257" cy="2749472"/>
          </a:xfrm>
          <a:prstGeom prst="rect">
            <a:avLst/>
          </a:prstGeom>
        </p:spPr>
      </p:pic>
    </p:spTree>
    <p:extLst>
      <p:ext uri="{BB962C8B-B14F-4D97-AF65-F5344CB8AC3E}">
        <p14:creationId xmlns:p14="http://schemas.microsoft.com/office/powerpoint/2010/main" val="44713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9A309A7-1751-4ABE-A3C1-EEC40366AD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967D8EB6-EAE1-4F9C-B398-83321E2872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3FD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D8D8688-0C65-4F18-A2F3-82E7E067A133}"/>
              </a:ext>
            </a:extLst>
          </p:cNvPr>
          <p:cNvSpPr>
            <a:spLocks noGrp="1"/>
          </p:cNvSpPr>
          <p:nvPr>
            <p:ph type="title"/>
          </p:nvPr>
        </p:nvSpPr>
        <p:spPr>
          <a:xfrm>
            <a:off x="524245" y="70602"/>
            <a:ext cx="8867727" cy="1325563"/>
          </a:xfrm>
        </p:spPr>
        <p:txBody>
          <a:bodyPr>
            <a:normAutofit/>
          </a:bodyPr>
          <a:lstStyle/>
          <a:p>
            <a:pPr algn="ctr"/>
            <a:r>
              <a:rPr lang="en-GB" dirty="0">
                <a:solidFill>
                  <a:schemeClr val="accent1">
                    <a:lumMod val="75000"/>
                  </a:schemeClr>
                </a:solidFill>
                <a:latin typeface="+mn-lt"/>
              </a:rPr>
              <a:t>The Outcome for Cranwich Road Surgery  </a:t>
            </a:r>
          </a:p>
        </p:txBody>
      </p:sp>
      <p:pic>
        <p:nvPicPr>
          <p:cNvPr id="4" name="Picture 3">
            <a:extLst>
              <a:ext uri="{FF2B5EF4-FFF2-40B4-BE49-F238E27FC236}">
                <a16:creationId xmlns:a16="http://schemas.microsoft.com/office/drawing/2014/main" id="{28C2637F-D0BD-440A-84A9-A8B8F4713F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4442" y="3028995"/>
            <a:ext cx="1462088" cy="800010"/>
          </a:xfrm>
          <a:prstGeom prst="rect">
            <a:avLst/>
          </a:prstGeom>
        </p:spPr>
      </p:pic>
      <p:sp>
        <p:nvSpPr>
          <p:cNvPr id="8" name="TextBox 7"/>
          <p:cNvSpPr txBox="1"/>
          <p:nvPr/>
        </p:nvSpPr>
        <p:spPr>
          <a:xfrm>
            <a:off x="302210" y="3227265"/>
            <a:ext cx="5220507" cy="4164217"/>
          </a:xfrm>
          <a:prstGeom prst="rect">
            <a:avLst/>
          </a:prstGeom>
          <a:noFill/>
        </p:spPr>
        <p:txBody>
          <a:bodyPr wrap="square" rtlCol="0">
            <a:spAutoFit/>
          </a:bodyPr>
          <a:lstStyle/>
          <a:p>
            <a:r>
              <a:rPr lang="en-GB" sz="2340" dirty="0"/>
              <a:t>With all the help of the staff and the promotional material </a:t>
            </a:r>
          </a:p>
          <a:p>
            <a:pPr marL="285750" indent="-285750">
              <a:buFont typeface="Arial" panose="020B0604020202020204" pitchFamily="34" charset="0"/>
              <a:buChar char="•"/>
            </a:pPr>
            <a:r>
              <a:rPr lang="en-GB" sz="2340" dirty="0"/>
              <a:t>90% positive feedback for receptions and clinicians </a:t>
            </a:r>
          </a:p>
          <a:p>
            <a:pPr marL="285750" indent="-285750">
              <a:buFont typeface="Arial" panose="020B0604020202020204" pitchFamily="34" charset="0"/>
              <a:buChar char="•"/>
            </a:pPr>
            <a:r>
              <a:rPr lang="en-GB" sz="2340" dirty="0"/>
              <a:t>Changes implemented</a:t>
            </a:r>
          </a:p>
          <a:p>
            <a:pPr marL="285750" indent="-285750">
              <a:buFont typeface="Arial" panose="020B0604020202020204" pitchFamily="34" charset="0"/>
              <a:buChar char="•"/>
            </a:pPr>
            <a:r>
              <a:rPr lang="en-GB" sz="2340" dirty="0"/>
              <a:t>CQC supportive and interested</a:t>
            </a:r>
          </a:p>
          <a:p>
            <a:pPr marL="285750" indent="-285750">
              <a:buFont typeface="Arial" panose="020B0604020202020204" pitchFamily="34" charset="0"/>
              <a:buChar char="•"/>
            </a:pPr>
            <a:r>
              <a:rPr lang="en-GB" sz="2340" dirty="0"/>
              <a:t>New developments - Kiosk mode for Care Opinion link to use on out text service</a:t>
            </a:r>
          </a:p>
          <a:p>
            <a:endParaRPr lang="en-GB" dirty="0"/>
          </a:p>
          <a:p>
            <a:endParaRPr lang="en-GB" dirty="0"/>
          </a:p>
          <a:p>
            <a:r>
              <a:rPr lang="en-GB" dirty="0"/>
              <a:t>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0429" y="3227265"/>
            <a:ext cx="3456794" cy="3081484"/>
          </a:xfrm>
          <a:prstGeom prst="rect">
            <a:avLst/>
          </a:prstGeom>
        </p:spPr>
      </p:pic>
      <p:sp>
        <p:nvSpPr>
          <p:cNvPr id="12" name="TextBox 11">
            <a:extLst>
              <a:ext uri="{FF2B5EF4-FFF2-40B4-BE49-F238E27FC236}">
                <a16:creationId xmlns:a16="http://schemas.microsoft.com/office/drawing/2014/main" id="{DF36D965-FDD1-42BE-8508-F4B7E3F898F2}"/>
              </a:ext>
            </a:extLst>
          </p:cNvPr>
          <p:cNvSpPr txBox="1"/>
          <p:nvPr/>
        </p:nvSpPr>
        <p:spPr>
          <a:xfrm>
            <a:off x="185203" y="868350"/>
            <a:ext cx="9094520" cy="2308324"/>
          </a:xfrm>
          <a:prstGeom prst="rect">
            <a:avLst/>
          </a:prstGeom>
          <a:noFill/>
        </p:spPr>
        <p:txBody>
          <a:bodyPr wrap="square" rtlCol="0">
            <a:spAutoFit/>
          </a:bodyPr>
          <a:lstStyle/>
          <a:p>
            <a:endParaRPr lang="en-GB" dirty="0"/>
          </a:p>
          <a:p>
            <a:endParaRPr lang="en-GB" dirty="0"/>
          </a:p>
          <a:p>
            <a:r>
              <a:rPr lang="en-GB" i="1" dirty="0">
                <a:solidFill>
                  <a:srgbClr val="099FBD"/>
                </a:solidFill>
              </a:rPr>
              <a:t>Hi Mercedes/Geetha</a:t>
            </a:r>
          </a:p>
          <a:p>
            <a:r>
              <a:rPr lang="en-GB" i="1" dirty="0">
                <a:solidFill>
                  <a:srgbClr val="099FBD"/>
                </a:solidFill>
              </a:rPr>
              <a:t>Just wanted to email to say how amazing it is that you have had 15 stories through Care Opinion in the last 2 weeks. Congratulations, it just goes to show that all your hard work with promotions has paid off!</a:t>
            </a:r>
          </a:p>
          <a:p>
            <a:r>
              <a:rPr lang="en-GB" i="1" dirty="0">
                <a:solidFill>
                  <a:srgbClr val="099FBD"/>
                </a:solidFill>
              </a:rPr>
              <a:t>Fantastic, so pleased for you </a:t>
            </a:r>
            <a:r>
              <a:rPr lang="en-GB" i="1" dirty="0">
                <a:solidFill>
                  <a:srgbClr val="099FBD"/>
                </a:solidFill>
                <a:sym typeface="Wingdings" panose="05000000000000000000" pitchFamily="2" charset="2"/>
              </a:rPr>
              <a:t> , Tracy                        </a:t>
            </a:r>
            <a:r>
              <a:rPr lang="en-GB" dirty="0" err="1">
                <a:solidFill>
                  <a:srgbClr val="099FBD"/>
                </a:solidFill>
                <a:sym typeface="Wingdings" panose="05000000000000000000" pitchFamily="2" charset="2"/>
              </a:rPr>
              <a:t>Tracy</a:t>
            </a:r>
            <a:r>
              <a:rPr lang="en-GB" dirty="0">
                <a:solidFill>
                  <a:srgbClr val="099FBD"/>
                </a:solidFill>
                <a:sym typeface="Wingdings" panose="05000000000000000000" pitchFamily="2" charset="2"/>
              </a:rPr>
              <a:t> Molloy, Engagement and Support Officer</a:t>
            </a:r>
            <a:endParaRPr lang="en-GB" dirty="0">
              <a:solidFill>
                <a:srgbClr val="099FBD"/>
              </a:solidFill>
            </a:endParaRPr>
          </a:p>
        </p:txBody>
      </p:sp>
    </p:spTree>
    <p:extLst>
      <p:ext uri="{BB962C8B-B14F-4D97-AF65-F5344CB8AC3E}">
        <p14:creationId xmlns:p14="http://schemas.microsoft.com/office/powerpoint/2010/main" val="44713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lumMod val="75000"/>
                  </a:schemeClr>
                </a:solidFill>
              </a:rPr>
              <a:t>Our Experience - The Lawson Practice</a:t>
            </a:r>
          </a:p>
        </p:txBody>
      </p:sp>
      <p:sp>
        <p:nvSpPr>
          <p:cNvPr id="3" name="Content Placeholder 2"/>
          <p:cNvSpPr>
            <a:spLocks noGrp="1"/>
          </p:cNvSpPr>
          <p:nvPr>
            <p:ph idx="1"/>
          </p:nvPr>
        </p:nvSpPr>
        <p:spPr>
          <a:xfrm>
            <a:off x="5875623" y="1439954"/>
            <a:ext cx="5138980" cy="4789865"/>
          </a:xfrm>
        </p:spPr>
        <p:txBody>
          <a:bodyPr>
            <a:normAutofit/>
          </a:bodyPr>
          <a:lstStyle/>
          <a:p>
            <a:pPr marL="0" indent="0">
              <a:buNone/>
            </a:pPr>
            <a:r>
              <a:rPr lang="en-GB" sz="1800" dirty="0"/>
              <a:t>The best parts of Care Opinion for us; </a:t>
            </a:r>
          </a:p>
          <a:p>
            <a:r>
              <a:rPr lang="en-GB" sz="1800" dirty="0"/>
              <a:t>Transparency of the site</a:t>
            </a:r>
          </a:p>
          <a:p>
            <a:r>
              <a:rPr lang="en-GB" sz="1800" dirty="0"/>
              <a:t>Responses can be posted from us </a:t>
            </a:r>
          </a:p>
          <a:p>
            <a:pPr marL="0" indent="0">
              <a:buNone/>
            </a:pPr>
            <a:r>
              <a:rPr lang="en-GB" sz="1800" dirty="0"/>
              <a:t>and the patients</a:t>
            </a:r>
          </a:p>
          <a:p>
            <a:r>
              <a:rPr lang="en-GB" sz="1800" dirty="0"/>
              <a:t>Ability to implement and </a:t>
            </a:r>
          </a:p>
          <a:p>
            <a:pPr marL="0" indent="0">
              <a:buNone/>
            </a:pPr>
            <a:r>
              <a:rPr lang="en-GB" sz="1800" dirty="0"/>
              <a:t>demonstrate change</a:t>
            </a:r>
          </a:p>
          <a:p>
            <a:r>
              <a:rPr lang="en-GB" sz="1800" dirty="0"/>
              <a:t> Staff personal mentions</a:t>
            </a:r>
          </a:p>
          <a:p>
            <a:pPr marL="0" indent="0">
              <a:buNone/>
            </a:pPr>
            <a:endParaRPr lang="en-GB" sz="1800" dirty="0"/>
          </a:p>
          <a:p>
            <a:pPr marL="0" indent="0">
              <a:buNone/>
            </a:pPr>
            <a:endParaRPr lang="en-GB" sz="1800" dirty="0"/>
          </a:p>
        </p:txBody>
      </p:sp>
      <p:sp>
        <p:nvSpPr>
          <p:cNvPr id="4" name="Rectangle 3">
            <a:extLst>
              <a:ext uri="{FF2B5EF4-FFF2-40B4-BE49-F238E27FC236}">
                <a16:creationId xmlns:a16="http://schemas.microsoft.com/office/drawing/2014/main" id="{59A309A7-1751-4ABE-A3C1-EEC40366AD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967D8EB6-EAE1-4F9C-B398-83321E2872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3FD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8C2637F-D0BD-440A-84A9-A8B8F4713F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3028995"/>
            <a:ext cx="1462088" cy="800010"/>
          </a:xfrm>
          <a:prstGeom prst="rect">
            <a:avLst/>
          </a:prstGeom>
        </p:spPr>
      </p:pic>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149035" y="1301839"/>
            <a:ext cx="5774884" cy="5054331"/>
          </a:xfrm>
          <a:prstGeom prst="rect">
            <a:avLst/>
          </a:prstGeom>
        </p:spPr>
      </p:pic>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5976974" y="4060058"/>
            <a:ext cx="2832316" cy="2169761"/>
          </a:xfrm>
          <a:prstGeom prst="rect">
            <a:avLst/>
          </a:prstGeom>
        </p:spPr>
      </p:pic>
    </p:spTree>
    <p:extLst>
      <p:ext uri="{BB962C8B-B14F-4D97-AF65-F5344CB8AC3E}">
        <p14:creationId xmlns:p14="http://schemas.microsoft.com/office/powerpoint/2010/main" val="3600136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lumMod val="75000"/>
                  </a:schemeClr>
                </a:solidFill>
              </a:rPr>
              <a:t>Supportive team in Care Opinio</a:t>
            </a:r>
            <a:r>
              <a:rPr lang="en-GB" dirty="0"/>
              <a:t>n</a:t>
            </a:r>
          </a:p>
        </p:txBody>
      </p:sp>
      <p:sp>
        <p:nvSpPr>
          <p:cNvPr id="3" name="Content Placeholder 2"/>
          <p:cNvSpPr>
            <a:spLocks noGrp="1"/>
          </p:cNvSpPr>
          <p:nvPr>
            <p:ph idx="1"/>
          </p:nvPr>
        </p:nvSpPr>
        <p:spPr>
          <a:xfrm>
            <a:off x="371960" y="1441342"/>
            <a:ext cx="4448014" cy="4735621"/>
          </a:xfrm>
        </p:spPr>
        <p:txBody>
          <a:bodyPr>
            <a:normAutofit/>
          </a:bodyPr>
          <a:lstStyle/>
          <a:p>
            <a:pPr marL="0" lvl="0" indent="0">
              <a:buNone/>
            </a:pPr>
            <a:r>
              <a:rPr lang="en-GB" sz="1800" dirty="0"/>
              <a:t>I worked with Care Opinion on a critical posting that personally identified a member of staff. </a:t>
            </a:r>
          </a:p>
          <a:p>
            <a:pPr marL="0" lvl="0" indent="0">
              <a:buNone/>
            </a:pPr>
            <a:r>
              <a:rPr lang="en-GB" sz="1800" dirty="0"/>
              <a:t>Care Opinion shared pre-publication of the post with me and discussed the post and issue raised. </a:t>
            </a:r>
          </a:p>
          <a:p>
            <a:pPr marL="0" lvl="0" indent="0">
              <a:buNone/>
            </a:pPr>
            <a:r>
              <a:rPr lang="en-GB" sz="1800" dirty="0"/>
              <a:t>The decision was taken by Care Opinion to not publish this post and instead explain/signpost the patient to follow correct complaint procedures. </a:t>
            </a:r>
          </a:p>
          <a:p>
            <a:pPr marL="0" lvl="0" indent="0">
              <a:buNone/>
            </a:pPr>
            <a:r>
              <a:rPr lang="en-GB" sz="1800" dirty="0"/>
              <a:t>Our staff were very reassured by this process and the support received. </a:t>
            </a:r>
          </a:p>
          <a:p>
            <a:pPr marL="0" indent="0">
              <a:buNone/>
            </a:pPr>
            <a:r>
              <a:rPr lang="en-GB" sz="1800" dirty="0"/>
              <a:t>The ability to have this frank discussion with a supportive team allows for staff to feel confident in promoting the site as there is a level of protection.</a:t>
            </a:r>
          </a:p>
        </p:txBody>
      </p:sp>
      <p:sp>
        <p:nvSpPr>
          <p:cNvPr id="4" name="Rectangle 3">
            <a:extLst>
              <a:ext uri="{FF2B5EF4-FFF2-40B4-BE49-F238E27FC236}">
                <a16:creationId xmlns:a16="http://schemas.microsoft.com/office/drawing/2014/main" id="{59A309A7-1751-4ABE-A3C1-EEC40366AD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967D8EB6-EAE1-4F9C-B398-83321E2872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3FD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8C2637F-D0BD-440A-84A9-A8B8F4713F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3028995"/>
            <a:ext cx="1462088" cy="800010"/>
          </a:xfrm>
          <a:prstGeom prst="rect">
            <a:avLst/>
          </a:prstGeom>
        </p:spPr>
      </p:pic>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4872366" y="1457691"/>
            <a:ext cx="3965543" cy="4330076"/>
          </a:xfrm>
          <a:prstGeom prst="rect">
            <a:avLst/>
          </a:prstGeom>
        </p:spPr>
      </p:pic>
    </p:spTree>
    <p:extLst>
      <p:ext uri="{BB962C8B-B14F-4D97-AF65-F5344CB8AC3E}">
        <p14:creationId xmlns:p14="http://schemas.microsoft.com/office/powerpoint/2010/main" val="1676795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702" y="287634"/>
            <a:ext cx="10515600" cy="1122712"/>
          </a:xfrm>
        </p:spPr>
        <p:txBody>
          <a:bodyPr/>
          <a:lstStyle/>
          <a:p>
            <a:r>
              <a:rPr lang="en-GB" dirty="0">
                <a:solidFill>
                  <a:schemeClr val="accent1">
                    <a:lumMod val="75000"/>
                  </a:schemeClr>
                </a:solidFill>
              </a:rPr>
              <a:t>Why we use Care Opinion?</a:t>
            </a:r>
          </a:p>
        </p:txBody>
      </p:sp>
      <p:sp>
        <p:nvSpPr>
          <p:cNvPr id="3" name="Content Placeholder 2"/>
          <p:cNvSpPr>
            <a:spLocks noGrp="1"/>
          </p:cNvSpPr>
          <p:nvPr>
            <p:ph idx="1"/>
          </p:nvPr>
        </p:nvSpPr>
        <p:spPr>
          <a:xfrm>
            <a:off x="306090" y="1200195"/>
            <a:ext cx="9202119" cy="1612747"/>
          </a:xfrm>
        </p:spPr>
        <p:txBody>
          <a:bodyPr>
            <a:normAutofit/>
          </a:bodyPr>
          <a:lstStyle/>
          <a:p>
            <a:pPr marL="0" indent="0">
              <a:buNone/>
            </a:pPr>
            <a:r>
              <a:rPr lang="en-GB" sz="1400" dirty="0"/>
              <a:t>Patients have been very positive on the whole and staff have benefited from positive mentions and thanks for the work they are doing. Snippet from my blog on Care Opinion;</a:t>
            </a:r>
          </a:p>
          <a:p>
            <a:pPr marL="0" indent="0">
              <a:buNone/>
            </a:pPr>
            <a:r>
              <a:rPr lang="en-GB" sz="1400" dirty="0"/>
              <a:t> </a:t>
            </a:r>
            <a:r>
              <a:rPr lang="en-GB" sz="1400" i="1" dirty="0">
                <a:solidFill>
                  <a:schemeClr val="bg1">
                    <a:lumMod val="50000"/>
                  </a:schemeClr>
                </a:solidFill>
              </a:rPr>
              <a:t>“From gaining feedback through Care Opinion we have learnt that there are people willing to thank staff for the service that other patients sometimes complain about. That for negative comments there are equal reflections of positive comments. The service is adapting to the growing needs of the population and there are sometimes issues when introducing change. It is a useful tool for us to see that there are people who are finding the service is of a high standard and would recommend our surgery as it is a balance to the negative comments that we receive from other review sites.”</a:t>
            </a:r>
          </a:p>
          <a:p>
            <a:pPr marL="0" indent="0">
              <a:buNone/>
            </a:pPr>
            <a:endParaRPr lang="en-GB" sz="1400" i="1" dirty="0">
              <a:solidFill>
                <a:schemeClr val="bg1">
                  <a:lumMod val="50000"/>
                </a:schemeClr>
              </a:solidFill>
            </a:endParaRPr>
          </a:p>
          <a:p>
            <a:pPr marL="0" indent="0">
              <a:buNone/>
            </a:pPr>
            <a:endParaRPr lang="en-GB" sz="1400" i="1" dirty="0">
              <a:solidFill>
                <a:schemeClr val="bg1">
                  <a:lumMod val="50000"/>
                </a:schemeClr>
              </a:solidFill>
            </a:endParaRPr>
          </a:p>
        </p:txBody>
      </p:sp>
      <p:sp>
        <p:nvSpPr>
          <p:cNvPr id="4" name="Rectangle 3">
            <a:extLst>
              <a:ext uri="{FF2B5EF4-FFF2-40B4-BE49-F238E27FC236}">
                <a16:creationId xmlns:a16="http://schemas.microsoft.com/office/drawing/2014/main" id="{59A309A7-1751-4ABE-A3C1-EEC40366AD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967D8EB6-EAE1-4F9C-B398-83321E2872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3FD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8C2637F-D0BD-440A-84A9-A8B8F4713F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3028995"/>
            <a:ext cx="1462088" cy="800010"/>
          </a:xfrm>
          <a:prstGeom prst="rect">
            <a:avLst/>
          </a:prstGeom>
        </p:spPr>
      </p:pic>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306091" y="2781946"/>
            <a:ext cx="3212024" cy="3293390"/>
          </a:xfrm>
          <a:prstGeom prst="rect">
            <a:avLst/>
          </a:prstGeom>
        </p:spPr>
      </p:pic>
      <p:sp>
        <p:nvSpPr>
          <p:cNvPr id="8" name="Content Placeholder 2"/>
          <p:cNvSpPr txBox="1">
            <a:spLocks/>
          </p:cNvSpPr>
          <p:nvPr/>
        </p:nvSpPr>
        <p:spPr>
          <a:xfrm>
            <a:off x="3456122" y="2781946"/>
            <a:ext cx="5703376" cy="329339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a:t>The work required to implement this in practice is minimal, after promotion the most important part is the responses and obviously any changes.</a:t>
            </a:r>
          </a:p>
          <a:p>
            <a:r>
              <a:rPr lang="en-GB" sz="1400" dirty="0"/>
              <a:t>Actual feedback levels are not too high so the workload is manageable.</a:t>
            </a:r>
          </a:p>
          <a:p>
            <a:pPr marL="0" indent="0">
              <a:buNone/>
            </a:pPr>
            <a:r>
              <a:rPr lang="en-GB" sz="1400" i="1" dirty="0">
                <a:solidFill>
                  <a:schemeClr val="bg1">
                    <a:lumMod val="50000"/>
                  </a:schemeClr>
                </a:solidFill>
              </a:rPr>
              <a:t>“The most important part of using Care Opinion,  after promotion is obviously the responses. We need to keep on top of these so that patients can see that we are listening to what they have to say. We actively promote Care Opinion to our patients via the use of a Care Opinion screen saver on our patient screens in our waiting rooms, we have posters and leaflets available here too.”</a:t>
            </a:r>
          </a:p>
          <a:p>
            <a:r>
              <a:rPr lang="en-GB" sz="1400" dirty="0"/>
              <a:t>Very important to have all of your staff onside to help with promotion – you cannot do it alone.</a:t>
            </a:r>
          </a:p>
          <a:p>
            <a:r>
              <a:rPr lang="en-GB" sz="1400" dirty="0"/>
              <a:t>We have noticed an increase in the positives – this spurs us on.</a:t>
            </a:r>
          </a:p>
          <a:p>
            <a:r>
              <a:rPr lang="en-GB" sz="1400" dirty="0"/>
              <a:t>Care Opinion is constantly evolving to keep up with changes, this keeps it current and user friendly for both the practice and the patients.</a:t>
            </a:r>
          </a:p>
          <a:p>
            <a:r>
              <a:rPr lang="en-GB" sz="1400" dirty="0"/>
              <a:t>Excellent support from Care Opinion – webinars particularly helpful</a:t>
            </a:r>
          </a:p>
          <a:p>
            <a:pPr marL="0" indent="0">
              <a:buFont typeface="Arial" panose="020B0604020202020204" pitchFamily="34" charset="0"/>
              <a:buNone/>
            </a:pPr>
            <a:endParaRPr lang="en-GB" sz="1400" i="1" dirty="0">
              <a:solidFill>
                <a:schemeClr val="bg1">
                  <a:lumMod val="50000"/>
                </a:schemeClr>
              </a:solidFill>
            </a:endParaRPr>
          </a:p>
          <a:p>
            <a:pPr marL="0" indent="0">
              <a:buFont typeface="Arial" panose="020B0604020202020204" pitchFamily="34" charset="0"/>
              <a:buNone/>
            </a:pPr>
            <a:endParaRPr lang="en-GB" sz="1400" i="1" dirty="0">
              <a:solidFill>
                <a:schemeClr val="bg1">
                  <a:lumMod val="50000"/>
                </a:schemeClr>
              </a:solidFill>
            </a:endParaRPr>
          </a:p>
        </p:txBody>
      </p:sp>
    </p:spTree>
    <p:extLst>
      <p:ext uri="{BB962C8B-B14F-4D97-AF65-F5344CB8AC3E}">
        <p14:creationId xmlns:p14="http://schemas.microsoft.com/office/powerpoint/2010/main" val="4247219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9A309A7-1751-4ABE-A3C1-EEC40366AD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967D8EB6-EAE1-4F9C-B398-83321E2872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3FD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28C2637F-D0BD-440A-84A9-A8B8F4713F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3028995"/>
            <a:ext cx="1462088" cy="800010"/>
          </a:xfrm>
          <a:prstGeom prst="rect">
            <a:avLst/>
          </a:prstGeom>
        </p:spPr>
      </p:pic>
      <p:sp>
        <p:nvSpPr>
          <p:cNvPr id="2" name="Title 1">
            <a:extLst>
              <a:ext uri="{FF2B5EF4-FFF2-40B4-BE49-F238E27FC236}">
                <a16:creationId xmlns:a16="http://schemas.microsoft.com/office/drawing/2014/main" id="{7D8D8688-0C65-4F18-A2F3-82E7E067A133}"/>
              </a:ext>
            </a:extLst>
          </p:cNvPr>
          <p:cNvSpPr>
            <a:spLocks noGrp="1"/>
          </p:cNvSpPr>
          <p:nvPr>
            <p:ph type="title"/>
          </p:nvPr>
        </p:nvSpPr>
        <p:spPr>
          <a:xfrm>
            <a:off x="1136429" y="644040"/>
            <a:ext cx="7474172" cy="1325563"/>
          </a:xfrm>
        </p:spPr>
        <p:txBody>
          <a:bodyPr>
            <a:normAutofit/>
          </a:bodyPr>
          <a:lstStyle/>
          <a:p>
            <a:r>
              <a:rPr lang="en-GB" dirty="0">
                <a:solidFill>
                  <a:schemeClr val="accent1">
                    <a:lumMod val="75000"/>
                  </a:schemeClr>
                </a:solidFill>
                <a:latin typeface="+mn-lt"/>
              </a:rPr>
              <a:t>The Positives for practices</a:t>
            </a:r>
          </a:p>
        </p:txBody>
      </p:sp>
      <p:sp>
        <p:nvSpPr>
          <p:cNvPr id="3" name="Content Placeholder 2">
            <a:extLst>
              <a:ext uri="{FF2B5EF4-FFF2-40B4-BE49-F238E27FC236}">
                <a16:creationId xmlns:a16="http://schemas.microsoft.com/office/drawing/2014/main" id="{EF2A2CC8-CC4D-41C4-A825-087C8BBA4323}"/>
              </a:ext>
            </a:extLst>
          </p:cNvPr>
          <p:cNvSpPr>
            <a:spLocks noGrp="1"/>
          </p:cNvSpPr>
          <p:nvPr>
            <p:ph idx="1"/>
          </p:nvPr>
        </p:nvSpPr>
        <p:spPr>
          <a:xfrm>
            <a:off x="670365" y="1969603"/>
            <a:ext cx="8831775" cy="4185920"/>
          </a:xfrm>
        </p:spPr>
        <p:txBody>
          <a:bodyPr anchor="ctr">
            <a:normAutofit fontScale="40000" lnSpcReduction="20000"/>
          </a:bodyPr>
          <a:lstStyle/>
          <a:p>
            <a:r>
              <a:rPr lang="en-GB" sz="6000" dirty="0"/>
              <a:t>Care Opinion are amazing at monitoring and capturing information.</a:t>
            </a:r>
          </a:p>
          <a:p>
            <a:r>
              <a:rPr lang="en-GB" sz="6000" dirty="0"/>
              <a:t>Mobile-Friendly Experience</a:t>
            </a:r>
          </a:p>
          <a:p>
            <a:r>
              <a:rPr lang="en-GB" sz="6000" dirty="0"/>
              <a:t>Easy-to-Navigate Menus</a:t>
            </a:r>
          </a:p>
          <a:p>
            <a:r>
              <a:rPr lang="en-GB" sz="6000" dirty="0"/>
              <a:t>Great Communication </a:t>
            </a:r>
          </a:p>
          <a:p>
            <a:r>
              <a:rPr lang="en-GB" sz="6000" dirty="0"/>
              <a:t>Good Promotion Content </a:t>
            </a:r>
          </a:p>
          <a:p>
            <a:r>
              <a:rPr lang="en-GB" sz="6000" dirty="0"/>
              <a:t>Helpful Team members</a:t>
            </a:r>
          </a:p>
          <a:p>
            <a:r>
              <a:rPr lang="en-GB" sz="6000" dirty="0"/>
              <a:t>Good Support for issues</a:t>
            </a:r>
          </a:p>
          <a:p>
            <a:r>
              <a:rPr lang="en-GB" sz="6000" dirty="0"/>
              <a:t>Patients happy to engage</a:t>
            </a:r>
          </a:p>
          <a:p>
            <a:r>
              <a:rPr lang="en-GB" sz="6000" dirty="0"/>
              <a:t>Staff mentions = improved morale! </a:t>
            </a:r>
          </a:p>
          <a:p>
            <a:pPr marL="0" indent="0">
              <a:buNone/>
            </a:pPr>
            <a:endParaRPr lang="en-GB" dirty="0"/>
          </a:p>
          <a:p>
            <a:endParaRPr lang="en-GB" dirty="0"/>
          </a:p>
        </p:txBody>
      </p:sp>
    </p:spTree>
    <p:extLst>
      <p:ext uri="{BB962C8B-B14F-4D97-AF65-F5344CB8AC3E}">
        <p14:creationId xmlns:p14="http://schemas.microsoft.com/office/powerpoint/2010/main" val="158614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9A309A7-1751-4ABE-A3C1-EEC40366AD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967D8EB6-EAE1-4F9C-B398-83321E2872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3FD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28C2637F-D0BD-440A-84A9-A8B8F4713F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3028995"/>
            <a:ext cx="1462088" cy="800010"/>
          </a:xfrm>
          <a:prstGeom prst="rect">
            <a:avLst/>
          </a:prstGeom>
        </p:spPr>
      </p:pic>
      <p:sp>
        <p:nvSpPr>
          <p:cNvPr id="2" name="Title 1">
            <a:extLst>
              <a:ext uri="{FF2B5EF4-FFF2-40B4-BE49-F238E27FC236}">
                <a16:creationId xmlns:a16="http://schemas.microsoft.com/office/drawing/2014/main" id="{7D8D8688-0C65-4F18-A2F3-82E7E067A133}"/>
              </a:ext>
            </a:extLst>
          </p:cNvPr>
          <p:cNvSpPr>
            <a:spLocks noGrp="1"/>
          </p:cNvSpPr>
          <p:nvPr>
            <p:ph type="title"/>
          </p:nvPr>
        </p:nvSpPr>
        <p:spPr>
          <a:xfrm>
            <a:off x="1136429" y="644040"/>
            <a:ext cx="7474172" cy="1325563"/>
          </a:xfrm>
        </p:spPr>
        <p:txBody>
          <a:bodyPr>
            <a:normAutofit/>
          </a:bodyPr>
          <a:lstStyle/>
          <a:p>
            <a:r>
              <a:rPr lang="en-GB" dirty="0">
                <a:solidFill>
                  <a:schemeClr val="accent1">
                    <a:lumMod val="75000"/>
                  </a:schemeClr>
                </a:solidFill>
                <a:latin typeface="+mn-lt"/>
              </a:rPr>
              <a:t>Next steps for the GP Confed</a:t>
            </a:r>
          </a:p>
        </p:txBody>
      </p:sp>
      <p:sp>
        <p:nvSpPr>
          <p:cNvPr id="3" name="Content Placeholder 2">
            <a:extLst>
              <a:ext uri="{FF2B5EF4-FFF2-40B4-BE49-F238E27FC236}">
                <a16:creationId xmlns:a16="http://schemas.microsoft.com/office/drawing/2014/main" id="{EF2A2CC8-CC4D-41C4-A825-087C8BBA4323}"/>
              </a:ext>
            </a:extLst>
          </p:cNvPr>
          <p:cNvSpPr>
            <a:spLocks noGrp="1"/>
          </p:cNvSpPr>
          <p:nvPr>
            <p:ph idx="1"/>
          </p:nvPr>
        </p:nvSpPr>
        <p:spPr>
          <a:xfrm>
            <a:off x="1136428" y="1838961"/>
            <a:ext cx="7562728" cy="3970566"/>
          </a:xfrm>
        </p:spPr>
        <p:txBody>
          <a:bodyPr anchor="ctr">
            <a:noAutofit/>
          </a:bodyPr>
          <a:lstStyle/>
          <a:p>
            <a:pPr marL="0" indent="0">
              <a:buNone/>
            </a:pPr>
            <a:endParaRPr lang="en-GB" sz="2400" dirty="0"/>
          </a:p>
          <a:p>
            <a:r>
              <a:rPr lang="en-GB" sz="2400" dirty="0"/>
              <a:t>Pilot practices all want to continue – some need more encouragement/support to get more stories</a:t>
            </a:r>
          </a:p>
          <a:p>
            <a:r>
              <a:rPr lang="en-GB" sz="2400" dirty="0"/>
              <a:t>Need to expand to other practices – persuasion needed!</a:t>
            </a:r>
          </a:p>
          <a:p>
            <a:r>
              <a:rPr lang="en-GB" sz="2400" dirty="0"/>
              <a:t>Build CO into new models of patient engagement across the new networks </a:t>
            </a:r>
          </a:p>
          <a:p>
            <a:r>
              <a:rPr lang="en-GB" sz="2400" dirty="0"/>
              <a:t>How can practice/network PPGs use Care Opinion?</a:t>
            </a:r>
          </a:p>
          <a:p>
            <a:r>
              <a:rPr lang="en-GB" sz="2400" dirty="0"/>
              <a:t>Allow others to respond to stories – PPGs, Confed, CCG?</a:t>
            </a:r>
          </a:p>
          <a:p>
            <a:r>
              <a:rPr lang="en-GB" sz="2400" dirty="0"/>
              <a:t>Share data with other providers, patient groups/ researchers (locally and more widely)</a:t>
            </a:r>
          </a:p>
          <a:p>
            <a:r>
              <a:rPr lang="en-GB" sz="2400" dirty="0"/>
              <a:t>Raise awareness of CO across the area - persuade other healthcare providers to join us by signing up – a single route for all feedback on health in City and Hackney?</a:t>
            </a:r>
          </a:p>
        </p:txBody>
      </p:sp>
    </p:spTree>
    <p:extLst>
      <p:ext uri="{BB962C8B-B14F-4D97-AF65-F5344CB8AC3E}">
        <p14:creationId xmlns:p14="http://schemas.microsoft.com/office/powerpoint/2010/main" val="428006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9A309A7-1751-4ABE-A3C1-EEC40366AD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967D8EB6-EAE1-4F9C-B398-83321E2872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3FD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28C2637F-D0BD-440A-84A9-A8B8F4713F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3028995"/>
            <a:ext cx="1462088" cy="800010"/>
          </a:xfrm>
          <a:prstGeom prst="rect">
            <a:avLst/>
          </a:prstGeom>
        </p:spPr>
      </p:pic>
      <p:sp>
        <p:nvSpPr>
          <p:cNvPr id="2" name="Title 1">
            <a:extLst>
              <a:ext uri="{FF2B5EF4-FFF2-40B4-BE49-F238E27FC236}">
                <a16:creationId xmlns:a16="http://schemas.microsoft.com/office/drawing/2014/main" id="{7D8D8688-0C65-4F18-A2F3-82E7E067A133}"/>
              </a:ext>
            </a:extLst>
          </p:cNvPr>
          <p:cNvSpPr>
            <a:spLocks noGrp="1"/>
          </p:cNvSpPr>
          <p:nvPr>
            <p:ph type="title"/>
          </p:nvPr>
        </p:nvSpPr>
        <p:spPr>
          <a:xfrm>
            <a:off x="1136429" y="644040"/>
            <a:ext cx="7474172" cy="1325563"/>
          </a:xfrm>
        </p:spPr>
        <p:txBody>
          <a:bodyPr>
            <a:normAutofit/>
          </a:bodyPr>
          <a:lstStyle/>
          <a:p>
            <a:r>
              <a:rPr lang="en-GB" dirty="0">
                <a:solidFill>
                  <a:schemeClr val="accent1">
                    <a:lumMod val="75000"/>
                  </a:schemeClr>
                </a:solidFill>
                <a:latin typeface="+mn-lt"/>
              </a:rPr>
              <a:t>City and Hackney GP Confederation </a:t>
            </a:r>
          </a:p>
        </p:txBody>
      </p:sp>
      <p:sp>
        <p:nvSpPr>
          <p:cNvPr id="3" name="Content Placeholder 2">
            <a:extLst>
              <a:ext uri="{FF2B5EF4-FFF2-40B4-BE49-F238E27FC236}">
                <a16:creationId xmlns:a16="http://schemas.microsoft.com/office/drawing/2014/main" id="{EF2A2CC8-CC4D-41C4-A825-087C8BBA4323}"/>
              </a:ext>
            </a:extLst>
          </p:cNvPr>
          <p:cNvSpPr>
            <a:spLocks noGrp="1"/>
          </p:cNvSpPr>
          <p:nvPr>
            <p:ph idx="1"/>
          </p:nvPr>
        </p:nvSpPr>
        <p:spPr>
          <a:xfrm>
            <a:off x="1136429" y="2278173"/>
            <a:ext cx="7562728" cy="3450613"/>
          </a:xfrm>
        </p:spPr>
        <p:txBody>
          <a:bodyPr anchor="ctr">
            <a:normAutofit/>
          </a:bodyPr>
          <a:lstStyle/>
          <a:p>
            <a:pPr marL="0" indent="0">
              <a:buNone/>
            </a:pPr>
            <a:endParaRPr lang="en-GB" sz="1800" dirty="0"/>
          </a:p>
          <a:p>
            <a:r>
              <a:rPr lang="en-GB" dirty="0"/>
              <a:t>A social enterprise since 2014 </a:t>
            </a:r>
            <a:r>
              <a:rPr lang="en-GB" b="1" dirty="0"/>
              <a:t>not NHS</a:t>
            </a:r>
          </a:p>
          <a:p>
            <a:r>
              <a:rPr lang="en-GB" dirty="0"/>
              <a:t>All 41 practices are members</a:t>
            </a:r>
          </a:p>
          <a:p>
            <a:r>
              <a:rPr lang="en-GB" dirty="0"/>
              <a:t>323k patients – universal coverage £1 per head</a:t>
            </a:r>
          </a:p>
          <a:p>
            <a:r>
              <a:rPr lang="en-GB" dirty="0"/>
              <a:t>Delivering extended contracts</a:t>
            </a:r>
          </a:p>
          <a:p>
            <a:r>
              <a:rPr lang="en-GB" dirty="0"/>
              <a:t>Service redesign/quality improvement</a:t>
            </a:r>
          </a:p>
          <a:p>
            <a:r>
              <a:rPr lang="en-GB" dirty="0"/>
              <a:t>Supporting GP networks</a:t>
            </a:r>
          </a:p>
          <a:p>
            <a:pPr marL="0" indent="0">
              <a:buNone/>
            </a:pPr>
            <a:endParaRPr lang="en-GB" dirty="0"/>
          </a:p>
          <a:p>
            <a:pPr marL="0" indent="0">
              <a:buNone/>
            </a:pPr>
            <a:endParaRPr lang="en-GB" dirty="0"/>
          </a:p>
          <a:p>
            <a:pPr marL="0" indent="0">
              <a:buNone/>
            </a:pPr>
            <a:endParaRPr lang="en-GB" sz="1500" dirty="0"/>
          </a:p>
        </p:txBody>
      </p:sp>
    </p:spTree>
    <p:extLst>
      <p:ext uri="{BB962C8B-B14F-4D97-AF65-F5344CB8AC3E}">
        <p14:creationId xmlns:p14="http://schemas.microsoft.com/office/powerpoint/2010/main" val="2350086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9A309A7-1751-4ABE-A3C1-EEC40366AD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967D8EB6-EAE1-4F9C-B398-83321E2872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3FD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D8D8688-0C65-4F18-A2F3-82E7E067A133}"/>
              </a:ext>
            </a:extLst>
          </p:cNvPr>
          <p:cNvSpPr>
            <a:spLocks noGrp="1"/>
          </p:cNvSpPr>
          <p:nvPr>
            <p:ph type="title"/>
          </p:nvPr>
        </p:nvSpPr>
        <p:spPr>
          <a:xfrm>
            <a:off x="1136429" y="644040"/>
            <a:ext cx="7474172" cy="1325563"/>
          </a:xfrm>
        </p:spPr>
        <p:txBody>
          <a:bodyPr>
            <a:normAutofit fontScale="90000"/>
          </a:bodyPr>
          <a:lstStyle/>
          <a:p>
            <a:r>
              <a:rPr lang="en-GB" dirty="0">
                <a:solidFill>
                  <a:schemeClr val="accent1">
                    <a:lumMod val="75000"/>
                  </a:schemeClr>
                </a:solidFill>
                <a:latin typeface="+mn-lt"/>
              </a:rPr>
              <a:t>Piloting Care Opinion:</a:t>
            </a:r>
            <a:br>
              <a:rPr lang="en-GB" dirty="0">
                <a:solidFill>
                  <a:schemeClr val="accent1">
                    <a:lumMod val="75000"/>
                  </a:schemeClr>
                </a:solidFill>
                <a:latin typeface="+mn-lt"/>
              </a:rPr>
            </a:br>
            <a:r>
              <a:rPr lang="en-GB" sz="4000" dirty="0">
                <a:solidFill>
                  <a:schemeClr val="accent1">
                    <a:lumMod val="75000"/>
                  </a:schemeClr>
                </a:solidFill>
                <a:latin typeface="+mn-lt"/>
              </a:rPr>
              <a:t>Why we wanted to try something new</a:t>
            </a:r>
          </a:p>
        </p:txBody>
      </p:sp>
      <p:sp>
        <p:nvSpPr>
          <p:cNvPr id="3" name="Content Placeholder 2">
            <a:extLst>
              <a:ext uri="{FF2B5EF4-FFF2-40B4-BE49-F238E27FC236}">
                <a16:creationId xmlns:a16="http://schemas.microsoft.com/office/drawing/2014/main" id="{EF2A2CC8-CC4D-41C4-A825-087C8BBA4323}"/>
              </a:ext>
            </a:extLst>
          </p:cNvPr>
          <p:cNvSpPr>
            <a:spLocks noGrp="1"/>
          </p:cNvSpPr>
          <p:nvPr>
            <p:ph idx="1"/>
          </p:nvPr>
        </p:nvSpPr>
        <p:spPr>
          <a:xfrm>
            <a:off x="1136429" y="2278173"/>
            <a:ext cx="7562728" cy="3450613"/>
          </a:xfrm>
          <a:effectLst>
            <a:outerShdw blurRad="50800" dist="38100" dir="16200000" rotWithShape="0">
              <a:prstClr val="black">
                <a:alpha val="40000"/>
              </a:prstClr>
            </a:outerShdw>
          </a:effectLst>
        </p:spPr>
        <p:txBody>
          <a:bodyPr anchor="ctr">
            <a:normAutofit/>
          </a:bodyPr>
          <a:lstStyle/>
          <a:p>
            <a:pPr marL="0" indent="0">
              <a:buNone/>
            </a:pPr>
            <a:endParaRPr lang="en-GB" sz="1800" dirty="0"/>
          </a:p>
          <a:p>
            <a:pPr marL="0" indent="0">
              <a:buNone/>
            </a:pPr>
            <a:endParaRPr lang="en-GB" sz="1500" dirty="0"/>
          </a:p>
        </p:txBody>
      </p:sp>
      <p:pic>
        <p:nvPicPr>
          <p:cNvPr id="8" name="Picture 7">
            <a:extLst>
              <a:ext uri="{FF2B5EF4-FFF2-40B4-BE49-F238E27FC236}">
                <a16:creationId xmlns:a16="http://schemas.microsoft.com/office/drawing/2014/main" id="{449C63E0-B565-43AC-9195-5357B77C9B47}"/>
              </a:ext>
            </a:extLst>
          </p:cNvPr>
          <p:cNvPicPr>
            <a:picLocks noChangeAspect="1"/>
          </p:cNvPicPr>
          <p:nvPr/>
        </p:nvPicPr>
        <p:blipFill rotWithShape="1">
          <a:blip r:embed="rId2"/>
          <a:srcRect l="-549" r="9831"/>
          <a:stretch/>
        </p:blipFill>
        <p:spPr>
          <a:xfrm rot="20699384">
            <a:off x="5816938" y="1856269"/>
            <a:ext cx="3973185" cy="2441142"/>
          </a:xfrm>
          <a:prstGeom prst="rect">
            <a:avLst/>
          </a:prstGeom>
          <a:effectLst>
            <a:outerShdw blurRad="50800" dist="38100" dir="16200000" rotWithShape="0">
              <a:prstClr val="black">
                <a:alpha val="40000"/>
              </a:prstClr>
            </a:outerShdw>
          </a:effectLst>
        </p:spPr>
      </p:pic>
      <p:pic>
        <p:nvPicPr>
          <p:cNvPr id="4" name="Picture 3">
            <a:extLst>
              <a:ext uri="{FF2B5EF4-FFF2-40B4-BE49-F238E27FC236}">
                <a16:creationId xmlns:a16="http://schemas.microsoft.com/office/drawing/2014/main" id="{28C2637F-D0BD-440A-84A9-A8B8F4713F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4442" y="3028995"/>
            <a:ext cx="1462088" cy="800010"/>
          </a:xfrm>
          <a:prstGeom prst="rect">
            <a:avLst/>
          </a:prstGeom>
        </p:spPr>
      </p:pic>
      <p:pic>
        <p:nvPicPr>
          <p:cNvPr id="13" name="Picture 12" descr="A screenshot of a social media post&#10;&#10;Description automatically generated">
            <a:extLst>
              <a:ext uri="{FF2B5EF4-FFF2-40B4-BE49-F238E27FC236}">
                <a16:creationId xmlns:a16="http://schemas.microsoft.com/office/drawing/2014/main" id="{4504E086-5A12-4C6D-93D4-0898C90FE4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74708">
            <a:off x="5653166" y="4594033"/>
            <a:ext cx="3909629" cy="1879851"/>
          </a:xfrm>
          <a:prstGeom prst="rect">
            <a:avLst/>
          </a:prstGeom>
        </p:spPr>
      </p:pic>
      <p:pic>
        <p:nvPicPr>
          <p:cNvPr id="15" name="Picture 14">
            <a:extLst>
              <a:ext uri="{FF2B5EF4-FFF2-40B4-BE49-F238E27FC236}">
                <a16:creationId xmlns:a16="http://schemas.microsoft.com/office/drawing/2014/main" id="{2DC6FF50-BA23-4C50-A26B-A6FF85307E97}"/>
              </a:ext>
            </a:extLst>
          </p:cNvPr>
          <p:cNvPicPr>
            <a:picLocks noChangeAspect="1"/>
          </p:cNvPicPr>
          <p:nvPr/>
        </p:nvPicPr>
        <p:blipFill>
          <a:blip r:embed="rId5"/>
          <a:stretch>
            <a:fillRect/>
          </a:stretch>
        </p:blipFill>
        <p:spPr>
          <a:xfrm rot="21325546">
            <a:off x="400953" y="3705751"/>
            <a:ext cx="3660685" cy="2429132"/>
          </a:xfrm>
          <a:prstGeom prst="rect">
            <a:avLst/>
          </a:prstGeom>
          <a:effectLst>
            <a:outerShdw blurRad="50800" dist="38100" dir="16200000" rotWithShape="0">
              <a:prstClr val="black">
                <a:alpha val="40000"/>
              </a:prstClr>
            </a:outerShdw>
          </a:effectLst>
        </p:spPr>
      </p:pic>
      <p:pic>
        <p:nvPicPr>
          <p:cNvPr id="6" name="Picture 5">
            <a:extLst>
              <a:ext uri="{FF2B5EF4-FFF2-40B4-BE49-F238E27FC236}">
                <a16:creationId xmlns:a16="http://schemas.microsoft.com/office/drawing/2014/main" id="{DD3A44AB-CFB6-4C74-89BC-F067C506E7F8}"/>
              </a:ext>
            </a:extLst>
          </p:cNvPr>
          <p:cNvPicPr>
            <a:picLocks noChangeAspect="1"/>
          </p:cNvPicPr>
          <p:nvPr/>
        </p:nvPicPr>
        <p:blipFill>
          <a:blip r:embed="rId6"/>
          <a:stretch>
            <a:fillRect/>
          </a:stretch>
        </p:blipFill>
        <p:spPr>
          <a:xfrm rot="613889">
            <a:off x="476902" y="2097281"/>
            <a:ext cx="3587489" cy="2327987"/>
          </a:xfrm>
          <a:prstGeom prst="rect">
            <a:avLst/>
          </a:prstGeom>
          <a:effectLst>
            <a:outerShdw blurRad="50800" dist="38100" dir="16200000" rotWithShape="0">
              <a:prstClr val="black">
                <a:alpha val="40000"/>
              </a:prstClr>
            </a:outerShdw>
          </a:effectLst>
        </p:spPr>
      </p:pic>
      <p:pic>
        <p:nvPicPr>
          <p:cNvPr id="16" name="Picture 15">
            <a:extLst>
              <a:ext uri="{FF2B5EF4-FFF2-40B4-BE49-F238E27FC236}">
                <a16:creationId xmlns:a16="http://schemas.microsoft.com/office/drawing/2014/main" id="{40928950-01E8-4DB9-8D09-483F43A44B26}"/>
              </a:ext>
            </a:extLst>
          </p:cNvPr>
          <p:cNvPicPr>
            <a:picLocks noChangeAspect="1"/>
          </p:cNvPicPr>
          <p:nvPr/>
        </p:nvPicPr>
        <p:blipFill rotWithShape="1">
          <a:blip r:embed="rId7"/>
          <a:srcRect l="12998" t="5589" r="40" b="16721"/>
          <a:stretch/>
        </p:blipFill>
        <p:spPr>
          <a:xfrm>
            <a:off x="2185989" y="2576970"/>
            <a:ext cx="5592984" cy="3109437"/>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126136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9A309A7-1751-4ABE-A3C1-EEC40366AD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967D8EB6-EAE1-4F9C-B398-83321E2872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3FD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28C2637F-D0BD-440A-84A9-A8B8F4713F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3028995"/>
            <a:ext cx="1462088" cy="800010"/>
          </a:xfrm>
          <a:prstGeom prst="rect">
            <a:avLst/>
          </a:prstGeom>
        </p:spPr>
      </p:pic>
      <p:sp>
        <p:nvSpPr>
          <p:cNvPr id="2" name="Title 1">
            <a:extLst>
              <a:ext uri="{FF2B5EF4-FFF2-40B4-BE49-F238E27FC236}">
                <a16:creationId xmlns:a16="http://schemas.microsoft.com/office/drawing/2014/main" id="{7D8D8688-0C65-4F18-A2F3-82E7E067A133}"/>
              </a:ext>
            </a:extLst>
          </p:cNvPr>
          <p:cNvSpPr>
            <a:spLocks noGrp="1"/>
          </p:cNvSpPr>
          <p:nvPr>
            <p:ph type="title"/>
          </p:nvPr>
        </p:nvSpPr>
        <p:spPr>
          <a:xfrm>
            <a:off x="1136429" y="644040"/>
            <a:ext cx="7474172" cy="1325563"/>
          </a:xfrm>
        </p:spPr>
        <p:txBody>
          <a:bodyPr>
            <a:normAutofit/>
          </a:bodyPr>
          <a:lstStyle/>
          <a:p>
            <a:r>
              <a:rPr lang="en-GB" dirty="0">
                <a:solidFill>
                  <a:schemeClr val="accent1">
                    <a:lumMod val="75000"/>
                  </a:schemeClr>
                </a:solidFill>
                <a:latin typeface="+mn-lt"/>
              </a:rPr>
              <a:t>Initial concerns in practices</a:t>
            </a:r>
            <a:br>
              <a:rPr lang="en-GB" dirty="0">
                <a:solidFill>
                  <a:schemeClr val="accent1">
                    <a:lumMod val="75000"/>
                  </a:schemeClr>
                </a:solidFill>
                <a:latin typeface="+mn-lt"/>
              </a:rPr>
            </a:br>
            <a:endParaRPr lang="en-GB" dirty="0">
              <a:solidFill>
                <a:schemeClr val="accent1">
                  <a:lumMod val="75000"/>
                </a:schemeClr>
              </a:solidFill>
              <a:latin typeface="+mn-lt"/>
            </a:endParaRPr>
          </a:p>
        </p:txBody>
      </p:sp>
      <p:sp>
        <p:nvSpPr>
          <p:cNvPr id="3" name="Content Placeholder 2">
            <a:extLst>
              <a:ext uri="{FF2B5EF4-FFF2-40B4-BE49-F238E27FC236}">
                <a16:creationId xmlns:a16="http://schemas.microsoft.com/office/drawing/2014/main" id="{EF2A2CC8-CC4D-41C4-A825-087C8BBA4323}"/>
              </a:ext>
            </a:extLst>
          </p:cNvPr>
          <p:cNvSpPr>
            <a:spLocks noGrp="1"/>
          </p:cNvSpPr>
          <p:nvPr>
            <p:ph idx="1"/>
          </p:nvPr>
        </p:nvSpPr>
        <p:spPr>
          <a:xfrm>
            <a:off x="1136428" y="1969603"/>
            <a:ext cx="7562728" cy="3839923"/>
          </a:xfrm>
        </p:spPr>
        <p:txBody>
          <a:bodyPr anchor="ctr">
            <a:normAutofit/>
          </a:bodyPr>
          <a:lstStyle/>
          <a:p>
            <a:r>
              <a:rPr lang="en-GB" dirty="0"/>
              <a:t>No time or energy to take on something new</a:t>
            </a:r>
          </a:p>
          <a:p>
            <a:r>
              <a:rPr lang="en-GB" dirty="0"/>
              <a:t>Anxiety about staff being identified</a:t>
            </a:r>
          </a:p>
          <a:p>
            <a:r>
              <a:rPr lang="en-GB" dirty="0"/>
              <a:t>Perceived imbalance of power between patient and responder</a:t>
            </a:r>
          </a:p>
          <a:p>
            <a:r>
              <a:rPr lang="en-GB" dirty="0"/>
              <a:t>Will increase complaints and damage staff morale</a:t>
            </a:r>
          </a:p>
          <a:p>
            <a:r>
              <a:rPr lang="en-GB" dirty="0"/>
              <a:t>What’s wrong with NHS Choices?</a:t>
            </a:r>
          </a:p>
          <a:p>
            <a:r>
              <a:rPr lang="en-GB" dirty="0"/>
              <a:t>CQC only looks at Choices star ratings</a:t>
            </a:r>
          </a:p>
        </p:txBody>
      </p:sp>
    </p:spTree>
    <p:extLst>
      <p:ext uri="{BB962C8B-B14F-4D97-AF65-F5344CB8AC3E}">
        <p14:creationId xmlns:p14="http://schemas.microsoft.com/office/powerpoint/2010/main" val="179798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9A309A7-1751-4ABE-A3C1-EEC40366AD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967D8EB6-EAE1-4F9C-B398-83321E2872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3FD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28C2637F-D0BD-440A-84A9-A8B8F4713F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3028995"/>
            <a:ext cx="1462088" cy="800010"/>
          </a:xfrm>
          <a:prstGeom prst="rect">
            <a:avLst/>
          </a:prstGeom>
        </p:spPr>
      </p:pic>
      <p:sp>
        <p:nvSpPr>
          <p:cNvPr id="2" name="Title 1">
            <a:extLst>
              <a:ext uri="{FF2B5EF4-FFF2-40B4-BE49-F238E27FC236}">
                <a16:creationId xmlns:a16="http://schemas.microsoft.com/office/drawing/2014/main" id="{7D8D8688-0C65-4F18-A2F3-82E7E067A133}"/>
              </a:ext>
            </a:extLst>
          </p:cNvPr>
          <p:cNvSpPr>
            <a:spLocks noGrp="1"/>
          </p:cNvSpPr>
          <p:nvPr>
            <p:ph type="title"/>
          </p:nvPr>
        </p:nvSpPr>
        <p:spPr>
          <a:xfrm>
            <a:off x="1136429" y="644040"/>
            <a:ext cx="7474172" cy="1325563"/>
          </a:xfrm>
        </p:spPr>
        <p:txBody>
          <a:bodyPr>
            <a:normAutofit/>
          </a:bodyPr>
          <a:lstStyle/>
          <a:p>
            <a:r>
              <a:rPr lang="en-GB" dirty="0">
                <a:solidFill>
                  <a:schemeClr val="accent1">
                    <a:lumMod val="75000"/>
                  </a:schemeClr>
                </a:solidFill>
                <a:latin typeface="+mn-lt"/>
              </a:rPr>
              <a:t>Care Opinion in GP practices in C&amp;H – the pilot</a:t>
            </a:r>
          </a:p>
        </p:txBody>
      </p:sp>
      <p:sp>
        <p:nvSpPr>
          <p:cNvPr id="3" name="Content Placeholder 2">
            <a:extLst>
              <a:ext uri="{FF2B5EF4-FFF2-40B4-BE49-F238E27FC236}">
                <a16:creationId xmlns:a16="http://schemas.microsoft.com/office/drawing/2014/main" id="{EF2A2CC8-CC4D-41C4-A825-087C8BBA4323}"/>
              </a:ext>
            </a:extLst>
          </p:cNvPr>
          <p:cNvSpPr>
            <a:spLocks noGrp="1"/>
          </p:cNvSpPr>
          <p:nvPr>
            <p:ph idx="1"/>
          </p:nvPr>
        </p:nvSpPr>
        <p:spPr>
          <a:xfrm>
            <a:off x="1136428" y="2358913"/>
            <a:ext cx="7562728" cy="3450613"/>
          </a:xfrm>
        </p:spPr>
        <p:txBody>
          <a:bodyPr anchor="ctr">
            <a:normAutofit fontScale="85000" lnSpcReduction="20000"/>
          </a:bodyPr>
          <a:lstStyle/>
          <a:p>
            <a:r>
              <a:rPr lang="en-GB" dirty="0"/>
              <a:t>Free to practices (fees paid by Confed)</a:t>
            </a:r>
          </a:p>
          <a:p>
            <a:r>
              <a:rPr lang="en-GB" dirty="0"/>
              <a:t>Initial 6 months - extended to one year</a:t>
            </a:r>
          </a:p>
          <a:p>
            <a:r>
              <a:rPr lang="en-GB" dirty="0"/>
              <a:t>11/42 practices volunteered for pilot</a:t>
            </a:r>
          </a:p>
          <a:p>
            <a:r>
              <a:rPr lang="en-GB" dirty="0"/>
              <a:t>Senior leadership (Confed Board, GP leaders, Practice Managers’ Forum) on board</a:t>
            </a:r>
          </a:p>
          <a:p>
            <a:r>
              <a:rPr lang="en-GB" dirty="0"/>
              <a:t>Significant support from Care Opinion: on call, webinars, email updates and encouragement</a:t>
            </a:r>
          </a:p>
          <a:p>
            <a:r>
              <a:rPr lang="en-GB" dirty="0"/>
              <a:t>Care Opinion tools:  widgets on the website, cards, posters, screen images etc</a:t>
            </a:r>
          </a:p>
          <a:p>
            <a:r>
              <a:rPr lang="en-GB" dirty="0"/>
              <a:t>Regular reporting from CO to practices and Confederation</a:t>
            </a:r>
          </a:p>
          <a:p>
            <a:pPr marL="0" indent="0">
              <a:buNone/>
            </a:pPr>
            <a:endParaRPr lang="en-GB" dirty="0"/>
          </a:p>
        </p:txBody>
      </p:sp>
    </p:spTree>
    <p:extLst>
      <p:ext uri="{BB962C8B-B14F-4D97-AF65-F5344CB8AC3E}">
        <p14:creationId xmlns:p14="http://schemas.microsoft.com/office/powerpoint/2010/main" val="35008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9A309A7-1751-4ABE-A3C1-EEC40366AD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967D8EB6-EAE1-4F9C-B398-83321E2872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3FD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D8D8688-0C65-4F18-A2F3-82E7E067A133}"/>
              </a:ext>
            </a:extLst>
          </p:cNvPr>
          <p:cNvSpPr>
            <a:spLocks noGrp="1"/>
          </p:cNvSpPr>
          <p:nvPr>
            <p:ph type="title"/>
          </p:nvPr>
        </p:nvSpPr>
        <p:spPr>
          <a:xfrm>
            <a:off x="1136429" y="644040"/>
            <a:ext cx="7474172" cy="1325563"/>
          </a:xfrm>
        </p:spPr>
        <p:txBody>
          <a:bodyPr>
            <a:normAutofit/>
          </a:bodyPr>
          <a:lstStyle/>
          <a:p>
            <a:r>
              <a:rPr lang="en-GB" dirty="0">
                <a:solidFill>
                  <a:schemeClr val="accent1">
                    <a:lumMod val="75000"/>
                  </a:schemeClr>
                </a:solidFill>
                <a:latin typeface="+mn-lt"/>
              </a:rPr>
              <a:t>Slow but steady increase in stories</a:t>
            </a:r>
          </a:p>
        </p:txBody>
      </p:sp>
      <p:sp>
        <p:nvSpPr>
          <p:cNvPr id="3" name="Content Placeholder 2">
            <a:extLst>
              <a:ext uri="{FF2B5EF4-FFF2-40B4-BE49-F238E27FC236}">
                <a16:creationId xmlns:a16="http://schemas.microsoft.com/office/drawing/2014/main" id="{EF2A2CC8-CC4D-41C4-A825-087C8BBA4323}"/>
              </a:ext>
            </a:extLst>
          </p:cNvPr>
          <p:cNvSpPr>
            <a:spLocks noGrp="1"/>
          </p:cNvSpPr>
          <p:nvPr>
            <p:ph idx="1"/>
          </p:nvPr>
        </p:nvSpPr>
        <p:spPr>
          <a:xfrm>
            <a:off x="182377" y="2486012"/>
            <a:ext cx="7562728" cy="3450613"/>
          </a:xfrm>
        </p:spPr>
        <p:txBody>
          <a:bodyPr anchor="ctr">
            <a:normAutofit/>
          </a:bodyPr>
          <a:lstStyle/>
          <a:p>
            <a:pPr marL="0" indent="0">
              <a:buNone/>
            </a:pPr>
            <a:endParaRPr lang="en-GB" sz="1800" dirty="0"/>
          </a:p>
          <a:p>
            <a:pPr marL="0" indent="0">
              <a:buNone/>
            </a:pPr>
            <a:endParaRPr lang="en-GB" sz="1500" dirty="0"/>
          </a:p>
        </p:txBody>
      </p:sp>
      <p:pic>
        <p:nvPicPr>
          <p:cNvPr id="4" name="Picture 3">
            <a:extLst>
              <a:ext uri="{FF2B5EF4-FFF2-40B4-BE49-F238E27FC236}">
                <a16:creationId xmlns:a16="http://schemas.microsoft.com/office/drawing/2014/main" id="{28C2637F-D0BD-440A-84A9-A8B8F4713F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2949469"/>
            <a:ext cx="1462088" cy="800010"/>
          </a:xfrm>
          <a:prstGeom prst="rect">
            <a:avLst/>
          </a:prstGeom>
        </p:spPr>
      </p:pic>
      <p:pic>
        <p:nvPicPr>
          <p:cNvPr id="8" name="Picture 7">
            <a:extLst>
              <a:ext uri="{FF2B5EF4-FFF2-40B4-BE49-F238E27FC236}">
                <a16:creationId xmlns:a16="http://schemas.microsoft.com/office/drawing/2014/main" id="{97B90DB3-0376-46DA-849B-128E21D53C93}"/>
              </a:ext>
            </a:extLst>
          </p:cNvPr>
          <p:cNvPicPr>
            <a:picLocks noChangeAspect="1"/>
          </p:cNvPicPr>
          <p:nvPr/>
        </p:nvPicPr>
        <p:blipFill>
          <a:blip r:embed="rId3"/>
          <a:stretch>
            <a:fillRect/>
          </a:stretch>
        </p:blipFill>
        <p:spPr>
          <a:xfrm>
            <a:off x="1004889" y="1840303"/>
            <a:ext cx="7079258" cy="4860003"/>
          </a:xfrm>
          <a:prstGeom prst="rect">
            <a:avLst/>
          </a:prstGeom>
        </p:spPr>
      </p:pic>
      <p:sp>
        <p:nvSpPr>
          <p:cNvPr id="7" name="Oval 6">
            <a:extLst>
              <a:ext uri="{FF2B5EF4-FFF2-40B4-BE49-F238E27FC236}">
                <a16:creationId xmlns:a16="http://schemas.microsoft.com/office/drawing/2014/main" id="{E0A9C6AF-1689-4FA7-9AC4-FF085DC0B53C}"/>
              </a:ext>
            </a:extLst>
          </p:cNvPr>
          <p:cNvSpPr/>
          <p:nvPr/>
        </p:nvSpPr>
        <p:spPr>
          <a:xfrm>
            <a:off x="5638459" y="1840304"/>
            <a:ext cx="2772698" cy="29097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345 stories told </a:t>
            </a:r>
          </a:p>
          <a:p>
            <a:pPr algn="ctr"/>
            <a:endParaRPr lang="en-GB" sz="2400" dirty="0"/>
          </a:p>
          <a:p>
            <a:pPr algn="ctr"/>
            <a:r>
              <a:rPr lang="en-GB" sz="2400" dirty="0"/>
              <a:t>Viewed 6,275 times</a:t>
            </a:r>
          </a:p>
        </p:txBody>
      </p:sp>
    </p:spTree>
    <p:extLst>
      <p:ext uri="{BB962C8B-B14F-4D97-AF65-F5344CB8AC3E}">
        <p14:creationId xmlns:p14="http://schemas.microsoft.com/office/powerpoint/2010/main" val="259166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9A309A7-1751-4ABE-A3C1-EEC40366AD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967D8EB6-EAE1-4F9C-B398-83321E2872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3FD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28C2637F-D0BD-440A-84A9-A8B8F4713F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3028995"/>
            <a:ext cx="1462088" cy="800010"/>
          </a:xfrm>
          <a:prstGeom prst="rect">
            <a:avLst/>
          </a:prstGeom>
        </p:spPr>
      </p:pic>
      <p:sp>
        <p:nvSpPr>
          <p:cNvPr id="2" name="Title 1">
            <a:extLst>
              <a:ext uri="{FF2B5EF4-FFF2-40B4-BE49-F238E27FC236}">
                <a16:creationId xmlns:a16="http://schemas.microsoft.com/office/drawing/2014/main" id="{7D8D8688-0C65-4F18-A2F3-82E7E067A133}"/>
              </a:ext>
            </a:extLst>
          </p:cNvPr>
          <p:cNvSpPr>
            <a:spLocks noGrp="1"/>
          </p:cNvSpPr>
          <p:nvPr>
            <p:ph type="title"/>
          </p:nvPr>
        </p:nvSpPr>
        <p:spPr>
          <a:xfrm>
            <a:off x="1136429" y="644040"/>
            <a:ext cx="7474172" cy="1325563"/>
          </a:xfrm>
        </p:spPr>
        <p:txBody>
          <a:bodyPr>
            <a:normAutofit/>
          </a:bodyPr>
          <a:lstStyle/>
          <a:p>
            <a:r>
              <a:rPr lang="en-GB" dirty="0">
                <a:solidFill>
                  <a:schemeClr val="accent1">
                    <a:lumMod val="75000"/>
                  </a:schemeClr>
                </a:solidFill>
                <a:latin typeface="+mn-lt"/>
              </a:rPr>
              <a:t>Where we are now </a:t>
            </a:r>
            <a:br>
              <a:rPr lang="en-GB" dirty="0">
                <a:solidFill>
                  <a:schemeClr val="accent1">
                    <a:lumMod val="75000"/>
                  </a:schemeClr>
                </a:solidFill>
                <a:latin typeface="+mn-lt"/>
              </a:rPr>
            </a:br>
            <a:r>
              <a:rPr lang="en-GB" sz="3200" dirty="0">
                <a:solidFill>
                  <a:schemeClr val="accent1">
                    <a:lumMod val="75000"/>
                  </a:schemeClr>
                </a:solidFill>
                <a:latin typeface="+mn-lt"/>
              </a:rPr>
              <a:t>(June 2018 to mid-October 2019)</a:t>
            </a:r>
            <a:endParaRPr lang="en-GB" dirty="0">
              <a:solidFill>
                <a:schemeClr val="accent1">
                  <a:lumMod val="75000"/>
                </a:schemeClr>
              </a:solidFill>
              <a:latin typeface="+mn-lt"/>
            </a:endParaRPr>
          </a:p>
        </p:txBody>
      </p:sp>
      <p:sp>
        <p:nvSpPr>
          <p:cNvPr id="13" name="TextBox 12">
            <a:extLst>
              <a:ext uri="{FF2B5EF4-FFF2-40B4-BE49-F238E27FC236}">
                <a16:creationId xmlns:a16="http://schemas.microsoft.com/office/drawing/2014/main" id="{18C9B8AA-BC0D-44AB-89D9-2AC0D565CE98}"/>
              </a:ext>
            </a:extLst>
          </p:cNvPr>
          <p:cNvSpPr txBox="1"/>
          <p:nvPr/>
        </p:nvSpPr>
        <p:spPr>
          <a:xfrm>
            <a:off x="7477764" y="4704080"/>
            <a:ext cx="1879596" cy="1200329"/>
          </a:xfrm>
          <a:prstGeom prst="rect">
            <a:avLst/>
          </a:prstGeom>
          <a:noFill/>
        </p:spPr>
        <p:txBody>
          <a:bodyPr wrap="square" rtlCol="0">
            <a:spAutoFit/>
          </a:bodyPr>
          <a:lstStyle/>
          <a:p>
            <a:pPr algn="ctr"/>
            <a:r>
              <a:rPr lang="en-GB" sz="2400" dirty="0">
                <a:solidFill>
                  <a:schemeClr val="bg1"/>
                </a:solidFill>
              </a:rPr>
              <a:t>330 stories viewed 5649 </a:t>
            </a:r>
          </a:p>
          <a:p>
            <a:pPr algn="ctr"/>
            <a:r>
              <a:rPr lang="en-GB" sz="2400" dirty="0">
                <a:solidFill>
                  <a:schemeClr val="bg1"/>
                </a:solidFill>
              </a:rPr>
              <a:t>times</a:t>
            </a:r>
          </a:p>
        </p:txBody>
      </p:sp>
      <p:pic>
        <p:nvPicPr>
          <p:cNvPr id="1026" name="Picture 4" descr="image002">
            <a:extLst>
              <a:ext uri="{FF2B5EF4-FFF2-40B4-BE49-F238E27FC236}">
                <a16:creationId xmlns:a16="http://schemas.microsoft.com/office/drawing/2014/main" id="{324D2B37-D447-416D-89D3-90FDB2BBC8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71" y="2215311"/>
            <a:ext cx="8447430" cy="3925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DDBFBC66-34E9-40E3-8725-E3387BDA2015}"/>
              </a:ext>
            </a:extLst>
          </p:cNvPr>
          <p:cNvPicPr>
            <a:picLocks noChangeAspect="1"/>
          </p:cNvPicPr>
          <p:nvPr/>
        </p:nvPicPr>
        <p:blipFill>
          <a:blip r:embed="rId4"/>
          <a:stretch>
            <a:fillRect/>
          </a:stretch>
        </p:blipFill>
        <p:spPr>
          <a:xfrm>
            <a:off x="10088880" y="4536631"/>
            <a:ext cx="2094629" cy="2008342"/>
          </a:xfrm>
          <a:prstGeom prst="rect">
            <a:avLst/>
          </a:prstGeom>
        </p:spPr>
      </p:pic>
    </p:spTree>
    <p:extLst>
      <p:ext uri="{BB962C8B-B14F-4D97-AF65-F5344CB8AC3E}">
        <p14:creationId xmlns:p14="http://schemas.microsoft.com/office/powerpoint/2010/main" val="138969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9A309A7-1751-4ABE-A3C1-EEC40366AD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967D8EB6-EAE1-4F9C-B398-83321E2872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3FD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D8D8688-0C65-4F18-A2F3-82E7E067A133}"/>
              </a:ext>
            </a:extLst>
          </p:cNvPr>
          <p:cNvSpPr>
            <a:spLocks noGrp="1"/>
          </p:cNvSpPr>
          <p:nvPr>
            <p:ph type="title"/>
          </p:nvPr>
        </p:nvSpPr>
        <p:spPr>
          <a:xfrm>
            <a:off x="1136429" y="644040"/>
            <a:ext cx="7474172" cy="1325563"/>
          </a:xfrm>
        </p:spPr>
        <p:txBody>
          <a:bodyPr>
            <a:normAutofit/>
          </a:bodyPr>
          <a:lstStyle/>
          <a:p>
            <a:r>
              <a:rPr lang="en-GB" dirty="0">
                <a:solidFill>
                  <a:schemeClr val="accent1">
                    <a:lumMod val="75000"/>
                  </a:schemeClr>
                </a:solidFill>
                <a:latin typeface="+mn-lt"/>
              </a:rPr>
              <a:t>Making sense of the feedback</a:t>
            </a:r>
          </a:p>
        </p:txBody>
      </p:sp>
      <p:sp>
        <p:nvSpPr>
          <p:cNvPr id="3" name="Content Placeholder 2">
            <a:extLst>
              <a:ext uri="{FF2B5EF4-FFF2-40B4-BE49-F238E27FC236}">
                <a16:creationId xmlns:a16="http://schemas.microsoft.com/office/drawing/2014/main" id="{EF2A2CC8-CC4D-41C4-A825-087C8BBA4323}"/>
              </a:ext>
            </a:extLst>
          </p:cNvPr>
          <p:cNvSpPr>
            <a:spLocks noGrp="1"/>
          </p:cNvSpPr>
          <p:nvPr>
            <p:ph idx="1"/>
          </p:nvPr>
        </p:nvSpPr>
        <p:spPr>
          <a:xfrm>
            <a:off x="4058366" y="2430597"/>
            <a:ext cx="3042443" cy="3517263"/>
          </a:xfrm>
        </p:spPr>
        <p:txBody>
          <a:bodyPr anchor="ctr">
            <a:normAutofit/>
          </a:bodyPr>
          <a:lstStyle/>
          <a:p>
            <a:pPr marL="0" indent="0">
              <a:buNone/>
            </a:pPr>
            <a:endParaRPr lang="en-GB" sz="1800" dirty="0"/>
          </a:p>
          <a:p>
            <a:pPr marL="0" indent="0">
              <a:buNone/>
            </a:pPr>
            <a:endParaRPr lang="en-GB" sz="1500" dirty="0"/>
          </a:p>
        </p:txBody>
      </p:sp>
      <p:pic>
        <p:nvPicPr>
          <p:cNvPr id="4" name="Picture 3">
            <a:extLst>
              <a:ext uri="{FF2B5EF4-FFF2-40B4-BE49-F238E27FC236}">
                <a16:creationId xmlns:a16="http://schemas.microsoft.com/office/drawing/2014/main" id="{28C2637F-D0BD-440A-84A9-A8B8F4713F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3028995"/>
            <a:ext cx="1462088" cy="800010"/>
          </a:xfrm>
          <a:prstGeom prst="rect">
            <a:avLst/>
          </a:prstGeom>
        </p:spPr>
      </p:pic>
      <p:pic>
        <p:nvPicPr>
          <p:cNvPr id="5" name="Picture 4">
            <a:extLst>
              <a:ext uri="{FF2B5EF4-FFF2-40B4-BE49-F238E27FC236}">
                <a16:creationId xmlns:a16="http://schemas.microsoft.com/office/drawing/2014/main" id="{5A68BD20-8C45-43DA-827E-E451CB3B05B2}"/>
              </a:ext>
            </a:extLst>
          </p:cNvPr>
          <p:cNvPicPr>
            <a:picLocks noChangeAspect="1"/>
          </p:cNvPicPr>
          <p:nvPr/>
        </p:nvPicPr>
        <p:blipFill>
          <a:blip r:embed="rId3"/>
          <a:stretch>
            <a:fillRect/>
          </a:stretch>
        </p:blipFill>
        <p:spPr>
          <a:xfrm>
            <a:off x="717793" y="1969603"/>
            <a:ext cx="8024887" cy="4394581"/>
          </a:xfrm>
          <a:prstGeom prst="rect">
            <a:avLst/>
          </a:prstGeom>
        </p:spPr>
      </p:pic>
    </p:spTree>
    <p:extLst>
      <p:ext uri="{BB962C8B-B14F-4D97-AF65-F5344CB8AC3E}">
        <p14:creationId xmlns:p14="http://schemas.microsoft.com/office/powerpoint/2010/main" val="2221707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9A309A7-1751-4ABE-A3C1-EEC40366AD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967D8EB6-EAE1-4F9C-B398-83321E2872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3FD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D8D8688-0C65-4F18-A2F3-82E7E067A133}"/>
              </a:ext>
            </a:extLst>
          </p:cNvPr>
          <p:cNvSpPr>
            <a:spLocks noGrp="1"/>
          </p:cNvSpPr>
          <p:nvPr>
            <p:ph type="title"/>
          </p:nvPr>
        </p:nvSpPr>
        <p:spPr>
          <a:xfrm>
            <a:off x="1136429" y="644040"/>
            <a:ext cx="7474172" cy="1325563"/>
          </a:xfrm>
        </p:spPr>
        <p:txBody>
          <a:bodyPr>
            <a:normAutofit/>
          </a:bodyPr>
          <a:lstStyle/>
          <a:p>
            <a:r>
              <a:rPr lang="en-GB" dirty="0">
                <a:solidFill>
                  <a:srgbClr val="0070C0"/>
                </a:solidFill>
                <a:latin typeface="+mn-lt"/>
              </a:rPr>
              <a:t>The key to making care opinion work!</a:t>
            </a:r>
          </a:p>
        </p:txBody>
      </p:sp>
      <p:pic>
        <p:nvPicPr>
          <p:cNvPr id="4" name="Picture 3">
            <a:extLst>
              <a:ext uri="{FF2B5EF4-FFF2-40B4-BE49-F238E27FC236}">
                <a16:creationId xmlns:a16="http://schemas.microsoft.com/office/drawing/2014/main" id="{28C2637F-D0BD-440A-84A9-A8B8F4713F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4442" y="3028995"/>
            <a:ext cx="1462088" cy="800010"/>
          </a:xfrm>
          <a:prstGeom prst="rect">
            <a:avLst/>
          </a:prstGeom>
        </p:spPr>
      </p:pic>
      <p:sp>
        <p:nvSpPr>
          <p:cNvPr id="10" name="TextBox 9"/>
          <p:cNvSpPr txBox="1"/>
          <p:nvPr/>
        </p:nvSpPr>
        <p:spPr>
          <a:xfrm>
            <a:off x="829159" y="2162014"/>
            <a:ext cx="7113722" cy="3108543"/>
          </a:xfrm>
          <a:prstGeom prst="rect">
            <a:avLst/>
          </a:prstGeom>
          <a:noFill/>
        </p:spPr>
        <p:txBody>
          <a:bodyPr wrap="square" rtlCol="0">
            <a:spAutoFit/>
          </a:bodyPr>
          <a:lstStyle/>
          <a:p>
            <a:pPr marL="285750" indent="-285750">
              <a:buFont typeface="Arial" panose="020B0604020202020204" pitchFamily="34" charset="0"/>
              <a:buChar char="•"/>
            </a:pPr>
            <a:r>
              <a:rPr lang="en-GB" sz="2800" dirty="0"/>
              <a:t>Get the all staff on board and aware of the changes</a:t>
            </a:r>
          </a:p>
          <a:p>
            <a:pPr marL="914400" lvl="1" indent="-457200">
              <a:buFont typeface="Wingdings" panose="05000000000000000000" pitchFamily="2" charset="2"/>
              <a:buChar char="ü"/>
            </a:pPr>
            <a:r>
              <a:rPr lang="en-GB" sz="2800" dirty="0"/>
              <a:t>Make it an item on the practice meeting agenda    </a:t>
            </a:r>
          </a:p>
          <a:p>
            <a:pPr marL="914400" lvl="1" indent="-457200">
              <a:buFont typeface="Wingdings" panose="05000000000000000000" pitchFamily="2" charset="2"/>
              <a:buChar char="ü"/>
            </a:pPr>
            <a:r>
              <a:rPr lang="en-GB" sz="2800" dirty="0"/>
              <a:t>Send email reminders to the clinician's </a:t>
            </a:r>
          </a:p>
          <a:p>
            <a:pPr marL="914400" lvl="1" indent="-457200">
              <a:buFont typeface="Wingdings" panose="05000000000000000000" pitchFamily="2" charset="2"/>
              <a:buChar char="ü"/>
            </a:pPr>
            <a:r>
              <a:rPr lang="en-GB" sz="2800" dirty="0"/>
              <a:t>Make it fun- A Practice Challenge   </a:t>
            </a:r>
          </a:p>
          <a:p>
            <a:pPr marL="914400" lvl="1" indent="-457200">
              <a:buFont typeface="Wingdings" panose="05000000000000000000" pitchFamily="2" charset="2"/>
              <a:buChar char="ü"/>
            </a:pPr>
            <a:r>
              <a:rPr lang="en-GB" sz="2800" dirty="0"/>
              <a:t>Make a weekly target</a:t>
            </a:r>
          </a:p>
        </p:txBody>
      </p:sp>
    </p:spTree>
    <p:extLst>
      <p:ext uri="{BB962C8B-B14F-4D97-AF65-F5344CB8AC3E}">
        <p14:creationId xmlns:p14="http://schemas.microsoft.com/office/powerpoint/2010/main" val="447139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CC4DFC44B1FB44ACD15D9D02A20C57" ma:contentTypeVersion="2" ma:contentTypeDescription="Create a new document." ma:contentTypeScope="" ma:versionID="0cb19c02877c0d28c2d8b0d957956fdf">
  <xsd:schema xmlns:xsd="http://www.w3.org/2001/XMLSchema" xmlns:xs="http://www.w3.org/2001/XMLSchema" xmlns:p="http://schemas.microsoft.com/office/2006/metadata/properties" xmlns:ns2="40e313ae-1aba-4937-aedc-4e6007bdb716" targetNamespace="http://schemas.microsoft.com/office/2006/metadata/properties" ma:root="true" ma:fieldsID="44f910b96dec798de53143b7b6a65206" ns2:_="">
    <xsd:import namespace="40e313ae-1aba-4937-aedc-4e6007bdb71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e313ae-1aba-4937-aedc-4e6007bdb7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BB69D2-D060-495C-B541-18E615D18ED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6F2B322-16B4-4384-A97D-FEDD00F185A6}">
  <ds:schemaRefs>
    <ds:schemaRef ds:uri="http://schemas.microsoft.com/sharepoint/v3/contenttype/forms"/>
  </ds:schemaRefs>
</ds:datastoreItem>
</file>

<file path=customXml/itemProps3.xml><?xml version="1.0" encoding="utf-8"?>
<ds:datastoreItem xmlns:ds="http://schemas.openxmlformats.org/officeDocument/2006/customXml" ds:itemID="{E5AF7F26-00A6-41CA-B971-75AE540B8E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e313ae-1aba-4937-aedc-4e6007bdb7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7769</TotalTime>
  <Words>909</Words>
  <Application>Microsoft Office PowerPoint</Application>
  <PresentationFormat>Widescreen</PresentationFormat>
  <Paragraphs>105</Paragraphs>
  <Slides>16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Office Theme</vt:lpstr>
      <vt:lpstr>  Online feedback in Primary Care Lessons from City and Hackney </vt:lpstr>
      <vt:lpstr>City and Hackney GP Confederation </vt:lpstr>
      <vt:lpstr>Piloting Care Opinion: Why we wanted to try something new</vt:lpstr>
      <vt:lpstr>Initial concerns in practices </vt:lpstr>
      <vt:lpstr>Care Opinion in GP practices in C&amp;H – the pilot</vt:lpstr>
      <vt:lpstr>Slow but steady increase in stories</vt:lpstr>
      <vt:lpstr>Where we are now  (June 2018 to mid-October 2019)</vt:lpstr>
      <vt:lpstr>Making sense of the feedback</vt:lpstr>
      <vt:lpstr>The key to making care opinion work!</vt:lpstr>
      <vt:lpstr>C&amp;H GP practice initiatives</vt:lpstr>
      <vt:lpstr>The Outcome for Cranwich Road Surgery  </vt:lpstr>
      <vt:lpstr>Our Experience - The Lawson Practice</vt:lpstr>
      <vt:lpstr>Supportive team in Care Opinion</vt:lpstr>
      <vt:lpstr>Why we use Care Opinion?</vt:lpstr>
      <vt:lpstr>The Positives for practices</vt:lpstr>
      <vt:lpstr>Next steps for the GP Confed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feedback in Primary Care Listening to patients – improving care</dc:title>
  <dc:creator>Caroline Millar</dc:creator>
  <cp:lastModifiedBy>James Munro</cp:lastModifiedBy>
  <cp:revision>78</cp:revision>
  <cp:lastPrinted>2019-10-14T06:51:24Z</cp:lastPrinted>
  <dcterms:created xsi:type="dcterms:W3CDTF">2019-04-24T15:20:31Z</dcterms:created>
  <dcterms:modified xsi:type="dcterms:W3CDTF">2019-10-17T12:02:02Z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0x010100C1CC4DFC44B1FB44ACD15D9D02A20C57</vt:lpwstr>
  </property>
</Properties>
</file>