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59" r:id="rId8"/>
    <p:sldId id="260" r:id="rId9"/>
    <p:sldId id="264"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65662-6AD1-432A-A826-88AEF78F997F}" v="3" dt="2019-10-17T11:14:07.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728"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47F47F36-13A5-4E50-966E-3DBC189F0C19}" type="datetimeFigureOut">
              <a:rPr lang="en-GB" smtClean="0"/>
              <a:t>17/10/2019</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B8AA3F7-80DF-4F23-8C69-2AFD6194F19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F47F36-13A5-4E50-966E-3DBC189F0C19}"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AA3F7-80DF-4F23-8C69-2AFD6194F19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F47F36-13A5-4E50-966E-3DBC189F0C19}"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AA3F7-80DF-4F23-8C69-2AFD6194F19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7F47F36-13A5-4E50-966E-3DBC189F0C19}" type="datetimeFigureOut">
              <a:rPr lang="en-GB" smtClean="0"/>
              <a:t>17/10/2019</a:t>
            </a:fld>
            <a:endParaRPr lang="en-GB"/>
          </a:p>
        </p:txBody>
      </p:sp>
      <p:sp>
        <p:nvSpPr>
          <p:cNvPr id="9" name="Slide Number Placeholder 8"/>
          <p:cNvSpPr>
            <a:spLocks noGrp="1"/>
          </p:cNvSpPr>
          <p:nvPr>
            <p:ph type="sldNum" sz="quarter" idx="15"/>
          </p:nvPr>
        </p:nvSpPr>
        <p:spPr/>
        <p:txBody>
          <a:bodyPr rtlCol="0"/>
          <a:lstStyle/>
          <a:p>
            <a:fld id="{7B8AA3F7-80DF-4F23-8C69-2AFD6194F192}"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F47F36-13A5-4E50-966E-3DBC189F0C19}" type="datetimeFigureOut">
              <a:rPr lang="en-GB" smtClean="0"/>
              <a:t>17/10/2019</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B8AA3F7-80DF-4F23-8C69-2AFD6194F19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7F47F36-13A5-4E50-966E-3DBC189F0C19}"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AA3F7-80DF-4F23-8C69-2AFD6194F192}"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7F47F36-13A5-4E50-966E-3DBC189F0C19}"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AA3F7-80DF-4F23-8C69-2AFD6194F192}"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7F47F36-13A5-4E50-966E-3DBC189F0C19}" type="datetimeFigureOut">
              <a:rPr lang="en-GB" smtClean="0"/>
              <a:t>17/10/2019</a:t>
            </a:fld>
            <a:endParaRPr lang="en-GB"/>
          </a:p>
        </p:txBody>
      </p:sp>
      <p:sp>
        <p:nvSpPr>
          <p:cNvPr id="7" name="Slide Number Placeholder 6"/>
          <p:cNvSpPr>
            <a:spLocks noGrp="1"/>
          </p:cNvSpPr>
          <p:nvPr>
            <p:ph type="sldNum" sz="quarter" idx="11"/>
          </p:nvPr>
        </p:nvSpPr>
        <p:spPr/>
        <p:txBody>
          <a:bodyPr rtlCol="0"/>
          <a:lstStyle/>
          <a:p>
            <a:fld id="{7B8AA3F7-80DF-4F23-8C69-2AFD6194F192}"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47F36-13A5-4E50-966E-3DBC189F0C19}"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AA3F7-80DF-4F23-8C69-2AFD6194F19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7F47F36-13A5-4E50-966E-3DBC189F0C19}" type="datetimeFigureOut">
              <a:rPr lang="en-GB" smtClean="0"/>
              <a:t>17/10/2019</a:t>
            </a:fld>
            <a:endParaRPr lang="en-GB"/>
          </a:p>
        </p:txBody>
      </p:sp>
      <p:sp>
        <p:nvSpPr>
          <p:cNvPr id="22" name="Slide Number Placeholder 21"/>
          <p:cNvSpPr>
            <a:spLocks noGrp="1"/>
          </p:cNvSpPr>
          <p:nvPr>
            <p:ph type="sldNum" sz="quarter" idx="15"/>
          </p:nvPr>
        </p:nvSpPr>
        <p:spPr/>
        <p:txBody>
          <a:bodyPr rtlCol="0"/>
          <a:lstStyle/>
          <a:p>
            <a:fld id="{7B8AA3F7-80DF-4F23-8C69-2AFD6194F192}"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7F47F36-13A5-4E50-966E-3DBC189F0C19}" type="datetimeFigureOut">
              <a:rPr lang="en-GB" smtClean="0"/>
              <a:t>17/10/2019</a:t>
            </a:fld>
            <a:endParaRPr lang="en-GB"/>
          </a:p>
        </p:txBody>
      </p:sp>
      <p:sp>
        <p:nvSpPr>
          <p:cNvPr id="18" name="Slide Number Placeholder 17"/>
          <p:cNvSpPr>
            <a:spLocks noGrp="1"/>
          </p:cNvSpPr>
          <p:nvPr>
            <p:ph type="sldNum" sz="quarter" idx="11"/>
          </p:nvPr>
        </p:nvSpPr>
        <p:spPr/>
        <p:txBody>
          <a:bodyPr rtlCol="0"/>
          <a:lstStyle/>
          <a:p>
            <a:fld id="{7B8AA3F7-80DF-4F23-8C69-2AFD6194F192}"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F47F36-13A5-4E50-966E-3DBC189F0C19}" type="datetimeFigureOut">
              <a:rPr lang="en-GB" smtClean="0"/>
              <a:t>17/10/2019</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B8AA3F7-80DF-4F23-8C69-2AFD6194F19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3051770"/>
          </a:xfrm>
        </p:spPr>
        <p:txBody>
          <a:bodyPr/>
          <a:lstStyle/>
          <a:p>
            <a:r>
              <a:rPr lang="en-GB" dirty="0">
                <a:latin typeface="Century Gothic" panose="020B0502020202020204" pitchFamily="34" charset="0"/>
              </a:rPr>
              <a:t>Our Teams journey through the care opinion pilot and our hopes and aims for the future.</a:t>
            </a:r>
          </a:p>
        </p:txBody>
      </p:sp>
      <p:sp>
        <p:nvSpPr>
          <p:cNvPr id="3" name="Subtitle 2"/>
          <p:cNvSpPr>
            <a:spLocks noGrp="1"/>
          </p:cNvSpPr>
          <p:nvPr>
            <p:ph type="subTitle" idx="1"/>
          </p:nvPr>
        </p:nvSpPr>
        <p:spPr/>
        <p:txBody>
          <a:bodyPr/>
          <a:lstStyle/>
          <a:p>
            <a:r>
              <a:rPr lang="en-GB" dirty="0"/>
              <a:t>Royal Free Neurological Rehab Centre</a:t>
            </a:r>
          </a:p>
          <a:p>
            <a:r>
              <a:rPr lang="en-GB" dirty="0"/>
              <a:t>Using Online Feedback to Shape and Develop Service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468896" cy="119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581" b="12312"/>
          <a:stretch/>
        </p:blipFill>
        <p:spPr bwMode="auto">
          <a:xfrm>
            <a:off x="683568" y="341745"/>
            <a:ext cx="2438400" cy="7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867" y="188640"/>
            <a:ext cx="234026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81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Royal Free Neurological Rehab centre </a:t>
            </a:r>
          </a:p>
        </p:txBody>
      </p:sp>
      <p:sp>
        <p:nvSpPr>
          <p:cNvPr id="3" name="Content Placeholder 2"/>
          <p:cNvSpPr>
            <a:spLocks noGrp="1"/>
          </p:cNvSpPr>
          <p:nvPr>
            <p:ph sz="quarter" idx="1"/>
          </p:nvPr>
        </p:nvSpPr>
        <p:spPr/>
        <p:txBody>
          <a:bodyPr/>
          <a:lstStyle/>
          <a:p>
            <a:r>
              <a:rPr lang="en-GB" dirty="0"/>
              <a:t>We are a team of therapists providing a community neurological rehabilitation service in North London. We applied to use Care Opinion as part of a 6 month pilot offer by UCL Partners and we’ve been using it now for just over five months.</a:t>
            </a:r>
          </a:p>
          <a:p>
            <a:r>
              <a:rPr lang="en-GB" dirty="0"/>
              <a:t>The level of support and advice available from Care Opinion and UCL Partners through meetings and webinar's has been so vital for our learning and  for continuing to develop ideas, so Care Opinion become business as usual for the team. </a:t>
            </a:r>
          </a:p>
        </p:txBody>
      </p:sp>
      <p:pic>
        <p:nvPicPr>
          <p:cNvPr id="3074" name="Picture 2" descr="Image result for UCL part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7322"/>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13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promoted Care opinion and achieved team buy in.</a:t>
            </a:r>
          </a:p>
        </p:txBody>
      </p:sp>
      <p:sp>
        <p:nvSpPr>
          <p:cNvPr id="3" name="Content Placeholder 2"/>
          <p:cNvSpPr>
            <a:spLocks noGrp="1"/>
          </p:cNvSpPr>
          <p:nvPr>
            <p:ph sz="quarter" idx="1"/>
          </p:nvPr>
        </p:nvSpPr>
        <p:spPr/>
        <p:txBody>
          <a:bodyPr>
            <a:normAutofit/>
          </a:bodyPr>
          <a:lstStyle/>
          <a:p>
            <a:r>
              <a:rPr lang="en-GB" dirty="0"/>
              <a:t>We created posters and banners </a:t>
            </a:r>
          </a:p>
          <a:p>
            <a:pPr marL="0" indent="0">
              <a:buNone/>
            </a:pPr>
            <a:r>
              <a:rPr lang="en-GB" dirty="0"/>
              <a:t>    in our department </a:t>
            </a:r>
          </a:p>
          <a:p>
            <a:r>
              <a:rPr lang="en-GB" dirty="0"/>
              <a:t>All team members were provided </a:t>
            </a:r>
          </a:p>
          <a:p>
            <a:pPr marL="0" indent="0">
              <a:buNone/>
            </a:pPr>
            <a:r>
              <a:rPr lang="en-GB" dirty="0"/>
              <a:t>   with their own folder of resources</a:t>
            </a:r>
          </a:p>
          <a:p>
            <a:r>
              <a:rPr lang="en-GB" dirty="0"/>
              <a:t>1:1 sessions during supervision and meetings to continue to promote Care Opinion and share stories </a:t>
            </a:r>
          </a:p>
          <a:p>
            <a:r>
              <a:rPr lang="en-GB" dirty="0"/>
              <a:t>Using kiosk mode on the teams iPad for immediate feedback after sessions.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44" t="36498" r="21747" b="26869"/>
          <a:stretch/>
        </p:blipFill>
        <p:spPr>
          <a:xfrm>
            <a:off x="5868144" y="1052736"/>
            <a:ext cx="2774955" cy="216024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304990"/>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73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are progressing on our journey </a:t>
            </a:r>
          </a:p>
        </p:txBody>
      </p:sp>
      <p:sp>
        <p:nvSpPr>
          <p:cNvPr id="3" name="Content Placeholder 2"/>
          <p:cNvSpPr>
            <a:spLocks noGrp="1"/>
          </p:cNvSpPr>
          <p:nvPr>
            <p:ph sz="quarter" idx="1"/>
          </p:nvPr>
        </p:nvSpPr>
        <p:spPr/>
        <p:txBody>
          <a:bodyPr/>
          <a:lstStyle/>
          <a:p>
            <a:r>
              <a:rPr lang="en-GB" dirty="0"/>
              <a:t>We have received such positive feedback from the team, people have loved to receive instant feedback</a:t>
            </a:r>
          </a:p>
          <a:p>
            <a:r>
              <a:rPr lang="en-GB" dirty="0"/>
              <a:t>Reduced overall workload in regard to feedback, we are no longer posting out surveys or waiting until discharge to gain feedback</a:t>
            </a:r>
          </a:p>
          <a:p>
            <a:r>
              <a:rPr lang="en-GB" dirty="0"/>
              <a:t>We are learning more, hearing the service users voice more clearly and seeing how people value what the team offer </a:t>
            </a:r>
          </a:p>
        </p:txBody>
      </p:sp>
    </p:spTree>
    <p:extLst>
      <p:ext uri="{BB962C8B-B14F-4D97-AF65-F5344CB8AC3E}">
        <p14:creationId xmlns:p14="http://schemas.microsoft.com/office/powerpoint/2010/main" val="203043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are learning as a team </a:t>
            </a:r>
          </a:p>
        </p:txBody>
      </p:sp>
      <p:sp>
        <p:nvSpPr>
          <p:cNvPr id="3" name="Content Placeholder 2"/>
          <p:cNvSpPr>
            <a:spLocks noGrp="1"/>
          </p:cNvSpPr>
          <p:nvPr>
            <p:ph sz="quarter" idx="1"/>
          </p:nvPr>
        </p:nvSpPr>
        <p:spPr/>
        <p:txBody>
          <a:bodyPr/>
          <a:lstStyle/>
          <a:p>
            <a:r>
              <a:rPr lang="en-GB" dirty="0"/>
              <a:t>The team has received such positive feedback through the pilot, at times we have  been hoping for constructive responses, so we can create that change.</a:t>
            </a:r>
          </a:p>
          <a:p>
            <a:r>
              <a:rPr lang="en-GB" dirty="0"/>
              <a:t>It has reinforced the value of new initiatives within the team including the MS Coffee Morning, which has proven to be  a life line for so many. </a:t>
            </a:r>
          </a:p>
          <a:p>
            <a:r>
              <a:rPr lang="en-GB" dirty="0"/>
              <a:t>Staff wellbeing and pride in our roles as AHP’s, to hear such powerful stories from our service users.</a:t>
            </a:r>
          </a:p>
        </p:txBody>
      </p:sp>
    </p:spTree>
    <p:extLst>
      <p:ext uri="{BB962C8B-B14F-4D97-AF65-F5344CB8AC3E}">
        <p14:creationId xmlns:p14="http://schemas.microsoft.com/office/powerpoint/2010/main" val="31207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Visualisations </a:t>
            </a:r>
            <a:br>
              <a:rPr lang="en-GB" dirty="0"/>
            </a:br>
            <a:endParaRPr lang="en-GB"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556792"/>
            <a:ext cx="7467600" cy="4393027"/>
          </a:xfrm>
        </p:spPr>
      </p:pic>
    </p:spTree>
    <p:extLst>
      <p:ext uri="{BB962C8B-B14F-4D97-AF65-F5344CB8AC3E}">
        <p14:creationId xmlns:p14="http://schemas.microsoft.com/office/powerpoint/2010/main" val="346946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are feeling now as a team </a:t>
            </a:r>
          </a:p>
        </p:txBody>
      </p:sp>
      <p:sp>
        <p:nvSpPr>
          <p:cNvPr id="3" name="Content Placeholder 2"/>
          <p:cNvSpPr>
            <a:spLocks noGrp="1"/>
          </p:cNvSpPr>
          <p:nvPr>
            <p:ph sz="quarter" idx="1"/>
          </p:nvPr>
        </p:nvSpPr>
        <p:spPr/>
        <p:txBody>
          <a:bodyPr/>
          <a:lstStyle/>
          <a:p>
            <a:r>
              <a:rPr lang="en-GB" dirty="0"/>
              <a:t>We continue to remain positive about the impact using care opinion can have on the development of the service.</a:t>
            </a:r>
          </a:p>
          <a:p>
            <a:r>
              <a:rPr lang="en-GB" dirty="0"/>
              <a:t>We continue to promote care opinion, we are so keen to have an open dialogue with our service users so that they can shape the development of the service.</a:t>
            </a:r>
          </a:p>
          <a:p>
            <a:r>
              <a:rPr lang="en-GB" dirty="0"/>
              <a:t>Optimistic and hopeful that we will continue to use Care Opinion as part of our business as usual.</a:t>
            </a:r>
          </a:p>
          <a:p>
            <a:pPr marL="0" indent="0">
              <a:buNone/>
            </a:pPr>
            <a:endParaRPr lang="en-GB" dirty="0"/>
          </a:p>
        </p:txBody>
      </p:sp>
      <p:pic>
        <p:nvPicPr>
          <p:cNvPr id="1026" name="Picture 2" descr="Image result for develo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05487"/>
            <a:ext cx="1872208" cy="128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5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Next steps </a:t>
            </a:r>
          </a:p>
        </p:txBody>
      </p:sp>
      <p:sp>
        <p:nvSpPr>
          <p:cNvPr id="3" name="Content Placeholder 2"/>
          <p:cNvSpPr>
            <a:spLocks noGrp="1"/>
          </p:cNvSpPr>
          <p:nvPr>
            <p:ph sz="quarter" idx="1"/>
          </p:nvPr>
        </p:nvSpPr>
        <p:spPr/>
        <p:txBody>
          <a:bodyPr/>
          <a:lstStyle/>
          <a:p>
            <a:r>
              <a:rPr lang="en-GB" dirty="0"/>
              <a:t>Business case, so that we can use Care Opinion in the long term and across our in-patients team. </a:t>
            </a:r>
          </a:p>
          <a:p>
            <a:r>
              <a:rPr lang="en-GB" dirty="0"/>
              <a:t>Continued promotion of the service at trust level.</a:t>
            </a:r>
          </a:p>
          <a:p>
            <a:r>
              <a:rPr lang="en-GB" dirty="0"/>
              <a:t>Use of social media to share stories and experiences.</a:t>
            </a:r>
          </a:p>
          <a:p>
            <a:r>
              <a:rPr lang="en-GB" dirty="0"/>
              <a:t>Maintain team buy in and the level of positivity around Care Opinion, broaden our responding team even further.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60648"/>
            <a:ext cx="1358571" cy="142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 result for royal free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70" y="2780928"/>
            <a:ext cx="1512168" cy="75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4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pPr algn="ctr"/>
            <a:r>
              <a:rPr lang="en-GB" dirty="0"/>
              <a:t>Our Journey </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6712"/>
            <a:ext cx="7470867" cy="528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341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91746-E1D9-444E-8853-19FE07223B0B}">
  <ds:schemaRefs>
    <ds:schemaRef ds:uri="http://schemas.microsoft.com/sharepoint/v3/contenttype/forms"/>
  </ds:schemaRefs>
</ds:datastoreItem>
</file>

<file path=customXml/itemProps2.xml><?xml version="1.0" encoding="utf-8"?>
<ds:datastoreItem xmlns:ds="http://schemas.openxmlformats.org/officeDocument/2006/customXml" ds:itemID="{D1B42F85-FC48-4631-BC7B-CE9811031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0FFCBB-FE1C-450A-A391-778D35E74B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105</TotalTime>
  <Words>476</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Book Antiqua</vt:lpstr>
      <vt:lpstr>Century Gothic</vt:lpstr>
      <vt:lpstr>Wingdings</vt:lpstr>
      <vt:lpstr>Wingdings 2</vt:lpstr>
      <vt:lpstr>Oriel</vt:lpstr>
      <vt:lpstr>Our Teams journey through the care opinion pilot and our hopes and aims for the future.</vt:lpstr>
      <vt:lpstr>Royal Free Neurological Rehab centre </vt:lpstr>
      <vt:lpstr>How we promoted Care opinion and achieved team buy in.</vt:lpstr>
      <vt:lpstr>How we are progressing on our journey </vt:lpstr>
      <vt:lpstr>What we are learning as a team </vt:lpstr>
      <vt:lpstr>Visualisations  </vt:lpstr>
      <vt:lpstr>How we are feeling now as a team </vt:lpstr>
      <vt:lpstr>Our Next steps </vt:lpstr>
      <vt:lpstr>Our Journey </vt:lpstr>
    </vt:vector>
  </TitlesOfParts>
  <Company>Royal Free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Teams journey through the care opinion pilot and our hopes and aims for the future.</dc:title>
  <dc:creator>Williams, Laura</dc:creator>
  <cp:lastModifiedBy>James Munro</cp:lastModifiedBy>
  <cp:revision>10</cp:revision>
  <dcterms:created xsi:type="dcterms:W3CDTF">2019-10-15T05:59:54Z</dcterms:created>
  <dcterms:modified xsi:type="dcterms:W3CDTF">2019-10-17T11:14:12Z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