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65" r:id="rId5"/>
    <p:sldId id="417" r:id="rId6"/>
    <p:sldId id="414" r:id="rId7"/>
    <p:sldId id="416"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3399"/>
    <a:srgbClr val="FFFFCC"/>
    <a:srgbClr val="006699"/>
    <a:srgbClr val="00CCFF"/>
    <a:srgbClr val="0099CC"/>
    <a:srgbClr val="A50021"/>
    <a:srgbClr val="0066CC"/>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7E0D2-DD75-4637-8B55-484FCE093554}" v="2" dt="2019-10-17T11:06:43.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95086" autoAdjust="0"/>
  </p:normalViewPr>
  <p:slideViewPr>
    <p:cSldViewPr>
      <p:cViewPr varScale="1">
        <p:scale>
          <a:sx n="80" d="100"/>
          <a:sy n="80" d="100"/>
        </p:scale>
        <p:origin x="408" y="44"/>
      </p:cViewPr>
      <p:guideLst>
        <p:guide orient="horz" pos="2160"/>
        <p:guide pos="2880"/>
      </p:guideLst>
    </p:cSldViewPr>
  </p:slideViewPr>
  <p:outlineViewPr>
    <p:cViewPr>
      <p:scale>
        <a:sx n="33" d="100"/>
        <a:sy n="33" d="100"/>
      </p:scale>
      <p:origin x="48" y="129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BBB6AC8-A1C0-4DDF-872C-6106972C7CE3}" type="datetimeFigureOut">
              <a:rPr lang="en-GB" smtClean="0"/>
              <a:pPr/>
              <a:t>17/10/2019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B755449-E1F9-426B-B3FE-809F92A5E5FD}" type="slidenum">
              <a:rPr lang="en-GB" smtClean="0"/>
              <a:pPr/>
              <a:t>‹#›</a:t>
            </a:fld>
            <a:endParaRPr lang="en-GB"/>
          </a:p>
        </p:txBody>
      </p:sp>
    </p:spTree>
    <p:extLst>
      <p:ext uri="{BB962C8B-B14F-4D97-AF65-F5344CB8AC3E}">
        <p14:creationId xmlns:p14="http://schemas.microsoft.com/office/powerpoint/2010/main" val="158391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Breakdown</a:t>
            </a:r>
            <a:r>
              <a:rPr lang="en-GB" altLang="en-US" baseline="0" dirty="0"/>
              <a:t> in late booker and transfer of care</a:t>
            </a:r>
          </a:p>
          <a:p>
            <a:pPr eaLnBrk="1" hangingPunct="1">
              <a:spcBef>
                <a:spcPct val="0"/>
              </a:spcBef>
            </a:pPr>
            <a:r>
              <a:rPr lang="en-GB" altLang="en-US" baseline="0" dirty="0"/>
              <a:t>Late booker and transfer of care?????? – ring the hospital and ask and ask for a copy  of the notes</a:t>
            </a:r>
          </a:p>
          <a:p>
            <a:pPr eaLnBrk="1" hangingPunct="1">
              <a:spcBef>
                <a:spcPct val="0"/>
              </a:spcBef>
            </a:pPr>
            <a:r>
              <a:rPr lang="en-GB" altLang="en-US" baseline="0" dirty="0"/>
              <a:t>Entitled to care or not</a:t>
            </a:r>
          </a:p>
          <a:p>
            <a:pPr eaLnBrk="1" hangingPunct="1">
              <a:spcBef>
                <a:spcPct val="0"/>
              </a:spcBef>
            </a:pPr>
            <a:r>
              <a:rPr lang="en-GB" altLang="en-US" baseline="0" dirty="0"/>
              <a:t>Bloods taken here – re </a:t>
            </a:r>
            <a:r>
              <a:rPr lang="en-GB" altLang="en-US" baseline="0" dirty="0" err="1"/>
              <a:t>screnead</a:t>
            </a:r>
            <a:r>
              <a:rPr lang="en-GB" altLang="en-US" baseline="0" dirty="0"/>
              <a:t> infect </a:t>
            </a:r>
            <a:r>
              <a:rPr lang="en-GB" altLang="en-US" baseline="0" dirty="0" err="1"/>
              <a:t>disesase</a:t>
            </a:r>
            <a:endParaRPr lang="en-GB" altLang="en-US" baseline="0" dirty="0"/>
          </a:p>
          <a:p>
            <a:pPr eaLnBrk="1" hangingPunct="1">
              <a:spcBef>
                <a:spcPct val="0"/>
              </a:spcBef>
            </a:pPr>
            <a:r>
              <a:rPr lang="en-GB" altLang="en-US" baseline="0" dirty="0"/>
              <a:t>Did have GP</a:t>
            </a:r>
          </a:p>
          <a:p>
            <a:pPr eaLnBrk="1" hangingPunct="1">
              <a:spcBef>
                <a:spcPct val="0"/>
              </a:spcBef>
            </a:pPr>
            <a:r>
              <a:rPr lang="en-GB" altLang="en-US" baseline="0" dirty="0"/>
              <a:t>Out of 39 on QBC did they have social ?</a:t>
            </a:r>
          </a:p>
          <a:p>
            <a:pPr eaLnBrk="1" hangingPunct="1">
              <a:spcBef>
                <a:spcPct val="0"/>
              </a:spcBef>
            </a:pPr>
            <a:r>
              <a:rPr lang="en-GB" altLang="en-US" baseline="0" dirty="0"/>
              <a:t>22 that moved away – have social concerns</a:t>
            </a:r>
            <a:endParaRPr lang="en-GB" altLang="en-US" dirty="0"/>
          </a:p>
          <a:p>
            <a:pPr eaLnBrk="1" hangingPunct="1">
              <a:spcBef>
                <a:spcPct val="0"/>
              </a:spcBef>
            </a:pPr>
            <a:endParaRPr lang="en-GB"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E304186B-DEDB-450C-8F71-17E45FD2842A}" type="slidenum">
              <a:rPr lang="en-GB" altLang="en-US">
                <a:solidFill>
                  <a:prstClr val="black"/>
                </a:solidFill>
              </a:rPr>
              <a:pPr/>
              <a:t>1</a:t>
            </a:fld>
            <a:endParaRPr lang="en-GB"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15700" y="361656"/>
            <a:ext cx="3394484" cy="1990221"/>
          </a:xfrm>
        </p:spPr>
        <p:txBody>
          <a:bodyPr anchor="b"/>
          <a:lstStyle>
            <a:lvl1pPr algn="l">
              <a:defRPr sz="32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415700" y="2455024"/>
            <a:ext cx="3394484" cy="309423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981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423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215900" y="125413"/>
            <a:ext cx="838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6" name="Footer Placeholder 5"/>
          <p:cNvSpPr>
            <a:spLocks noGrp="1"/>
          </p:cNvSpPr>
          <p:nvPr>
            <p:ph type="ftr" sz="quarter" idx="11"/>
          </p:nvPr>
        </p:nvSpPr>
        <p:spPr>
          <a:xfrm>
            <a:off x="3124200" y="125413"/>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7" name="Slide Number Placeholder 6"/>
          <p:cNvSpPr>
            <a:spLocks noGrp="1"/>
          </p:cNvSpPr>
          <p:nvPr>
            <p:ph type="sldNum" sz="quarter" idx="12"/>
          </p:nvPr>
        </p:nvSpPr>
        <p:spPr>
          <a:xfrm>
            <a:off x="6488113" y="125413"/>
            <a:ext cx="23463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DAF0BB94-5061-4058-B694-A826EFFD319A}" type="slidenum">
              <a:rPr lang="en-US" altLang="en-US">
                <a:solidFill>
                  <a:prstClr val="black"/>
                </a:solidFill>
                <a:cs typeface="Arial" charset="0"/>
              </a:rPr>
              <a:pPr defTabSz="457200" fontAlgn="base">
                <a:spcBef>
                  <a:spcPct val="0"/>
                </a:spcBef>
                <a:spcAft>
                  <a:spcPct val="0"/>
                </a:spcAft>
                <a:defRPr/>
              </a:pPr>
              <a:t>‹#›</a:t>
            </a:fld>
            <a:endParaRPr lang="en-US" altLang="en-US">
              <a:solidFill>
                <a:prstClr val="black"/>
              </a:solidFill>
              <a:cs typeface="Arial" charset="0"/>
            </a:endParaRPr>
          </a:p>
        </p:txBody>
      </p:sp>
    </p:spTree>
    <p:extLst>
      <p:ext uri="{BB962C8B-B14F-4D97-AF65-F5344CB8AC3E}">
        <p14:creationId xmlns:p14="http://schemas.microsoft.com/office/powerpoint/2010/main" val="85258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215900" y="125413"/>
            <a:ext cx="838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5" name="Footer Placeholder 4"/>
          <p:cNvSpPr>
            <a:spLocks noGrp="1"/>
          </p:cNvSpPr>
          <p:nvPr>
            <p:ph type="ftr" sz="quarter" idx="11"/>
          </p:nvPr>
        </p:nvSpPr>
        <p:spPr>
          <a:xfrm>
            <a:off x="3124200" y="125413"/>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6" name="Slide Number Placeholder 5"/>
          <p:cNvSpPr>
            <a:spLocks noGrp="1"/>
          </p:cNvSpPr>
          <p:nvPr>
            <p:ph type="sldNum" sz="quarter" idx="12"/>
          </p:nvPr>
        </p:nvSpPr>
        <p:spPr>
          <a:xfrm>
            <a:off x="6488113" y="125413"/>
            <a:ext cx="23463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BF94D311-0006-4D31-BC9A-0305DC10C161}" type="slidenum">
              <a:rPr lang="en-US" altLang="en-US">
                <a:solidFill>
                  <a:prstClr val="black"/>
                </a:solidFill>
                <a:cs typeface="Arial" charset="0"/>
              </a:rPr>
              <a:pPr defTabSz="457200" fontAlgn="base">
                <a:spcBef>
                  <a:spcPct val="0"/>
                </a:spcBef>
                <a:spcAft>
                  <a:spcPct val="0"/>
                </a:spcAft>
                <a:defRPr/>
              </a:pPr>
              <a:t>‹#›</a:t>
            </a:fld>
            <a:endParaRPr lang="en-US" altLang="en-US">
              <a:solidFill>
                <a:prstClr val="black"/>
              </a:solidFill>
              <a:cs typeface="Arial" charset="0"/>
            </a:endParaRPr>
          </a:p>
        </p:txBody>
      </p:sp>
    </p:spTree>
    <p:extLst>
      <p:ext uri="{BB962C8B-B14F-4D97-AF65-F5344CB8AC3E}">
        <p14:creationId xmlns:p14="http://schemas.microsoft.com/office/powerpoint/2010/main" val="280556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215900" y="125413"/>
            <a:ext cx="838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5" name="Footer Placeholder 4"/>
          <p:cNvSpPr>
            <a:spLocks noGrp="1"/>
          </p:cNvSpPr>
          <p:nvPr>
            <p:ph type="ftr" sz="quarter" idx="11"/>
          </p:nvPr>
        </p:nvSpPr>
        <p:spPr>
          <a:xfrm>
            <a:off x="3124200" y="125413"/>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6" name="Slide Number Placeholder 5"/>
          <p:cNvSpPr>
            <a:spLocks noGrp="1"/>
          </p:cNvSpPr>
          <p:nvPr>
            <p:ph type="sldNum" sz="quarter" idx="12"/>
          </p:nvPr>
        </p:nvSpPr>
        <p:spPr>
          <a:xfrm>
            <a:off x="6488113" y="125413"/>
            <a:ext cx="23463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0F70885A-6A1D-4F8B-8D5F-1790C0BE7401}" type="slidenum">
              <a:rPr lang="en-US" altLang="en-US">
                <a:solidFill>
                  <a:prstClr val="black"/>
                </a:solidFill>
                <a:cs typeface="Arial" charset="0"/>
              </a:rPr>
              <a:pPr defTabSz="457200" fontAlgn="base">
                <a:spcBef>
                  <a:spcPct val="0"/>
                </a:spcBef>
                <a:spcAft>
                  <a:spcPct val="0"/>
                </a:spcAft>
                <a:defRPr/>
              </a:pPr>
              <a:t>‹#›</a:t>
            </a:fld>
            <a:endParaRPr lang="en-US" altLang="en-US">
              <a:solidFill>
                <a:prstClr val="black"/>
              </a:solidFill>
              <a:cs typeface="Arial" charset="0"/>
            </a:endParaRPr>
          </a:p>
        </p:txBody>
      </p:sp>
    </p:spTree>
    <p:extLst>
      <p:ext uri="{BB962C8B-B14F-4D97-AF65-F5344CB8AC3E}">
        <p14:creationId xmlns:p14="http://schemas.microsoft.com/office/powerpoint/2010/main" val="381797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7" descr="BHRUT_ppoint_v4_AW_Title_imag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HRUT_ppoint_v4_Cover_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5903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HRUT_ppoint_v4_Cover_Footer.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492750"/>
            <a:ext cx="9144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5700" y="361656"/>
            <a:ext cx="3394484" cy="1990221"/>
          </a:xfrm>
        </p:spPr>
        <p:txBody>
          <a:bodyPr anchor="b"/>
          <a:lstStyle>
            <a:lvl1pPr algn="l">
              <a:defRPr sz="32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415700" y="2455024"/>
            <a:ext cx="3394484" cy="309423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6164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215900" y="125413"/>
            <a:ext cx="838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5" name="Footer Placeholder 4"/>
          <p:cNvSpPr>
            <a:spLocks noGrp="1"/>
          </p:cNvSpPr>
          <p:nvPr>
            <p:ph type="ftr" sz="quarter" idx="11"/>
          </p:nvPr>
        </p:nvSpPr>
        <p:spPr>
          <a:xfrm>
            <a:off x="3124200" y="125413"/>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6" name="Slide Number Placeholder 5"/>
          <p:cNvSpPr>
            <a:spLocks noGrp="1"/>
          </p:cNvSpPr>
          <p:nvPr>
            <p:ph type="sldNum" sz="quarter" idx="12"/>
          </p:nvPr>
        </p:nvSpPr>
        <p:spPr>
          <a:xfrm>
            <a:off x="6488113" y="125413"/>
            <a:ext cx="23463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67A66342-566F-4B92-A35E-206516C71F63}" type="slidenum">
              <a:rPr lang="en-US" altLang="en-US">
                <a:solidFill>
                  <a:prstClr val="black"/>
                </a:solidFill>
                <a:cs typeface="Arial" charset="0"/>
              </a:rPr>
              <a:pPr defTabSz="457200" fontAlgn="base">
                <a:spcBef>
                  <a:spcPct val="0"/>
                </a:spcBef>
                <a:spcAft>
                  <a:spcPct val="0"/>
                </a:spcAft>
                <a:defRPr/>
              </a:pPr>
              <a:t>‹#›</a:t>
            </a:fld>
            <a:endParaRPr lang="en-US" altLang="en-US">
              <a:solidFill>
                <a:prstClr val="black"/>
              </a:solidFill>
              <a:cs typeface="Arial" charset="0"/>
            </a:endParaRPr>
          </a:p>
        </p:txBody>
      </p:sp>
    </p:spTree>
    <p:extLst>
      <p:ext uri="{BB962C8B-B14F-4D97-AF65-F5344CB8AC3E}">
        <p14:creationId xmlns:p14="http://schemas.microsoft.com/office/powerpoint/2010/main" val="395424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7" descr="BHRUT_ppoint_v4_AW_Section_imag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HRUT_ppoint_v4_Cover_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5903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HRUT_ppoint_v4_Cover_Footer.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492750"/>
            <a:ext cx="9144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5700" y="361656"/>
            <a:ext cx="3394484" cy="1990221"/>
          </a:xfrm>
        </p:spPr>
        <p:txBody>
          <a:bodyPr anchor="b"/>
          <a:lstStyle>
            <a:lvl1pPr algn="l">
              <a:defRPr sz="32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415700" y="2455024"/>
            <a:ext cx="3394484" cy="309423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9402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268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268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215900" y="125413"/>
            <a:ext cx="838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6" name="Footer Placeholder 5"/>
          <p:cNvSpPr>
            <a:spLocks noGrp="1"/>
          </p:cNvSpPr>
          <p:nvPr>
            <p:ph type="ftr" sz="quarter" idx="11"/>
          </p:nvPr>
        </p:nvSpPr>
        <p:spPr>
          <a:xfrm>
            <a:off x="3124200" y="125413"/>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7" name="Slide Number Placeholder 6"/>
          <p:cNvSpPr>
            <a:spLocks noGrp="1"/>
          </p:cNvSpPr>
          <p:nvPr>
            <p:ph type="sldNum" sz="quarter" idx="12"/>
          </p:nvPr>
        </p:nvSpPr>
        <p:spPr>
          <a:xfrm>
            <a:off x="6488113" y="125413"/>
            <a:ext cx="23463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BE4C8573-8F3F-4498-A21A-329823F217B9}" type="slidenum">
              <a:rPr lang="en-US" altLang="en-US">
                <a:solidFill>
                  <a:prstClr val="black"/>
                </a:solidFill>
                <a:cs typeface="Arial" charset="0"/>
              </a:rPr>
              <a:pPr defTabSz="457200" fontAlgn="base">
                <a:spcBef>
                  <a:spcPct val="0"/>
                </a:spcBef>
                <a:spcAft>
                  <a:spcPct val="0"/>
                </a:spcAft>
                <a:defRPr/>
              </a:pPr>
              <a:t>‹#›</a:t>
            </a:fld>
            <a:endParaRPr lang="en-US" altLang="en-US">
              <a:solidFill>
                <a:prstClr val="black"/>
              </a:solidFill>
              <a:cs typeface="Arial" charset="0"/>
            </a:endParaRPr>
          </a:p>
        </p:txBody>
      </p:sp>
    </p:spTree>
    <p:extLst>
      <p:ext uri="{BB962C8B-B14F-4D97-AF65-F5344CB8AC3E}">
        <p14:creationId xmlns:p14="http://schemas.microsoft.com/office/powerpoint/2010/main" val="142942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6850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6850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215900" y="125413"/>
            <a:ext cx="838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8" name="Footer Placeholder 7"/>
          <p:cNvSpPr>
            <a:spLocks noGrp="1"/>
          </p:cNvSpPr>
          <p:nvPr>
            <p:ph type="ftr" sz="quarter" idx="11"/>
          </p:nvPr>
        </p:nvSpPr>
        <p:spPr>
          <a:xfrm>
            <a:off x="3124200" y="125413"/>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9" name="Slide Number Placeholder 8"/>
          <p:cNvSpPr>
            <a:spLocks noGrp="1"/>
          </p:cNvSpPr>
          <p:nvPr>
            <p:ph type="sldNum" sz="quarter" idx="12"/>
          </p:nvPr>
        </p:nvSpPr>
        <p:spPr>
          <a:xfrm>
            <a:off x="6488113" y="125413"/>
            <a:ext cx="23463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8B04112D-DB75-4D38-8B2F-9AE4DDE3C935}" type="slidenum">
              <a:rPr lang="en-US" altLang="en-US">
                <a:solidFill>
                  <a:prstClr val="black"/>
                </a:solidFill>
                <a:cs typeface="Arial" charset="0"/>
              </a:rPr>
              <a:pPr defTabSz="457200" fontAlgn="base">
                <a:spcBef>
                  <a:spcPct val="0"/>
                </a:spcBef>
                <a:spcAft>
                  <a:spcPct val="0"/>
                </a:spcAft>
                <a:defRPr/>
              </a:pPr>
              <a:t>‹#›</a:t>
            </a:fld>
            <a:endParaRPr lang="en-US" altLang="en-US">
              <a:solidFill>
                <a:prstClr val="black"/>
              </a:solidFill>
              <a:cs typeface="Arial" charset="0"/>
            </a:endParaRPr>
          </a:p>
        </p:txBody>
      </p:sp>
    </p:spTree>
    <p:extLst>
      <p:ext uri="{BB962C8B-B14F-4D97-AF65-F5344CB8AC3E}">
        <p14:creationId xmlns:p14="http://schemas.microsoft.com/office/powerpoint/2010/main" val="32152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215900" y="125413"/>
            <a:ext cx="838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4" name="Footer Placeholder 3"/>
          <p:cNvSpPr>
            <a:spLocks noGrp="1"/>
          </p:cNvSpPr>
          <p:nvPr>
            <p:ph type="ftr" sz="quarter" idx="11"/>
          </p:nvPr>
        </p:nvSpPr>
        <p:spPr>
          <a:xfrm>
            <a:off x="3124200" y="125413"/>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5" name="Slide Number Placeholder 4"/>
          <p:cNvSpPr>
            <a:spLocks noGrp="1"/>
          </p:cNvSpPr>
          <p:nvPr>
            <p:ph type="sldNum" sz="quarter" idx="12"/>
          </p:nvPr>
        </p:nvSpPr>
        <p:spPr>
          <a:xfrm>
            <a:off x="6488113" y="125413"/>
            <a:ext cx="23463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9D54ED40-BAF6-4AF1-BB84-31B7FBF5ADEC}" type="slidenum">
              <a:rPr lang="en-US" altLang="en-US">
                <a:solidFill>
                  <a:prstClr val="black"/>
                </a:solidFill>
                <a:cs typeface="Arial" charset="0"/>
              </a:rPr>
              <a:pPr defTabSz="457200" fontAlgn="base">
                <a:spcBef>
                  <a:spcPct val="0"/>
                </a:spcBef>
                <a:spcAft>
                  <a:spcPct val="0"/>
                </a:spcAft>
                <a:defRPr/>
              </a:pPr>
              <a:t>‹#›</a:t>
            </a:fld>
            <a:endParaRPr lang="en-US" altLang="en-US">
              <a:solidFill>
                <a:prstClr val="black"/>
              </a:solidFill>
              <a:cs typeface="Arial" charset="0"/>
            </a:endParaRPr>
          </a:p>
        </p:txBody>
      </p:sp>
    </p:spTree>
    <p:extLst>
      <p:ext uri="{BB962C8B-B14F-4D97-AF65-F5344CB8AC3E}">
        <p14:creationId xmlns:p14="http://schemas.microsoft.com/office/powerpoint/2010/main" val="287658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5900" y="125413"/>
            <a:ext cx="838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3" name="Footer Placeholder 2"/>
          <p:cNvSpPr>
            <a:spLocks noGrp="1"/>
          </p:cNvSpPr>
          <p:nvPr>
            <p:ph type="ftr" sz="quarter" idx="11"/>
          </p:nvPr>
        </p:nvSpPr>
        <p:spPr>
          <a:xfrm>
            <a:off x="3124200" y="125413"/>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4" name="Slide Number Placeholder 3"/>
          <p:cNvSpPr>
            <a:spLocks noGrp="1"/>
          </p:cNvSpPr>
          <p:nvPr>
            <p:ph type="sldNum" sz="quarter" idx="12"/>
          </p:nvPr>
        </p:nvSpPr>
        <p:spPr>
          <a:xfrm>
            <a:off x="6488113" y="125413"/>
            <a:ext cx="23463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9C5B387A-ACC3-4B9B-8013-911F0E953DAD}" type="slidenum">
              <a:rPr lang="en-US" altLang="en-US">
                <a:solidFill>
                  <a:prstClr val="black"/>
                </a:solidFill>
                <a:cs typeface="Arial" charset="0"/>
              </a:rPr>
              <a:pPr defTabSz="457200" fontAlgn="base">
                <a:spcBef>
                  <a:spcPct val="0"/>
                </a:spcBef>
                <a:spcAft>
                  <a:spcPct val="0"/>
                </a:spcAft>
                <a:defRPr/>
              </a:pPr>
              <a:t>‹#›</a:t>
            </a:fld>
            <a:endParaRPr lang="en-US" altLang="en-US">
              <a:solidFill>
                <a:prstClr val="black"/>
              </a:solidFill>
              <a:cs typeface="Arial" charset="0"/>
            </a:endParaRPr>
          </a:p>
        </p:txBody>
      </p:sp>
    </p:spTree>
    <p:extLst>
      <p:ext uri="{BB962C8B-B14F-4D97-AF65-F5344CB8AC3E}">
        <p14:creationId xmlns:p14="http://schemas.microsoft.com/office/powerpoint/2010/main" val="259136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5785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4165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215900" y="125413"/>
            <a:ext cx="838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6" name="Footer Placeholder 5"/>
          <p:cNvSpPr>
            <a:spLocks noGrp="1"/>
          </p:cNvSpPr>
          <p:nvPr>
            <p:ph type="ftr" sz="quarter" idx="11"/>
          </p:nvPr>
        </p:nvSpPr>
        <p:spPr>
          <a:xfrm>
            <a:off x="3124200" y="125413"/>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endParaRPr lang="it-IT">
              <a:solidFill>
                <a:prstClr val="black"/>
              </a:solidFill>
              <a:cs typeface="Arial" charset="0"/>
            </a:endParaRPr>
          </a:p>
        </p:txBody>
      </p:sp>
      <p:sp>
        <p:nvSpPr>
          <p:cNvPr id="7" name="Slide Number Placeholder 6"/>
          <p:cNvSpPr>
            <a:spLocks noGrp="1"/>
          </p:cNvSpPr>
          <p:nvPr>
            <p:ph type="sldNum" sz="quarter" idx="12"/>
          </p:nvPr>
        </p:nvSpPr>
        <p:spPr>
          <a:xfrm>
            <a:off x="6488113" y="125413"/>
            <a:ext cx="23463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D9157412-D601-4E54-A861-A46138E3D73B}" type="slidenum">
              <a:rPr lang="en-US" altLang="en-US">
                <a:solidFill>
                  <a:prstClr val="black"/>
                </a:solidFill>
                <a:cs typeface="Arial" charset="0"/>
              </a:rPr>
              <a:pPr defTabSz="457200" fontAlgn="base">
                <a:spcBef>
                  <a:spcPct val="0"/>
                </a:spcBef>
                <a:spcAft>
                  <a:spcPct val="0"/>
                </a:spcAft>
                <a:defRPr/>
              </a:pPr>
              <a:t>‹#›</a:t>
            </a:fld>
            <a:endParaRPr lang="en-US" altLang="en-US">
              <a:solidFill>
                <a:prstClr val="black"/>
              </a:solidFill>
              <a:cs typeface="Arial" charset="0"/>
            </a:endParaRPr>
          </a:p>
        </p:txBody>
      </p:sp>
    </p:spTree>
    <p:extLst>
      <p:ext uri="{BB962C8B-B14F-4D97-AF65-F5344CB8AC3E}">
        <p14:creationId xmlns:p14="http://schemas.microsoft.com/office/powerpoint/2010/main" val="290898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663" y="333375"/>
            <a:ext cx="8613775" cy="803275"/>
          </a:xfrm>
          <a:prstGeom prst="rect">
            <a:avLst/>
          </a:prstGeom>
        </p:spPr>
        <p:txBody>
          <a:bodyPr vert="horz" wrap="square" lIns="91440" tIns="45720" rIns="91440" bIns="45720" numCol="1" anchor="ctr" anchorCtr="0" compatLnSpc="1">
            <a:prstTxWarp prst="textNoShape">
              <a:avLst/>
            </a:prstTxWarp>
            <a:normAutofit/>
          </a:bodyPr>
          <a:lstStyle/>
          <a:p>
            <a:pPr lvl="0"/>
            <a:r>
              <a:rPr lang="en-GB"/>
              <a:t>CLICK TO EDIT MASTER TITLE STYLE</a:t>
            </a:r>
            <a:endParaRPr lang="en-US"/>
          </a:p>
        </p:txBody>
      </p:sp>
      <p:sp>
        <p:nvSpPr>
          <p:cNvPr id="1027" name="Text Placeholder 2"/>
          <p:cNvSpPr>
            <a:spLocks noGrp="1"/>
          </p:cNvSpPr>
          <p:nvPr>
            <p:ph type="body" idx="1"/>
          </p:nvPr>
        </p:nvSpPr>
        <p:spPr bwMode="auto">
          <a:xfrm>
            <a:off x="220663" y="1484313"/>
            <a:ext cx="86137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grpSp>
        <p:nvGrpSpPr>
          <p:cNvPr id="1028" name="Group 4"/>
          <p:cNvGrpSpPr>
            <a:grpSpLocks/>
          </p:cNvGrpSpPr>
          <p:nvPr/>
        </p:nvGrpSpPr>
        <p:grpSpPr bwMode="auto">
          <a:xfrm>
            <a:off x="0" y="5656263"/>
            <a:ext cx="9144000" cy="1201737"/>
            <a:chOff x="0" y="5655731"/>
            <a:chExt cx="9144000" cy="1202269"/>
          </a:xfrm>
        </p:grpSpPr>
        <p:pic>
          <p:nvPicPr>
            <p:cNvPr id="1029" name="Picture 5" descr="BHRUT_ppoint_v2_whitecurve.png"/>
            <p:cNvPicPr>
              <a:picLocks noChangeAspect="1"/>
            </p:cNvPicPr>
            <p:nvPr/>
          </p:nvPicPr>
          <p:blipFill>
            <a:blip r:embed="rId14" cstate="print">
              <a:extLst>
                <a:ext uri="{28A0092B-C50C-407E-A947-70E740481C1C}">
                  <a14:useLocalDpi xmlns:a14="http://schemas.microsoft.com/office/drawing/2010/main" val="0"/>
                </a:ext>
              </a:extLst>
            </a:blip>
            <a:srcRect t="79877" b="2592"/>
            <a:stretch>
              <a:fillRect/>
            </a:stretch>
          </p:blipFill>
          <p:spPr bwMode="auto">
            <a:xfrm>
              <a:off x="0" y="5655731"/>
              <a:ext cx="9144000" cy="120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BHRUT_ppoint_v2.png"/>
            <p:cNvPicPr>
              <a:picLocks noChangeAspect="1"/>
            </p:cNvPicPr>
            <p:nvPr/>
          </p:nvPicPr>
          <p:blipFill>
            <a:blip r:embed="rId15" cstate="print">
              <a:extLst>
                <a:ext uri="{28A0092B-C50C-407E-A947-70E740481C1C}">
                  <a14:useLocalDpi xmlns:a14="http://schemas.microsoft.com/office/drawing/2010/main" val="0"/>
                </a:ext>
              </a:extLst>
            </a:blip>
            <a:srcRect t="85925"/>
            <a:stretch>
              <a:fillRect/>
            </a:stretch>
          </p:blipFill>
          <p:spPr bwMode="auto">
            <a:xfrm>
              <a:off x="0" y="5892800"/>
              <a:ext cx="9144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57103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200" rtl="0" eaLnBrk="0" fontAlgn="base" hangingPunct="0">
        <a:spcBef>
          <a:spcPct val="0"/>
        </a:spcBef>
        <a:spcAft>
          <a:spcPct val="0"/>
        </a:spcAft>
        <a:defRPr sz="3200" b="1" kern="1200" cap="all">
          <a:solidFill>
            <a:srgbClr val="0E4593"/>
          </a:solidFill>
          <a:latin typeface="Arial Narrow" pitchFamily="34" charset="0"/>
          <a:ea typeface="Arial Narrow" pitchFamily="34" charset="0"/>
          <a:cs typeface="Arial Narrow" pitchFamily="34" charset="0"/>
        </a:defRPr>
      </a:lvl1pPr>
      <a:lvl2pPr algn="l" defTabSz="457200" rtl="0" eaLnBrk="0" fontAlgn="base" hangingPunct="0">
        <a:spcBef>
          <a:spcPct val="0"/>
        </a:spcBef>
        <a:spcAft>
          <a:spcPct val="0"/>
        </a:spcAft>
        <a:defRPr sz="3200" b="1">
          <a:solidFill>
            <a:srgbClr val="0E4593"/>
          </a:solidFill>
          <a:latin typeface="Arial Narrow" pitchFamily="34" charset="0"/>
          <a:ea typeface="Arial Narrow" pitchFamily="34" charset="0"/>
          <a:cs typeface="Arial Narrow" pitchFamily="34" charset="0"/>
        </a:defRPr>
      </a:lvl2pPr>
      <a:lvl3pPr algn="l" defTabSz="457200" rtl="0" eaLnBrk="0" fontAlgn="base" hangingPunct="0">
        <a:spcBef>
          <a:spcPct val="0"/>
        </a:spcBef>
        <a:spcAft>
          <a:spcPct val="0"/>
        </a:spcAft>
        <a:defRPr sz="3200" b="1">
          <a:solidFill>
            <a:srgbClr val="0E4593"/>
          </a:solidFill>
          <a:latin typeface="Arial Narrow" pitchFamily="34" charset="0"/>
          <a:ea typeface="Arial Narrow" pitchFamily="34" charset="0"/>
          <a:cs typeface="Arial Narrow" pitchFamily="34" charset="0"/>
        </a:defRPr>
      </a:lvl3pPr>
      <a:lvl4pPr algn="l" defTabSz="457200" rtl="0" eaLnBrk="0" fontAlgn="base" hangingPunct="0">
        <a:spcBef>
          <a:spcPct val="0"/>
        </a:spcBef>
        <a:spcAft>
          <a:spcPct val="0"/>
        </a:spcAft>
        <a:defRPr sz="3200" b="1">
          <a:solidFill>
            <a:srgbClr val="0E4593"/>
          </a:solidFill>
          <a:latin typeface="Arial Narrow" pitchFamily="34" charset="0"/>
          <a:ea typeface="Arial Narrow" pitchFamily="34" charset="0"/>
          <a:cs typeface="Arial Narrow" pitchFamily="34" charset="0"/>
        </a:defRPr>
      </a:lvl4pPr>
      <a:lvl5pPr algn="l" defTabSz="457200" rtl="0" eaLnBrk="0" fontAlgn="base" hangingPunct="0">
        <a:spcBef>
          <a:spcPct val="0"/>
        </a:spcBef>
        <a:spcAft>
          <a:spcPct val="0"/>
        </a:spcAft>
        <a:defRPr sz="3200" b="1">
          <a:solidFill>
            <a:srgbClr val="0E4593"/>
          </a:solidFill>
          <a:latin typeface="Arial Narrow" pitchFamily="34" charset="0"/>
          <a:ea typeface="Arial Narrow" pitchFamily="34" charset="0"/>
          <a:cs typeface="Arial Narrow" pitchFamily="34" charset="0"/>
        </a:defRPr>
      </a:lvl5pPr>
      <a:lvl6pPr marL="457200" algn="l" defTabSz="457200" rtl="0" fontAlgn="base">
        <a:spcBef>
          <a:spcPct val="0"/>
        </a:spcBef>
        <a:spcAft>
          <a:spcPct val="0"/>
        </a:spcAft>
        <a:defRPr sz="3200" b="1">
          <a:solidFill>
            <a:srgbClr val="0E4593"/>
          </a:solidFill>
          <a:latin typeface="Arial Narrow" pitchFamily="34" charset="0"/>
          <a:ea typeface="Arial Narrow" pitchFamily="34" charset="0"/>
          <a:cs typeface="Arial Narrow" pitchFamily="34" charset="0"/>
        </a:defRPr>
      </a:lvl6pPr>
      <a:lvl7pPr marL="914400" algn="l" defTabSz="457200" rtl="0" fontAlgn="base">
        <a:spcBef>
          <a:spcPct val="0"/>
        </a:spcBef>
        <a:spcAft>
          <a:spcPct val="0"/>
        </a:spcAft>
        <a:defRPr sz="3200" b="1">
          <a:solidFill>
            <a:srgbClr val="0E4593"/>
          </a:solidFill>
          <a:latin typeface="Arial Narrow" pitchFamily="34" charset="0"/>
          <a:ea typeface="Arial Narrow" pitchFamily="34" charset="0"/>
          <a:cs typeface="Arial Narrow" pitchFamily="34" charset="0"/>
        </a:defRPr>
      </a:lvl7pPr>
      <a:lvl8pPr marL="1371600" algn="l" defTabSz="457200" rtl="0" fontAlgn="base">
        <a:spcBef>
          <a:spcPct val="0"/>
        </a:spcBef>
        <a:spcAft>
          <a:spcPct val="0"/>
        </a:spcAft>
        <a:defRPr sz="3200" b="1">
          <a:solidFill>
            <a:srgbClr val="0E4593"/>
          </a:solidFill>
          <a:latin typeface="Arial Narrow" pitchFamily="34" charset="0"/>
          <a:ea typeface="Arial Narrow" pitchFamily="34" charset="0"/>
          <a:cs typeface="Arial Narrow" pitchFamily="34" charset="0"/>
        </a:defRPr>
      </a:lvl8pPr>
      <a:lvl9pPr marL="1828800" algn="l" defTabSz="457200" rtl="0" fontAlgn="base">
        <a:spcBef>
          <a:spcPct val="0"/>
        </a:spcBef>
        <a:spcAft>
          <a:spcPct val="0"/>
        </a:spcAft>
        <a:defRPr sz="3200" b="1">
          <a:solidFill>
            <a:srgbClr val="0E4593"/>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200" kern="1200">
          <a:solidFill>
            <a:srgbClr val="404040"/>
          </a:solidFill>
          <a:latin typeface="Calibri"/>
          <a:ea typeface="Calibri" pitchFamily="34" charset="0"/>
          <a:cs typeface="Calibri"/>
        </a:defRPr>
      </a:lvl1pPr>
      <a:lvl2pPr marL="742950" indent="-285750" algn="l" defTabSz="457200" rtl="0" eaLnBrk="0" fontAlgn="base" hangingPunct="0">
        <a:spcBef>
          <a:spcPct val="20000"/>
        </a:spcBef>
        <a:spcAft>
          <a:spcPct val="0"/>
        </a:spcAft>
        <a:buFont typeface="Arial" charset="0"/>
        <a:buChar char="–"/>
        <a:defRPr sz="2200" kern="1200">
          <a:solidFill>
            <a:srgbClr val="404040"/>
          </a:solidFill>
          <a:latin typeface="Calibri"/>
          <a:ea typeface="Calibri" pitchFamily="34" charset="0"/>
          <a:cs typeface="Calibri"/>
        </a:defRPr>
      </a:lvl2pPr>
      <a:lvl3pPr marL="1143000" indent="-228600" algn="l" defTabSz="457200" rtl="0" eaLnBrk="0" fontAlgn="base" hangingPunct="0">
        <a:spcBef>
          <a:spcPct val="20000"/>
        </a:spcBef>
        <a:spcAft>
          <a:spcPct val="0"/>
        </a:spcAft>
        <a:buFont typeface="Arial" charset="0"/>
        <a:buChar char="•"/>
        <a:defRPr sz="2200" kern="1200">
          <a:solidFill>
            <a:srgbClr val="404040"/>
          </a:solidFill>
          <a:latin typeface="Calibri"/>
          <a:ea typeface="Calibri" pitchFamily="34" charset="0"/>
          <a:cs typeface="Calibri"/>
        </a:defRPr>
      </a:lvl3pPr>
      <a:lvl4pPr marL="1600200" indent="-228600" algn="l" defTabSz="457200" rtl="0" eaLnBrk="0" fontAlgn="base" hangingPunct="0">
        <a:spcBef>
          <a:spcPct val="20000"/>
        </a:spcBef>
        <a:spcAft>
          <a:spcPct val="0"/>
        </a:spcAft>
        <a:buFont typeface="Arial" charset="0"/>
        <a:buChar char="–"/>
        <a:defRPr sz="2200" kern="1200">
          <a:solidFill>
            <a:srgbClr val="404040"/>
          </a:solidFill>
          <a:latin typeface="Calibri"/>
          <a:ea typeface="Calibri" pitchFamily="34" charset="0"/>
          <a:cs typeface="Calibri"/>
        </a:defRPr>
      </a:lvl4pPr>
      <a:lvl5pPr marL="2057400" indent="-228600" algn="l" defTabSz="457200" rtl="0" eaLnBrk="0" fontAlgn="base" hangingPunct="0">
        <a:spcBef>
          <a:spcPct val="20000"/>
        </a:spcBef>
        <a:spcAft>
          <a:spcPct val="0"/>
        </a:spcAft>
        <a:buFont typeface="Arial" charset="0"/>
        <a:buChar char="»"/>
        <a:defRPr sz="2200" kern="1200">
          <a:solidFill>
            <a:srgbClr val="404040"/>
          </a:solidFill>
          <a:latin typeface="Calibri"/>
          <a:ea typeface="Calibri" pitchFamily="34"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85" t="12179" r="51146" b="22835"/>
          <a:stretch/>
        </p:blipFill>
        <p:spPr bwMode="auto">
          <a:xfrm>
            <a:off x="107504" y="-163207"/>
            <a:ext cx="9036496"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ctrTitle"/>
          </p:nvPr>
        </p:nvSpPr>
        <p:spPr>
          <a:xfrm>
            <a:off x="254000" y="361950"/>
            <a:ext cx="3900488" cy="1989138"/>
          </a:xfrm>
        </p:spPr>
        <p:txBody>
          <a:bodyPr rtlCol="0"/>
          <a:lstStyle/>
          <a:p>
            <a:pPr eaLnBrk="1" fontAlgn="auto" hangingPunct="1">
              <a:lnSpc>
                <a:spcPts val="3000"/>
              </a:lnSpc>
              <a:spcAft>
                <a:spcPts val="0"/>
              </a:spcAft>
              <a:defRPr/>
            </a:pPr>
            <a:r>
              <a:rPr lang="en-US" dirty="0">
                <a:ea typeface="+mj-ea"/>
              </a:rPr>
              <a:t>Sepsis</a:t>
            </a:r>
          </a:p>
        </p:txBody>
      </p:sp>
      <p:sp>
        <p:nvSpPr>
          <p:cNvPr id="13317" name="Rectangle 1"/>
          <p:cNvSpPr>
            <a:spLocks noChangeArrowheads="1"/>
          </p:cNvSpPr>
          <p:nvPr/>
        </p:nvSpPr>
        <p:spPr bwMode="auto">
          <a:xfrm>
            <a:off x="611188" y="2852738"/>
            <a:ext cx="457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spcBef>
                <a:spcPct val="0"/>
              </a:spcBef>
              <a:spcAft>
                <a:spcPct val="0"/>
              </a:spcAft>
            </a:pPr>
            <a:r>
              <a:rPr lang="en-US" altLang="en-US" sz="3500" b="1">
                <a:solidFill>
                  <a:prstClr val="black"/>
                </a:solidFill>
                <a:latin typeface="Calibri" pitchFamily="34" charset="0"/>
                <a:cs typeface="Arial" charset="0"/>
              </a:rPr>
              <a:t>Elita Mazzocchi,</a:t>
            </a:r>
          </a:p>
          <a:p>
            <a:pPr defTabSz="457200" fontAlgn="base">
              <a:spcBef>
                <a:spcPct val="0"/>
              </a:spcBef>
              <a:spcAft>
                <a:spcPct val="0"/>
              </a:spcAft>
            </a:pPr>
            <a:r>
              <a:rPr lang="en-US" altLang="en-US" sz="3500" b="1">
                <a:solidFill>
                  <a:prstClr val="black"/>
                </a:solidFill>
                <a:latin typeface="Calibri" pitchFamily="34" charset="0"/>
                <a:cs typeface="Arial" charset="0"/>
              </a:rPr>
              <a:t>Maternity HDU Lead</a:t>
            </a:r>
          </a:p>
          <a:p>
            <a:pPr defTabSz="457200" fontAlgn="base">
              <a:spcBef>
                <a:spcPct val="0"/>
              </a:spcBef>
              <a:spcAft>
                <a:spcPct val="0"/>
              </a:spcAft>
            </a:pPr>
            <a:endParaRPr lang="en-US" altLang="en-US" sz="3500" b="1">
              <a:solidFill>
                <a:prstClr val="black"/>
              </a:solidFill>
              <a:latin typeface="Calibri" pitchFamily="34" charset="0"/>
              <a:cs typeface="Arial" charset="0"/>
            </a:endParaRPr>
          </a:p>
          <a:p>
            <a:pPr defTabSz="457200" fontAlgn="base">
              <a:spcBef>
                <a:spcPct val="0"/>
              </a:spcBef>
              <a:spcAft>
                <a:spcPct val="0"/>
              </a:spcAft>
            </a:pPr>
            <a:r>
              <a:rPr lang="en-US" altLang="en-US" sz="3500" b="1">
                <a:solidFill>
                  <a:prstClr val="black"/>
                </a:solidFill>
                <a:latin typeface="Calibri" pitchFamily="34" charset="0"/>
                <a:cs typeface="Arial" charset="0"/>
              </a:rPr>
              <a:t>January 2016</a:t>
            </a:r>
          </a:p>
        </p:txBody>
      </p:sp>
      <p:sp>
        <p:nvSpPr>
          <p:cNvPr id="5" name="Rectangle 4"/>
          <p:cNvSpPr/>
          <p:nvPr/>
        </p:nvSpPr>
        <p:spPr>
          <a:xfrm>
            <a:off x="718157" y="5453231"/>
            <a:ext cx="3288134" cy="646331"/>
          </a:xfrm>
          <a:prstGeom prst="rect">
            <a:avLst/>
          </a:prstGeom>
        </p:spPr>
        <p:txBody>
          <a:bodyPr wrap="square">
            <a:spAutoFit/>
          </a:bodyPr>
          <a:lstStyle/>
          <a:p>
            <a:pPr algn="ctr"/>
            <a:r>
              <a:rPr lang="en-GB" dirty="0">
                <a:latin typeface="Arial Narrow" panose="020B0606020202030204" pitchFamily="34" charset="0"/>
              </a:rPr>
              <a:t>September 2019</a:t>
            </a:r>
          </a:p>
          <a:p>
            <a:pPr algn="ctr"/>
            <a:endParaRPr lang="en-GB" dirty="0">
              <a:latin typeface="Arial Narrow" panose="020B0606020202030204" pitchFamily="34" charset="0"/>
            </a:endParaRPr>
          </a:p>
        </p:txBody>
      </p:sp>
      <p:pic>
        <p:nvPicPr>
          <p:cNvPr id="13319" name="Picture 4" descr="BHRUT_ppoint_v4_Cover_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32039"/>
            <a:ext cx="6300192" cy="731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3528" y="128915"/>
            <a:ext cx="3776802" cy="5201424"/>
          </a:xfrm>
          <a:prstGeom prst="rect">
            <a:avLst/>
          </a:prstGeom>
        </p:spPr>
        <p:txBody>
          <a:bodyPr wrap="square">
            <a:spAutoFit/>
          </a:bodyPr>
          <a:lstStyle/>
          <a:p>
            <a:pPr algn="ctr"/>
            <a:r>
              <a:rPr lang="en-GB" sz="3200" b="1" dirty="0">
                <a:solidFill>
                  <a:schemeClr val="bg1"/>
                </a:solidFill>
                <a:latin typeface="Arial Narrow" panose="020B0606020202030204" pitchFamily="34" charset="0"/>
              </a:rPr>
              <a:t>Care Opinion at</a:t>
            </a:r>
          </a:p>
          <a:p>
            <a:pPr algn="ctr"/>
            <a:r>
              <a:rPr lang="en-GB" sz="3200" b="1" dirty="0">
                <a:solidFill>
                  <a:schemeClr val="bg1"/>
                </a:solidFill>
                <a:latin typeface="Arial Narrow" panose="020B0606020202030204" pitchFamily="34" charset="0"/>
              </a:rPr>
              <a:t>BHRUT</a:t>
            </a:r>
          </a:p>
          <a:p>
            <a:pPr algn="ctr"/>
            <a:endParaRPr lang="en-GB" sz="3200" b="1" dirty="0">
              <a:solidFill>
                <a:schemeClr val="bg1"/>
              </a:solidFill>
              <a:latin typeface="Arial Narrow" panose="020B0606020202030204" pitchFamily="34" charset="0"/>
            </a:endParaRPr>
          </a:p>
          <a:p>
            <a:pPr algn="ctr"/>
            <a:r>
              <a:rPr lang="en-GB" sz="2400" b="1" dirty="0">
                <a:solidFill>
                  <a:schemeClr val="bg1"/>
                </a:solidFill>
                <a:latin typeface="Arial Narrow" panose="020B0606020202030204" pitchFamily="34" charset="0"/>
              </a:rPr>
              <a:t>Sue Lovell</a:t>
            </a:r>
          </a:p>
          <a:p>
            <a:pPr algn="ctr"/>
            <a:r>
              <a:rPr lang="en-GB" sz="2400" b="1" dirty="0">
                <a:solidFill>
                  <a:schemeClr val="bg1"/>
                </a:solidFill>
                <a:latin typeface="Arial Narrow" panose="020B0606020202030204" pitchFamily="34" charset="0"/>
              </a:rPr>
              <a:t>Director of Midwifery</a:t>
            </a:r>
          </a:p>
          <a:p>
            <a:pPr algn="ctr"/>
            <a:r>
              <a:rPr lang="en-GB" sz="2400" b="1" dirty="0">
                <a:solidFill>
                  <a:schemeClr val="bg1"/>
                </a:solidFill>
                <a:latin typeface="Arial Narrow" panose="020B0606020202030204" pitchFamily="34" charset="0"/>
              </a:rPr>
              <a:t>Victoria </a:t>
            </a:r>
            <a:r>
              <a:rPr lang="en-GB" sz="2400" b="1" dirty="0" err="1">
                <a:solidFill>
                  <a:schemeClr val="bg1"/>
                </a:solidFill>
                <a:latin typeface="Arial Narrow" panose="020B0606020202030204" pitchFamily="34" charset="0"/>
              </a:rPr>
              <a:t>Miles-Gale</a:t>
            </a:r>
            <a:endParaRPr lang="en-GB" sz="2400" b="1" dirty="0">
              <a:solidFill>
                <a:schemeClr val="bg1"/>
              </a:solidFill>
              <a:latin typeface="Arial Narrow" panose="020B0606020202030204" pitchFamily="34" charset="0"/>
            </a:endParaRPr>
          </a:p>
          <a:p>
            <a:pPr algn="ctr"/>
            <a:r>
              <a:rPr lang="en-GB" sz="2400" b="1" dirty="0">
                <a:solidFill>
                  <a:schemeClr val="bg1"/>
                </a:solidFill>
                <a:latin typeface="Arial Narrow" panose="020B0606020202030204" pitchFamily="34" charset="0"/>
              </a:rPr>
              <a:t>Head of Patient Experience</a:t>
            </a:r>
          </a:p>
          <a:p>
            <a:pPr algn="ctr"/>
            <a:endParaRPr lang="en-GB" sz="2400" b="1" dirty="0">
              <a:solidFill>
                <a:schemeClr val="bg1"/>
              </a:solidFill>
              <a:latin typeface="Arial Narrow" panose="020B0606020202030204" pitchFamily="34" charset="0"/>
            </a:endParaRPr>
          </a:p>
          <a:p>
            <a:pPr algn="ctr"/>
            <a:r>
              <a:rPr lang="en-GB" sz="2400" b="1" dirty="0">
                <a:solidFill>
                  <a:schemeClr val="bg1"/>
                </a:solidFill>
                <a:latin typeface="Arial Narrow" panose="020B0606020202030204" pitchFamily="34" charset="0"/>
              </a:rPr>
              <a:t>October 2019  </a:t>
            </a:r>
          </a:p>
          <a:p>
            <a:pPr algn="ctr"/>
            <a:endParaRPr lang="en-GB" sz="3200" b="1" dirty="0">
              <a:solidFill>
                <a:schemeClr val="bg1"/>
              </a:solidFill>
              <a:latin typeface="Arial Narrow" panose="020B0606020202030204" pitchFamily="34" charset="0"/>
            </a:endParaRPr>
          </a:p>
          <a:p>
            <a:pPr algn="ctr"/>
            <a:br>
              <a:rPr lang="en-GB" sz="3000" b="1" dirty="0"/>
            </a:br>
            <a:endParaRPr lang="en-GB" sz="3000" b="1" dirty="0"/>
          </a:p>
        </p:txBody>
      </p:sp>
      <p:sp>
        <p:nvSpPr>
          <p:cNvPr id="4" name="TextBox 3"/>
          <p:cNvSpPr txBox="1"/>
          <p:nvPr/>
        </p:nvSpPr>
        <p:spPr>
          <a:xfrm>
            <a:off x="231523" y="4329846"/>
            <a:ext cx="3960812" cy="861774"/>
          </a:xfrm>
          <a:prstGeom prst="rect">
            <a:avLst/>
          </a:prstGeom>
          <a:noFill/>
        </p:spPr>
        <p:txBody>
          <a:bodyPr wrap="square" rtlCol="0">
            <a:spAutoFit/>
          </a:bodyPr>
          <a:lstStyle/>
          <a:p>
            <a:pPr algn="ctr"/>
            <a:endParaRPr lang="en-GB" sz="2500" dirty="0"/>
          </a:p>
          <a:p>
            <a:pPr algn="ctr"/>
            <a:r>
              <a:rPr lang="en-GB" sz="2500" dirty="0"/>
              <a:t> </a:t>
            </a:r>
          </a:p>
        </p:txBody>
      </p:sp>
      <p:pic>
        <p:nvPicPr>
          <p:cNvPr id="13314" name="Picture 5" descr="BHRUT_ppoint_v4_Cover_Foote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492750"/>
            <a:ext cx="9144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584331"/>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Process and learning </a:t>
            </a:r>
          </a:p>
        </p:txBody>
      </p:sp>
      <p:sp>
        <p:nvSpPr>
          <p:cNvPr id="3" name="Content Placeholder 2"/>
          <p:cNvSpPr>
            <a:spLocks noGrp="1"/>
          </p:cNvSpPr>
          <p:nvPr>
            <p:ph idx="1"/>
          </p:nvPr>
        </p:nvSpPr>
        <p:spPr/>
        <p:txBody>
          <a:bodyPr/>
          <a:lstStyle/>
          <a:p>
            <a:r>
              <a:rPr lang="en-GB" dirty="0"/>
              <a:t>Setting up the process</a:t>
            </a:r>
          </a:p>
          <a:p>
            <a:pPr lvl="1"/>
            <a:r>
              <a:rPr lang="en-GB" dirty="0"/>
              <a:t>Engagement</a:t>
            </a:r>
          </a:p>
          <a:p>
            <a:pPr lvl="1"/>
            <a:r>
              <a:rPr lang="en-GB" dirty="0"/>
              <a:t>Advertising/promotion</a:t>
            </a:r>
          </a:p>
          <a:p>
            <a:r>
              <a:rPr lang="en-GB" dirty="0"/>
              <a:t>Learning</a:t>
            </a:r>
          </a:p>
          <a:p>
            <a:pPr lvl="1"/>
            <a:r>
              <a:rPr lang="en-GB" dirty="0"/>
              <a:t>Send to all</a:t>
            </a:r>
          </a:p>
          <a:p>
            <a:pPr lvl="1"/>
            <a:r>
              <a:rPr lang="en-GB" dirty="0"/>
              <a:t>Responses</a:t>
            </a:r>
          </a:p>
          <a:p>
            <a:pPr lvl="1"/>
            <a:r>
              <a:rPr lang="en-GB" dirty="0"/>
              <a:t>Limited feedback</a:t>
            </a:r>
          </a:p>
          <a:p>
            <a:r>
              <a:rPr lang="en-GB" dirty="0"/>
              <a:t>Next steps </a:t>
            </a:r>
          </a:p>
          <a:p>
            <a:pPr lvl="1"/>
            <a:r>
              <a:rPr lang="en-GB" dirty="0"/>
              <a:t>Business case</a:t>
            </a:r>
          </a:p>
          <a:p>
            <a:pPr lvl="1"/>
            <a:r>
              <a:rPr lang="en-GB" dirty="0"/>
              <a:t>Continuation</a:t>
            </a:r>
          </a:p>
          <a:p>
            <a:pPr lvl="1"/>
            <a:r>
              <a:rPr lang="en-GB" dirty="0"/>
              <a:t>Different equipment – IPADS </a:t>
            </a:r>
          </a:p>
          <a:p>
            <a:endParaRPr lang="en-GB" dirty="0"/>
          </a:p>
        </p:txBody>
      </p:sp>
      <p:sp>
        <p:nvSpPr>
          <p:cNvPr id="4" name="Slide Number Placeholder 3"/>
          <p:cNvSpPr>
            <a:spLocks noGrp="1"/>
          </p:cNvSpPr>
          <p:nvPr>
            <p:ph type="sldNum" sz="quarter" idx="12"/>
          </p:nvPr>
        </p:nvSpPr>
        <p:spPr/>
        <p:txBody>
          <a:bodyPr/>
          <a:lstStyle/>
          <a:p>
            <a:pPr defTabSz="457200" fontAlgn="base">
              <a:spcBef>
                <a:spcPct val="0"/>
              </a:spcBef>
              <a:spcAft>
                <a:spcPct val="0"/>
              </a:spcAft>
              <a:defRPr/>
            </a:pPr>
            <a:fld id="{67A66342-566F-4B92-A35E-206516C71F63}" type="slidenum">
              <a:rPr lang="en-US" altLang="en-US" smtClean="0">
                <a:solidFill>
                  <a:prstClr val="black"/>
                </a:solidFill>
                <a:cs typeface="Arial" charset="0"/>
              </a:rPr>
              <a:pPr defTabSz="457200" fontAlgn="base">
                <a:spcBef>
                  <a:spcPct val="0"/>
                </a:spcBef>
                <a:spcAft>
                  <a:spcPct val="0"/>
                </a:spcAft>
                <a:defRPr/>
              </a:pPr>
              <a:t>2</a:t>
            </a:fld>
            <a:endParaRPr lang="en-US" altLang="en-US">
              <a:solidFill>
                <a:prstClr val="black"/>
              </a:solidFill>
              <a:cs typeface="Arial" charset="0"/>
            </a:endParaRPr>
          </a:p>
        </p:txBody>
      </p:sp>
    </p:spTree>
    <p:extLst>
      <p:ext uri="{BB962C8B-B14F-4D97-AF65-F5344CB8AC3E}">
        <p14:creationId xmlns:p14="http://schemas.microsoft.com/office/powerpoint/2010/main" val="371318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Care Opinion</a:t>
            </a:r>
          </a:p>
        </p:txBody>
      </p:sp>
      <p:sp>
        <p:nvSpPr>
          <p:cNvPr id="3" name="Content Placeholder 2"/>
          <p:cNvSpPr>
            <a:spLocks noGrp="1"/>
          </p:cNvSpPr>
          <p:nvPr>
            <p:ph idx="1"/>
          </p:nvPr>
        </p:nvSpPr>
        <p:spPr>
          <a:xfrm>
            <a:off x="220663" y="2690335"/>
            <a:ext cx="8613775" cy="2826227"/>
          </a:xfrm>
        </p:spPr>
        <p:txBody>
          <a:bodyPr/>
          <a:lstStyle/>
          <a:p>
            <a:pPr algn="ctr"/>
            <a:r>
              <a:rPr lang="en-GB" sz="1200" i="1" dirty="0">
                <a:solidFill>
                  <a:srgbClr val="FF0000"/>
                </a:solidFill>
              </a:rPr>
              <a:t>“There was a complete lack of care and communication from the staff which left me feeling vulnerable, abandoned and scared.</a:t>
            </a:r>
            <a:r>
              <a:rPr lang="en-US" sz="1200" i="1" dirty="0">
                <a:solidFill>
                  <a:srgbClr val="FF0000"/>
                </a:solidFill>
              </a:rPr>
              <a:t> After the delivery I had to stay in the </a:t>
            </a:r>
            <a:r>
              <a:rPr lang="en-US" sz="1200" i="1" dirty="0" err="1">
                <a:solidFill>
                  <a:srgbClr val="FF0000"/>
                </a:solidFill>
              </a:rPr>
              <a:t>labour</a:t>
            </a:r>
            <a:r>
              <a:rPr lang="en-US" sz="1200" i="1" dirty="0">
                <a:solidFill>
                  <a:srgbClr val="FF0000"/>
                </a:solidFill>
              </a:rPr>
              <a:t> ward overnight and could see that the day and night midwifes don’t do handovers very well as the night midwifes in </a:t>
            </a:r>
            <a:r>
              <a:rPr lang="en-US" sz="1200" i="1" dirty="0" err="1">
                <a:solidFill>
                  <a:srgbClr val="FF0000"/>
                </a:solidFill>
              </a:rPr>
              <a:t>labour</a:t>
            </a:r>
            <a:r>
              <a:rPr lang="en-US" sz="1200" i="1" dirty="0">
                <a:solidFill>
                  <a:srgbClr val="FF0000"/>
                </a:solidFill>
              </a:rPr>
              <a:t> ward lack information of what happened in the day”.</a:t>
            </a:r>
            <a:endParaRPr lang="en-GB" sz="1200" dirty="0">
              <a:solidFill>
                <a:srgbClr val="FF0000"/>
              </a:solidFill>
            </a:endParaRPr>
          </a:p>
          <a:p>
            <a:pPr algn="ctr"/>
            <a:endParaRPr lang="en-GB" sz="1200" dirty="0">
              <a:solidFill>
                <a:srgbClr val="FF0000"/>
              </a:solidFill>
            </a:endParaRPr>
          </a:p>
          <a:p>
            <a:pPr algn="ctr"/>
            <a:r>
              <a:rPr lang="en-GB" sz="1200" i="1" dirty="0">
                <a:solidFill>
                  <a:srgbClr val="FF0000"/>
                </a:solidFill>
              </a:rPr>
              <a:t>“I had called to cancel an appointment that was automatically made for me which I could not attend and the lady on the phone was very rude, nearly refused to cancel the appointment despite the letter saying this is the number to call to do so, and aggressively informed me that if I don't attend the next one booked the hospital would not see me.”</a:t>
            </a:r>
            <a:endParaRPr lang="en-GB" sz="1200" dirty="0">
              <a:solidFill>
                <a:srgbClr val="FF0000"/>
              </a:solidFill>
            </a:endParaRPr>
          </a:p>
          <a:p>
            <a:pPr algn="ctr"/>
            <a:endParaRPr lang="en-GB" sz="1200" dirty="0">
              <a:solidFill>
                <a:srgbClr val="FF0000"/>
              </a:solidFill>
            </a:endParaRPr>
          </a:p>
          <a:p>
            <a:pPr algn="ctr"/>
            <a:r>
              <a:rPr lang="en-GB" sz="1200" i="1" dirty="0">
                <a:solidFill>
                  <a:srgbClr val="FF0000"/>
                </a:solidFill>
              </a:rPr>
              <a:t>“I’m just disappointed that it feels really hot and you can’t control the air con and I had developed claustrophobia at the post natal ward.</a:t>
            </a:r>
            <a:r>
              <a:rPr lang="en-GB" sz="1200" dirty="0">
                <a:solidFill>
                  <a:srgbClr val="FF0000"/>
                </a:solidFill>
              </a:rPr>
              <a:t> </a:t>
            </a:r>
            <a:r>
              <a:rPr lang="en-GB" sz="1200" i="1" dirty="0">
                <a:solidFill>
                  <a:srgbClr val="FF0000"/>
                </a:solidFill>
              </a:rPr>
              <a:t>After my anxiety attack I had been given a window bay as I was very adamant and stubborn and in tears a couple gave up their bay for me. - post natal ward needs windows! And it’s hot!”</a:t>
            </a:r>
            <a:endParaRPr lang="en-GB" sz="1200" dirty="0">
              <a:solidFill>
                <a:srgbClr val="FF0000"/>
              </a:solidFill>
            </a:endParaRPr>
          </a:p>
          <a:p>
            <a:pPr algn="ctr"/>
            <a:endParaRPr lang="en-GB" sz="1200" dirty="0">
              <a:solidFill>
                <a:srgbClr val="FF0000"/>
              </a:solidFill>
            </a:endParaRPr>
          </a:p>
          <a:p>
            <a:pPr algn="ctr"/>
            <a:r>
              <a:rPr lang="en-GB" sz="1200" i="1" dirty="0">
                <a:solidFill>
                  <a:srgbClr val="FF0000"/>
                </a:solidFill>
              </a:rPr>
              <a:t>“I was in extreme pain unable to walk or lie down. The midwifes gave me a sarcastic look as if </a:t>
            </a:r>
            <a:r>
              <a:rPr lang="en-GB" sz="1200" i="1" dirty="0" err="1">
                <a:solidFill>
                  <a:srgbClr val="FF0000"/>
                </a:solidFill>
              </a:rPr>
              <a:t>i</a:t>
            </a:r>
            <a:r>
              <a:rPr lang="en-GB" sz="1200" i="1" dirty="0">
                <a:solidFill>
                  <a:srgbClr val="FF0000"/>
                </a:solidFill>
              </a:rPr>
              <a:t> was exaggerating my situation and insisted I lie down and give them a urine sample. I would if I could. They just let me be in pain until a senior midwife showed up and gave me gas and air option, thank god for this, </a:t>
            </a:r>
            <a:r>
              <a:rPr lang="en-GB" sz="1200" i="1" dirty="0" err="1">
                <a:solidFill>
                  <a:srgbClr val="FF0000"/>
                </a:solidFill>
              </a:rPr>
              <a:t>i</a:t>
            </a:r>
            <a:r>
              <a:rPr lang="en-GB" sz="1200" i="1" dirty="0">
                <a:solidFill>
                  <a:srgbClr val="FF0000"/>
                </a:solidFill>
              </a:rPr>
              <a:t> was able to at least lie down and </a:t>
            </a:r>
            <a:r>
              <a:rPr lang="en-GB" sz="1200" i="1" dirty="0" err="1">
                <a:solidFill>
                  <a:srgbClr val="FF0000"/>
                </a:solidFill>
              </a:rPr>
              <a:t>i</a:t>
            </a:r>
            <a:r>
              <a:rPr lang="en-GB" sz="1200" i="1" dirty="0">
                <a:solidFill>
                  <a:srgbClr val="FF0000"/>
                </a:solidFill>
              </a:rPr>
              <a:t> was already 9 cm dilated.”</a:t>
            </a:r>
            <a:endParaRPr lang="en-GB" sz="1200" dirty="0">
              <a:solidFill>
                <a:srgbClr val="FF0000"/>
              </a:solidFill>
            </a:endParaRPr>
          </a:p>
          <a:p>
            <a:endParaRPr lang="en-GB" dirty="0"/>
          </a:p>
        </p:txBody>
      </p:sp>
      <p:sp>
        <p:nvSpPr>
          <p:cNvPr id="4" name="Slide Number Placeholder 3"/>
          <p:cNvSpPr>
            <a:spLocks noGrp="1"/>
          </p:cNvSpPr>
          <p:nvPr>
            <p:ph type="sldNum" sz="quarter" idx="12"/>
          </p:nvPr>
        </p:nvSpPr>
        <p:spPr>
          <a:xfrm>
            <a:off x="8676456" y="6165304"/>
            <a:ext cx="2346325" cy="365125"/>
          </a:xfrm>
        </p:spPr>
        <p:txBody>
          <a:bodyPr/>
          <a:lstStyle/>
          <a:p>
            <a:pPr defTabSz="457200" fontAlgn="base">
              <a:spcBef>
                <a:spcPct val="0"/>
              </a:spcBef>
              <a:spcAft>
                <a:spcPct val="0"/>
              </a:spcAft>
              <a:defRPr/>
            </a:pPr>
            <a:fld id="{67A66342-566F-4B92-A35E-206516C71F63}" type="slidenum">
              <a:rPr lang="en-US" altLang="en-US" smtClean="0">
                <a:solidFill>
                  <a:prstClr val="black"/>
                </a:solidFill>
                <a:cs typeface="Arial" charset="0"/>
              </a:rPr>
              <a:pPr defTabSz="457200" fontAlgn="base">
                <a:spcBef>
                  <a:spcPct val="0"/>
                </a:spcBef>
                <a:spcAft>
                  <a:spcPct val="0"/>
                </a:spcAft>
                <a:defRPr/>
              </a:pPr>
              <a:t>3</a:t>
            </a:fld>
            <a:endParaRPr lang="en-US" altLang="en-US" dirty="0">
              <a:solidFill>
                <a:prstClr val="black"/>
              </a:solidFill>
              <a:cs typeface="Arial" charset="0"/>
            </a:endParaRPr>
          </a:p>
        </p:txBody>
      </p:sp>
      <p:pic>
        <p:nvPicPr>
          <p:cNvPr id="5" name="Content Placeholder 4"/>
          <p:cNvPicPr>
            <a:picLocks/>
          </p:cNvPicPr>
          <p:nvPr/>
        </p:nvPicPr>
        <p:blipFill rotWithShape="1">
          <a:blip r:embed="rId2"/>
          <a:srcRect l="11619" t="9913" r="80480" b="77283"/>
          <a:stretch/>
        </p:blipFill>
        <p:spPr bwMode="auto">
          <a:xfrm>
            <a:off x="6876256" y="188641"/>
            <a:ext cx="2025774" cy="100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
        <p:nvSpPr>
          <p:cNvPr id="6" name="Rectangle 5"/>
          <p:cNvSpPr/>
          <p:nvPr/>
        </p:nvSpPr>
        <p:spPr>
          <a:xfrm>
            <a:off x="323528" y="1340769"/>
            <a:ext cx="8064896" cy="923330"/>
          </a:xfrm>
          <a:prstGeom prst="rect">
            <a:avLst/>
          </a:prstGeom>
        </p:spPr>
        <p:txBody>
          <a:bodyPr wrap="square">
            <a:spAutoFit/>
          </a:bodyPr>
          <a:lstStyle/>
          <a:p>
            <a:r>
              <a:rPr lang="en-GB" dirty="0">
                <a:latin typeface="Calibri" panose="020F0502020204030204" pitchFamily="34" charset="0"/>
              </a:rPr>
              <a:t>In the reporting period, there were 10 Care Opinion comments for the Maternity Services, 6 positive and 4 negative.</a:t>
            </a:r>
          </a:p>
          <a:p>
            <a:r>
              <a:rPr lang="en-GB" dirty="0">
                <a:latin typeface="Calibri" panose="020F0502020204030204" pitchFamily="34" charset="0"/>
              </a:rPr>
              <a:t>The examples below give a snapshot of the Care Opinion themes:</a:t>
            </a:r>
          </a:p>
        </p:txBody>
      </p:sp>
    </p:spTree>
    <p:extLst>
      <p:ext uri="{BB962C8B-B14F-4D97-AF65-F5344CB8AC3E}">
        <p14:creationId xmlns:p14="http://schemas.microsoft.com/office/powerpoint/2010/main" val="338064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Care Opinion</a:t>
            </a:r>
          </a:p>
        </p:txBody>
      </p:sp>
      <p:sp>
        <p:nvSpPr>
          <p:cNvPr id="3" name="Content Placeholder 2"/>
          <p:cNvSpPr>
            <a:spLocks noGrp="1"/>
          </p:cNvSpPr>
          <p:nvPr>
            <p:ph idx="1"/>
          </p:nvPr>
        </p:nvSpPr>
        <p:spPr>
          <a:xfrm>
            <a:off x="289148" y="1628800"/>
            <a:ext cx="8613775" cy="4032250"/>
          </a:xfrm>
        </p:spPr>
        <p:txBody>
          <a:bodyPr/>
          <a:lstStyle/>
          <a:p>
            <a:pPr algn="ctr"/>
            <a:r>
              <a:rPr lang="en-GB" sz="1200" i="1" dirty="0">
                <a:solidFill>
                  <a:srgbClr val="00B050"/>
                </a:solidFill>
                <a:ea typeface="Calibri"/>
                <a:cs typeface="Times New Roman"/>
              </a:rPr>
              <a:t>My first son was born here in 2015 and we received fantastic care during a 4 day stay, however the care I received when my second son was born 2 days ago was amazing and you can really tell that there has been a focus on maternity services”.</a:t>
            </a:r>
          </a:p>
          <a:p>
            <a:pPr marL="0" indent="0" algn="ctr">
              <a:buNone/>
            </a:pPr>
            <a:endParaRPr lang="en-GB" sz="1200" i="1" dirty="0">
              <a:solidFill>
                <a:srgbClr val="00B050"/>
              </a:solidFill>
              <a:ea typeface="Calibri"/>
              <a:cs typeface="Times New Roman"/>
            </a:endParaRPr>
          </a:p>
          <a:p>
            <a:pPr algn="ctr"/>
            <a:r>
              <a:rPr lang="en-US" sz="1200" i="1" dirty="0">
                <a:solidFill>
                  <a:srgbClr val="00B050"/>
                </a:solidFill>
                <a:ea typeface="Calibri"/>
                <a:cs typeface="Times New Roman"/>
              </a:rPr>
              <a:t>“From the first step to the Birth Centre, she was so supportive and kind to us with my husband, even he was impressed. Place is so clean and looking so modern…When I was admitted I saw the most amazing midwife, supportive, bubbly and reassuring”</a:t>
            </a:r>
          </a:p>
          <a:p>
            <a:pPr marL="0" indent="0" algn="ctr">
              <a:buNone/>
            </a:pPr>
            <a:r>
              <a:rPr lang="en-US" sz="1200" i="1" dirty="0">
                <a:solidFill>
                  <a:srgbClr val="00B050"/>
                </a:solidFill>
                <a:ea typeface="Calibri"/>
                <a:cs typeface="Times New Roman"/>
              </a:rPr>
              <a:t> </a:t>
            </a:r>
          </a:p>
          <a:p>
            <a:pPr algn="ctr"/>
            <a:r>
              <a:rPr lang="en-US" sz="1200" i="1" dirty="0">
                <a:solidFill>
                  <a:srgbClr val="00B050"/>
                </a:solidFill>
                <a:ea typeface="Calibri"/>
                <a:cs typeface="Times New Roman"/>
              </a:rPr>
              <a:t>“Every Doctor or Midwife that looked after us was kind, informative and compassionate. Each one wasn’t just in ‘job mode’ and had a fantastic bedside manner, which can often be forgotten about by people in the medical field”.</a:t>
            </a:r>
          </a:p>
          <a:p>
            <a:pPr marL="0" indent="0" algn="ctr">
              <a:buNone/>
            </a:pPr>
            <a:r>
              <a:rPr lang="en-US" sz="1200" i="1" dirty="0">
                <a:solidFill>
                  <a:srgbClr val="00B050"/>
                </a:solidFill>
                <a:ea typeface="Calibri"/>
                <a:cs typeface="Times New Roman"/>
              </a:rPr>
              <a:t> </a:t>
            </a:r>
          </a:p>
          <a:p>
            <a:pPr algn="ctr"/>
            <a:r>
              <a:rPr lang="en-US" sz="1200" i="1" dirty="0">
                <a:solidFill>
                  <a:srgbClr val="00B050"/>
                </a:solidFill>
                <a:ea typeface="Calibri"/>
                <a:cs typeface="Times New Roman"/>
              </a:rPr>
              <a:t>“The staff in the labor and maternity wards were very caring and supporting and the midwife was very supportive and I felt looked after all the way through my labor, I cannot thank them enough”.</a:t>
            </a:r>
          </a:p>
          <a:p>
            <a:pPr marL="0" indent="0" algn="ctr">
              <a:buNone/>
            </a:pPr>
            <a:r>
              <a:rPr lang="en-US" sz="1200" i="1" dirty="0">
                <a:solidFill>
                  <a:srgbClr val="00B050"/>
                </a:solidFill>
                <a:ea typeface="Calibri"/>
                <a:cs typeface="Times New Roman"/>
              </a:rPr>
              <a:t> </a:t>
            </a:r>
          </a:p>
          <a:p>
            <a:pPr algn="ctr"/>
            <a:r>
              <a:rPr lang="en-US" sz="1200" i="1" dirty="0">
                <a:solidFill>
                  <a:srgbClr val="00B050"/>
                </a:solidFill>
                <a:ea typeface="Calibri"/>
                <a:cs typeface="Times New Roman"/>
              </a:rPr>
              <a:t>“My midwife was so patient and so amazingly calm I just couldn’t fault her on anything. She never left my side throughout the whole process I couldn’t have asked for better care. The room was so clean and fresh I felt like I was in a 5* hotel. I would highly recommend this amazing place!!”</a:t>
            </a:r>
          </a:p>
          <a:p>
            <a:pPr marL="0" indent="0" algn="ctr">
              <a:buNone/>
            </a:pPr>
            <a:r>
              <a:rPr lang="en-US" sz="1200" i="1" dirty="0">
                <a:solidFill>
                  <a:srgbClr val="00B050"/>
                </a:solidFill>
                <a:ea typeface="Calibri"/>
                <a:cs typeface="Times New Roman"/>
              </a:rPr>
              <a:t> </a:t>
            </a:r>
          </a:p>
          <a:p>
            <a:pPr algn="ctr"/>
            <a:r>
              <a:rPr lang="en-US" sz="1200" i="1" dirty="0">
                <a:solidFill>
                  <a:srgbClr val="00B050"/>
                </a:solidFill>
                <a:ea typeface="Calibri"/>
                <a:cs typeface="Times New Roman"/>
              </a:rPr>
              <a:t>“The midwives who looked after me were kind and reassured me when I was at my most vulnerable and scared. The entire experience was exemplary. I would certainly recommend giving birth on the midwife led unit. Fantastic experience.”</a:t>
            </a:r>
          </a:p>
          <a:p>
            <a:endParaRPr lang="en-GB" dirty="0"/>
          </a:p>
        </p:txBody>
      </p:sp>
      <p:sp>
        <p:nvSpPr>
          <p:cNvPr id="4" name="Slide Number Placeholder 3"/>
          <p:cNvSpPr>
            <a:spLocks noGrp="1"/>
          </p:cNvSpPr>
          <p:nvPr>
            <p:ph type="sldNum" sz="quarter" idx="12"/>
          </p:nvPr>
        </p:nvSpPr>
        <p:spPr>
          <a:xfrm>
            <a:off x="8604448" y="6309320"/>
            <a:ext cx="2346325" cy="365125"/>
          </a:xfrm>
        </p:spPr>
        <p:txBody>
          <a:bodyPr/>
          <a:lstStyle/>
          <a:p>
            <a:pPr defTabSz="457200" fontAlgn="base">
              <a:spcBef>
                <a:spcPct val="0"/>
              </a:spcBef>
              <a:spcAft>
                <a:spcPct val="0"/>
              </a:spcAft>
              <a:defRPr/>
            </a:pPr>
            <a:fld id="{67A66342-566F-4B92-A35E-206516C71F63}" type="slidenum">
              <a:rPr lang="en-US" altLang="en-US" smtClean="0">
                <a:solidFill>
                  <a:prstClr val="black"/>
                </a:solidFill>
                <a:cs typeface="Arial" charset="0"/>
              </a:rPr>
              <a:pPr defTabSz="457200" fontAlgn="base">
                <a:spcBef>
                  <a:spcPct val="0"/>
                </a:spcBef>
                <a:spcAft>
                  <a:spcPct val="0"/>
                </a:spcAft>
                <a:defRPr/>
              </a:pPr>
              <a:t>4</a:t>
            </a:fld>
            <a:endParaRPr lang="en-US" altLang="en-US" dirty="0">
              <a:solidFill>
                <a:prstClr val="black"/>
              </a:solidFill>
              <a:cs typeface="Arial" charset="0"/>
            </a:endParaRPr>
          </a:p>
        </p:txBody>
      </p:sp>
      <p:pic>
        <p:nvPicPr>
          <p:cNvPr id="5" name="Content Placeholder 4"/>
          <p:cNvPicPr>
            <a:picLocks/>
          </p:cNvPicPr>
          <p:nvPr/>
        </p:nvPicPr>
        <p:blipFill rotWithShape="1">
          <a:blip r:embed="rId2"/>
          <a:srcRect l="11619" t="9913" r="80480" b="77283"/>
          <a:stretch/>
        </p:blipFill>
        <p:spPr bwMode="auto">
          <a:xfrm>
            <a:off x="6516216" y="12009"/>
            <a:ext cx="2385814" cy="118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Tree>
    <p:extLst>
      <p:ext uri="{BB962C8B-B14F-4D97-AF65-F5344CB8AC3E}">
        <p14:creationId xmlns:p14="http://schemas.microsoft.com/office/powerpoint/2010/main" val="21402491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CC4DFC44B1FB44ACD15D9D02A20C57" ma:contentTypeVersion="2" ma:contentTypeDescription="Create a new document." ma:contentTypeScope="" ma:versionID="0cb19c02877c0d28c2d8b0d957956fdf">
  <xsd:schema xmlns:xsd="http://www.w3.org/2001/XMLSchema" xmlns:xs="http://www.w3.org/2001/XMLSchema" xmlns:p="http://schemas.microsoft.com/office/2006/metadata/properties" xmlns:ns2="40e313ae-1aba-4937-aedc-4e6007bdb716" targetNamespace="http://schemas.microsoft.com/office/2006/metadata/properties" ma:root="true" ma:fieldsID="44f910b96dec798de53143b7b6a65206" ns2:_="">
    <xsd:import namespace="40e313ae-1aba-4937-aedc-4e6007bdb7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13ae-1aba-4937-aedc-4e6007bdb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5B7EE-1782-4C33-BEFF-EDEA663A27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D22B5AD-793D-4ED0-9DC6-37CDE8977EB6}">
  <ds:schemaRefs>
    <ds:schemaRef ds:uri="http://schemas.microsoft.com/sharepoint/v3/contenttype/forms"/>
  </ds:schemaRefs>
</ds:datastoreItem>
</file>

<file path=customXml/itemProps3.xml><?xml version="1.0" encoding="utf-8"?>
<ds:datastoreItem xmlns:ds="http://schemas.openxmlformats.org/officeDocument/2006/customXml" ds:itemID="{05D245A6-FB61-474F-AFBB-4B83EE13CC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13ae-1aba-4937-aedc-4e6007bdb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37250</TotalTime>
  <Words>553</Words>
  <Application>Microsoft Office PowerPoint</Application>
  <PresentationFormat>On-screen Show (4:3)</PresentationFormat>
  <Paragraphs>64</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Narrow</vt:lpstr>
      <vt:lpstr>Calibri</vt:lpstr>
      <vt:lpstr>1_Office Theme</vt:lpstr>
      <vt:lpstr>Sepsis</vt:lpstr>
      <vt:lpstr>Process and learning </vt:lpstr>
      <vt:lpstr>Care Opinion</vt:lpstr>
      <vt:lpstr>Care Opinion</vt:lpstr>
    </vt:vector>
  </TitlesOfParts>
  <Company>BHR University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Sepsis</dc:title>
  <dc:creator>MAZZOCCHI Elita (RF4) BHR Hospitals</dc:creator>
  <cp:lastModifiedBy>James Munro</cp:lastModifiedBy>
  <cp:revision>666</cp:revision>
  <cp:lastPrinted>2017-03-03T11:17:09Z</cp:lastPrinted>
  <dcterms:created xsi:type="dcterms:W3CDTF">2016-05-09T13:52:29Z</dcterms:created>
  <dcterms:modified xsi:type="dcterms:W3CDTF">2019-10-17T11:06:45Z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0x010100C1CC4DFC44B1FB44ACD15D9D02A20C57</vt:lpwstr>
  </property>
</Properties>
</file>