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7" r:id="rId5"/>
    <p:sldId id="258" r:id="rId6"/>
    <p:sldId id="809" r:id="rId7"/>
    <p:sldId id="808" r:id="rId8"/>
    <p:sldId id="805" r:id="rId9"/>
    <p:sldId id="810" r:id="rId10"/>
    <p:sldId id="811" r:id="rId11"/>
    <p:sldId id="8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D60093"/>
    <a:srgbClr val="CC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AE391-086B-4E28-B8F6-2AE6989C556C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3F12-1D4F-421F-9A81-23EF7543D7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8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187C6-7A0E-4337-88E1-84E7AF1EEC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0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Timescales – Impact a whole system at the same time </a:t>
            </a:r>
          </a:p>
          <a:p>
            <a:r>
              <a:rPr lang="en-GB"/>
              <a:t>Ref: Pandemic – launched following the first wave of COVID 19 Pandemic – people needed a mechanism to share experience – a timely opportunity from COVID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F76E8-0FC3-4C54-B9CA-3F19A68014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4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6D1E-417F-4553-AE58-7A53EA74B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F1598-60DB-4579-A097-738FEE8E1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F39F2-A673-4A81-94FB-512EABA2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239BF-5A48-492D-A64E-FAB9CF03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2C4C-D3EC-47A3-AB0F-6EF7169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83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1DB5-29F5-4F1C-ADD3-193F40DB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EF66D-1A4B-4C71-87D4-FCD52F48B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C96E-5C13-4442-8171-EAA9C93B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74E4E-2644-48FA-8877-58442923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A72EE-B325-4036-90EF-1ED6A610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8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3CB1C4-50F8-4C01-88DA-262D0F211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74240-8AB3-426D-AF46-25F2F6210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1A5E6-3F06-4D99-BF39-A4A2F761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58993-2736-4023-8290-DE8065CD6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57B0B-CC62-464E-9758-F7EF0EAA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68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F942-4DEC-43E5-9A34-C6092F87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D61C2-BF30-4F91-83E2-EE913248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D4044-A109-44B1-B2B6-0B93FF58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6D90D-6740-4DD0-A849-130BAA8E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E2DA6-943F-401D-9FFA-447B7D4F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8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7ECD-F15B-473E-8D3F-3DEF4031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B0DAE-720A-42F0-B1EC-9092FBB28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6943C-F7EF-435A-9879-65008695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44759-2CC5-4CEA-B9D0-BC1631AB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5C0BD-770F-4097-945D-B6CE2985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1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3A8A-6C7E-4090-B811-7B17EC22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7257-FA08-4640-835C-4202EA18B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CD301-6A83-479D-A0B2-6151C3D68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73462-9D7C-4277-950E-C0905019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D17A6-AAE8-4861-BEA7-39AD4A52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A9AAC-5006-4580-94C7-00C8DCD5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0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1C32-54CE-42B6-9C3A-8259F553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02AC0-0B54-4BA3-9418-6FD3C7845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6B641-78A4-42FA-BDE2-277BBB4EA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34ABB-7DE0-4B25-9AF7-CD5E10CD9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977FD-93CD-40BC-BE93-5282380F4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2ED57-95FC-4455-A430-D1373B66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3327A-FF9E-4549-AFAF-B23FF279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B7B4F-201A-4D7C-BD04-EC5505E7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8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DCA8-9665-47B9-B36A-E93FE9F5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132F5-BA92-4002-8AC6-37EEA3C0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704E5-F9F1-4E76-A474-E59117C0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243B8-B02B-47E2-977B-4AF94274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3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6477F-0AA3-4DF2-BE64-B1C49FD2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8CEC2-2DDD-40F0-856B-3ED9F06E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CB9C1-4B00-48A7-ABE9-75626C7D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01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2160-4509-4305-A5FC-A59C80AF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5C9C5-A2AF-43AC-9634-FB311F8B7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E5398-114D-4E74-A112-E935DACEB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1D005-E8B0-4BEC-A98F-69A34DC7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5ACBE-7B95-4AAE-93BB-37146FB2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17979-F7E0-4CD2-BDB0-81B851A3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0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147F-51E7-4E84-A010-9CC2BA16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8927A-CAD2-4E0F-BAEE-E0EDA937E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F90DA-4A0C-4F89-A7C5-09532D910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4297F-55F4-49A7-8D95-1A73C16A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40C2E-CA8A-4A53-A46F-032DD46F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2FABC-B3E2-4A38-8D65-0520D8775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6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22F9F-BCB4-4C93-9C76-A1737D82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98104-ED76-4CE7-B7E9-E20CA18F4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50C3F-5ABE-4D06-ACB2-FC190B583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F0CF-6C4B-4E20-8E8E-0C9DE2D9DFE2}" type="datetimeFigureOut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B4777-46EF-4CF0-8E68-FBC3AED9D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3F6FA-56FD-451F-9066-6B1A60D38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448C9-7198-4D7E-8AE1-84BADA778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9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mailto:Linda.craig3@hscni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D78EAB-5D65-4045-A298-883D06C38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6" y="4893733"/>
            <a:ext cx="8102600" cy="945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3810" y="2153319"/>
            <a:ext cx="960819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4000" b="1">
                <a:solidFill>
                  <a:schemeClr val="bg1"/>
                </a:solidFill>
                <a:latin typeface="Century Gothic" panose="020B0502020202020204" pitchFamily="34" charset="0"/>
              </a:rPr>
              <a:t>Patient Stories -the DNA of Healthcare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AC0CC-BD10-44A7-B64C-E53AA2AA5B43}"/>
              </a:ext>
            </a:extLst>
          </p:cNvPr>
          <p:cNvSpPr txBox="1"/>
          <p:nvPr/>
        </p:nvSpPr>
        <p:spPr>
          <a:xfrm>
            <a:off x="6258187" y="3167390"/>
            <a:ext cx="593381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solidFill>
                  <a:srgbClr val="002060"/>
                </a:solidFill>
                <a:latin typeface="Century Gothic" panose="020B0502020202020204" pitchFamily="34" charset="0"/>
              </a:rPr>
              <a:t>…Our journey in Northern Ireland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D0741A-340D-4D45-A4A5-BF64085B3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1" y="486284"/>
            <a:ext cx="2130312" cy="585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7020D9-E5B6-4376-807D-4F58B40CB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266" y="4171073"/>
            <a:ext cx="3666068" cy="2083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F55AF-6E39-4DEC-A57C-D71687A887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86" y="357957"/>
            <a:ext cx="2301628" cy="935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D8BA6F-39EB-48C9-9117-80BA5CCB9F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667" y="357957"/>
            <a:ext cx="2409712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7C05-413D-4638-B756-ED8DE0EEAACA}"/>
              </a:ext>
            </a:extLst>
          </p:cNvPr>
          <p:cNvSpPr txBox="1">
            <a:spLocks/>
          </p:cNvSpPr>
          <p:nvPr/>
        </p:nvSpPr>
        <p:spPr>
          <a:xfrm>
            <a:off x="0" y="298524"/>
            <a:ext cx="12192000" cy="598121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GB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 The Context  </a:t>
            </a:r>
            <a:endParaRPr lang="en-GB"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B53A3A-BF01-4DF1-8ABC-D046D3888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79" y="1108400"/>
            <a:ext cx="11093042" cy="5075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8ACFD6-F426-4D54-B600-CE78A4EE2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80" y="1009694"/>
            <a:ext cx="8925916" cy="52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7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9AB3-29AB-4076-B196-186D61D091D2}"/>
              </a:ext>
            </a:extLst>
          </p:cNvPr>
          <p:cNvSpPr txBox="1">
            <a:spLocks/>
          </p:cNvSpPr>
          <p:nvPr/>
        </p:nvSpPr>
        <p:spPr>
          <a:xfrm>
            <a:off x="0" y="538221"/>
            <a:ext cx="12192000" cy="598121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>
                <a:solidFill>
                  <a:schemeClr val="bg1"/>
                </a:solidFill>
                <a:latin typeface="Century Gothic" panose="020B0502020202020204" pitchFamily="34" charset="0"/>
              </a:rPr>
              <a:t>    </a:t>
            </a:r>
            <a:r>
              <a:rPr lang="en-GB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   The Vision </a:t>
            </a:r>
            <a:endParaRPr lang="en-GB"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3C150-6379-4092-9FDE-5F8DFBC007D3}"/>
              </a:ext>
            </a:extLst>
          </p:cNvPr>
          <p:cNvSpPr txBox="1"/>
          <p:nvPr/>
        </p:nvSpPr>
        <p:spPr>
          <a:xfrm>
            <a:off x="1257670" y="1905506"/>
            <a:ext cx="9676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“…to </a:t>
            </a:r>
            <a:r>
              <a:rPr lang="en-GB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proactively</a:t>
            </a:r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enable service users, families and carers to share their narrative/ </a:t>
            </a:r>
            <a:r>
              <a:rPr lang="en-GB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stories</a:t>
            </a:r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Health and Social Care Northern Ireland (HSCNI) through a mechanism which enables </a:t>
            </a:r>
            <a:r>
              <a:rPr lang="en-GB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learning and regional analysis </a:t>
            </a:r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can lead to </a:t>
            </a:r>
            <a:r>
              <a:rPr lang="en-GB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and change </a:t>
            </a:r>
            <a:r>
              <a:rPr lang="en-GB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all levels of the HSCNI system…”</a:t>
            </a:r>
            <a:endParaRPr lang="en-GB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72448-3860-43B5-AAB4-6D2E7903A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707" y="5024867"/>
            <a:ext cx="1333686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1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1DC14E-2618-4EB5-989C-9A4EAD5C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56207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      </a:t>
            </a:r>
            <a:r>
              <a:rPr lang="en-GB" sz="3600">
                <a:solidFill>
                  <a:schemeClr val="bg1"/>
                </a:solidFill>
                <a:sym typeface="Webdings" panose="05030102010509060703" pitchFamily="18" charset="2"/>
              </a:rPr>
              <a:t>   </a:t>
            </a:r>
            <a:r>
              <a:rPr lang="en-GB" sz="3600" b="1">
                <a:solidFill>
                  <a:schemeClr val="bg1"/>
                </a:solidFill>
              </a:rPr>
              <a:t>The Approach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0259A8-D846-4EAC-B6CA-FADAF8034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" y="1268760"/>
            <a:ext cx="11157357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Within the vision for NI it was important to: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Develop a service for the people of NI to bring in </a:t>
            </a:r>
            <a:r>
              <a:rPr lang="en-GB" b="1"/>
              <a:t>new information </a:t>
            </a:r>
            <a:r>
              <a:rPr lang="en-GB"/>
              <a:t>into our HSC system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Define Care Opinion as something different -  a </a:t>
            </a:r>
            <a:r>
              <a:rPr lang="en-GB" b="1"/>
              <a:t>new approach </a:t>
            </a:r>
            <a:r>
              <a:rPr lang="en-GB"/>
              <a:t>to feedback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Recognise </a:t>
            </a:r>
            <a:r>
              <a:rPr lang="en-GB" b="1"/>
              <a:t>a new challenge </a:t>
            </a:r>
            <a:r>
              <a:rPr lang="en-GB"/>
              <a:t>to embed the approach within a performance matrix … Quality rather than quantity</a:t>
            </a:r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562074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     </a:t>
            </a:r>
            <a:r>
              <a:rPr lang="en-GB" sz="3600">
                <a:solidFill>
                  <a:schemeClr val="bg1"/>
                </a:solidFill>
                <a:sym typeface="Webdings" panose="05030102010509060703" pitchFamily="18" charset="2"/>
              </a:rPr>
              <a:t>   </a:t>
            </a:r>
            <a:r>
              <a:rPr lang="en-GB" sz="3600" b="1">
                <a:solidFill>
                  <a:schemeClr val="bg1"/>
                </a:solidFill>
              </a:rPr>
              <a:t>The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8B03B-5B54-48E4-888F-FBBD78EB00DF}"/>
              </a:ext>
            </a:extLst>
          </p:cNvPr>
          <p:cNvSpPr txBox="1"/>
          <p:nvPr/>
        </p:nvSpPr>
        <p:spPr>
          <a:xfrm>
            <a:off x="573245" y="1212408"/>
            <a:ext cx="1423331" cy="1471493"/>
          </a:xfrm>
          <a:prstGeom prst="flowChartConnector">
            <a:avLst/>
          </a:prstGeom>
          <a:solidFill>
            <a:srgbClr val="002060"/>
          </a:solidFill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PHASE</a:t>
            </a:r>
          </a:p>
          <a:p>
            <a:pPr algn="ctr"/>
            <a:r>
              <a:rPr lang="en-GB" sz="4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9CF1BC-86A7-488D-8342-1DE57D867384}"/>
              </a:ext>
            </a:extLst>
          </p:cNvPr>
          <p:cNvSpPr txBox="1"/>
          <p:nvPr/>
        </p:nvSpPr>
        <p:spPr>
          <a:xfrm>
            <a:off x="573246" y="3001580"/>
            <a:ext cx="1423331" cy="1471493"/>
          </a:xfrm>
          <a:prstGeom prst="flowChartConnector">
            <a:avLst/>
          </a:prstGeom>
          <a:solidFill>
            <a:srgbClr val="002060"/>
          </a:solidFill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PHASE</a:t>
            </a:r>
          </a:p>
          <a:p>
            <a:pPr algn="ctr"/>
            <a:r>
              <a:rPr lang="en-GB" sz="4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59561-03CC-485F-AA98-681CCDB42059}"/>
              </a:ext>
            </a:extLst>
          </p:cNvPr>
          <p:cNvSpPr txBox="1"/>
          <p:nvPr/>
        </p:nvSpPr>
        <p:spPr>
          <a:xfrm>
            <a:off x="573246" y="4835361"/>
            <a:ext cx="1423331" cy="1471493"/>
          </a:xfrm>
          <a:prstGeom prst="flowChartConnector">
            <a:avLst/>
          </a:prstGeom>
          <a:solidFill>
            <a:srgbClr val="002060"/>
          </a:solidFill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PHASE</a:t>
            </a:r>
          </a:p>
          <a:p>
            <a:pPr algn="ctr"/>
            <a:r>
              <a:rPr lang="en-GB" sz="4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4B4BF-23C0-454B-BD6C-E5D93E2C2FA5}"/>
              </a:ext>
            </a:extLst>
          </p:cNvPr>
          <p:cNvSpPr txBox="1"/>
          <p:nvPr/>
        </p:nvSpPr>
        <p:spPr>
          <a:xfrm>
            <a:off x="1757779" y="1305700"/>
            <a:ext cx="10305590" cy="1261884"/>
          </a:xfrm>
          <a:prstGeom prst="homePlate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 anchor="ctr">
            <a:spAutoFit/>
          </a:bodyPr>
          <a:lstStyle/>
          <a:p>
            <a:pPr lvl="1"/>
            <a:r>
              <a:rPr lang="en-GB" sz="2800" b="1"/>
              <a:t>August 2019- August 2020</a:t>
            </a:r>
          </a:p>
          <a:p>
            <a:pPr lvl="1"/>
            <a:r>
              <a:rPr lang="en-GB" sz="2400"/>
              <a:t>Engagement with Care Opinion &amp; key stakeholders</a:t>
            </a:r>
          </a:p>
          <a:p>
            <a:endParaRPr lang="en-GB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A2D22-86D0-4077-9C5A-1D1AA2758BAD}"/>
              </a:ext>
            </a:extLst>
          </p:cNvPr>
          <p:cNvSpPr txBox="1"/>
          <p:nvPr/>
        </p:nvSpPr>
        <p:spPr>
          <a:xfrm>
            <a:off x="1757779" y="3106385"/>
            <a:ext cx="10305590" cy="1261884"/>
          </a:xfrm>
          <a:prstGeom prst="homePlate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2800" b="1"/>
              <a:t>August 2020 – March 2022</a:t>
            </a:r>
          </a:p>
          <a:p>
            <a:pPr lvl="1"/>
            <a:r>
              <a:rPr lang="en-GB" sz="2400"/>
              <a:t>Story Generation and engagement - supporting a whole system approach</a:t>
            </a:r>
          </a:p>
          <a:p>
            <a:endParaRPr lang="en-GB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328B84-92AB-4EB3-865D-771A81FC4759}"/>
              </a:ext>
            </a:extLst>
          </p:cNvPr>
          <p:cNvSpPr txBox="1"/>
          <p:nvPr/>
        </p:nvSpPr>
        <p:spPr>
          <a:xfrm>
            <a:off x="1757779" y="4940166"/>
            <a:ext cx="10305590" cy="1261884"/>
          </a:xfrm>
          <a:prstGeom prst="homePlate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GB" sz="2800" b="1"/>
              <a:t>April 2022 – March 2026</a:t>
            </a:r>
          </a:p>
          <a:p>
            <a:pPr lvl="1"/>
            <a:r>
              <a:rPr lang="en-GB" sz="2400"/>
              <a:t>Embedding Care Opinion into culture as a primary mechanisms for sharing feedback</a:t>
            </a:r>
          </a:p>
        </p:txBody>
      </p:sp>
    </p:spTree>
    <p:extLst>
      <p:ext uri="{BB962C8B-B14F-4D97-AF65-F5344CB8AC3E}">
        <p14:creationId xmlns:p14="http://schemas.microsoft.com/office/powerpoint/2010/main" val="2638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68A0-3A50-4E12-B2E5-72BA94B75E99}"/>
              </a:ext>
            </a:extLst>
          </p:cNvPr>
          <p:cNvSpPr txBox="1">
            <a:spLocks/>
          </p:cNvSpPr>
          <p:nvPr/>
        </p:nvSpPr>
        <p:spPr>
          <a:xfrm>
            <a:off x="0" y="332656"/>
            <a:ext cx="12192000" cy="562074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>
                <a:solidFill>
                  <a:schemeClr val="bg1"/>
                </a:solidFill>
              </a:rPr>
              <a:t>     </a:t>
            </a:r>
            <a:r>
              <a:rPr lang="en-GB" sz="3600">
                <a:solidFill>
                  <a:schemeClr val="bg1"/>
                </a:solidFill>
                <a:sym typeface="Webdings" panose="05030102010509060703" pitchFamily="18" charset="2"/>
              </a:rPr>
              <a:t> </a:t>
            </a:r>
            <a:r>
              <a:rPr lang="en-GB" sz="3600">
                <a:solidFill>
                  <a:schemeClr val="bg1"/>
                </a:solidFill>
                <a:latin typeface="+mn-lt"/>
                <a:sym typeface="Webdings" panose="05030102010509060703" pitchFamily="18" charset="2"/>
              </a:rPr>
              <a:t>The Impact </a:t>
            </a:r>
            <a:endParaRPr lang="en-GB" sz="3600" b="1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2F4FD-B924-4DD8-89BF-3AD8DEE6B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65455" y="3253904"/>
            <a:ext cx="5899044" cy="1180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994C06-34B3-4457-B4B7-FAB5749398FB}"/>
              </a:ext>
            </a:extLst>
          </p:cNvPr>
          <p:cNvSpPr txBox="1"/>
          <p:nvPr/>
        </p:nvSpPr>
        <p:spPr>
          <a:xfrm rot="19703422">
            <a:off x="594030" y="3030310"/>
            <a:ext cx="2980073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/>
              <a:t>Stories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07793-000F-4C99-9300-DDBC7A7D6163}"/>
              </a:ext>
            </a:extLst>
          </p:cNvPr>
          <p:cNvSpPr txBox="1"/>
          <p:nvPr/>
        </p:nvSpPr>
        <p:spPr>
          <a:xfrm>
            <a:off x="3799642" y="3563037"/>
            <a:ext cx="636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Generates understanding and empathy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D448B-65AA-4EF0-AEC2-55B92AFEF57E}"/>
              </a:ext>
            </a:extLst>
          </p:cNvPr>
          <p:cNvSpPr txBox="1"/>
          <p:nvPr/>
        </p:nvSpPr>
        <p:spPr>
          <a:xfrm>
            <a:off x="3799642" y="5201165"/>
            <a:ext cx="8602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Powerful way to communicate or generate ideas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77705-F45F-4ECC-B6D7-C0895F1FDC46}"/>
              </a:ext>
            </a:extLst>
          </p:cNvPr>
          <p:cNvSpPr txBox="1"/>
          <p:nvPr/>
        </p:nvSpPr>
        <p:spPr>
          <a:xfrm>
            <a:off x="3799642" y="4382101"/>
            <a:ext cx="6369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Evokes emotion and creates memories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EEF3B-7901-4B5B-9648-496B8CC66B0C}"/>
              </a:ext>
            </a:extLst>
          </p:cNvPr>
          <p:cNvSpPr txBox="1"/>
          <p:nvPr/>
        </p:nvSpPr>
        <p:spPr>
          <a:xfrm>
            <a:off x="3799642" y="1924909"/>
            <a:ext cx="744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Captures and celebrates unique perspectives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E11FD-7B57-4C48-901B-A5DD2F97BB06}"/>
              </a:ext>
            </a:extLst>
          </p:cNvPr>
          <p:cNvSpPr txBox="1"/>
          <p:nvPr/>
        </p:nvSpPr>
        <p:spPr>
          <a:xfrm>
            <a:off x="3799642" y="2743973"/>
            <a:ext cx="686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Builds relationships and supports trust</a:t>
            </a:r>
          </a:p>
        </p:txBody>
      </p:sp>
    </p:spTree>
    <p:extLst>
      <p:ext uri="{BB962C8B-B14F-4D97-AF65-F5344CB8AC3E}">
        <p14:creationId xmlns:p14="http://schemas.microsoft.com/office/powerpoint/2010/main" val="42121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ickman climbing a ladder">
            <a:extLst>
              <a:ext uri="{FF2B5EF4-FFF2-40B4-BE49-F238E27FC236}">
                <a16:creationId xmlns:a16="http://schemas.microsoft.com/office/drawing/2014/main" id="{44180FC7-4190-45A3-9823-E45BCE6C3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4" y="1391226"/>
            <a:ext cx="4358935" cy="44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F6BC52-AB98-45E7-A3B3-EC799809CF0B}"/>
              </a:ext>
            </a:extLst>
          </p:cNvPr>
          <p:cNvSpPr txBox="1">
            <a:spLocks/>
          </p:cNvSpPr>
          <p:nvPr/>
        </p:nvSpPr>
        <p:spPr>
          <a:xfrm>
            <a:off x="0" y="584008"/>
            <a:ext cx="12192000" cy="562074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>
                <a:solidFill>
                  <a:schemeClr val="bg1"/>
                </a:solidFill>
              </a:rPr>
              <a:t>     </a:t>
            </a:r>
            <a:r>
              <a:rPr lang="en-GB" sz="3600">
                <a:solidFill>
                  <a:schemeClr val="bg1"/>
                </a:solidFill>
                <a:sym typeface="Webdings" panose="05030102010509060703" pitchFamily="18" charset="2"/>
              </a:rPr>
              <a:t> </a:t>
            </a:r>
            <a:r>
              <a:rPr lang="en-GB" sz="3600">
                <a:solidFill>
                  <a:schemeClr val="bg1"/>
                </a:solidFill>
                <a:latin typeface="+mn-lt"/>
                <a:sym typeface="Webdings" panose="05030102010509060703" pitchFamily="18" charset="2"/>
              </a:rPr>
              <a:t>The Enablers </a:t>
            </a:r>
            <a:endParaRPr lang="en-GB" sz="36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7EF39-7E75-4D5A-9AAE-88D0AFF56C12}"/>
              </a:ext>
            </a:extLst>
          </p:cNvPr>
          <p:cNvSpPr txBox="1"/>
          <p:nvPr/>
        </p:nvSpPr>
        <p:spPr>
          <a:xfrm>
            <a:off x="1578745" y="4808686"/>
            <a:ext cx="903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Championing Implementation at every level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30B8E-FF24-4829-869B-EF536585C4F3}"/>
              </a:ext>
            </a:extLst>
          </p:cNvPr>
          <p:cNvSpPr txBox="1"/>
          <p:nvPr/>
        </p:nvSpPr>
        <p:spPr>
          <a:xfrm>
            <a:off x="2274164" y="4101339"/>
            <a:ext cx="10833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Agreed vision &amp; underpinning principles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2A3E1-4874-4834-8EB7-5321B714FA5E}"/>
              </a:ext>
            </a:extLst>
          </p:cNvPr>
          <p:cNvSpPr txBox="1"/>
          <p:nvPr/>
        </p:nvSpPr>
        <p:spPr>
          <a:xfrm>
            <a:off x="822664" y="5393461"/>
            <a:ext cx="105466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4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C6CD4-047E-4753-B841-2FCF3F556934}"/>
              </a:ext>
            </a:extLst>
          </p:cNvPr>
          <p:cNvSpPr txBox="1"/>
          <p:nvPr/>
        </p:nvSpPr>
        <p:spPr>
          <a:xfrm>
            <a:off x="2868963" y="3491926"/>
            <a:ext cx="80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/>
              <a:t>Focus upon learning … not performing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6C6D9-D9B9-406B-9350-7AEC3FCACBA4}"/>
              </a:ext>
            </a:extLst>
          </p:cNvPr>
          <p:cNvSpPr txBox="1"/>
          <p:nvPr/>
        </p:nvSpPr>
        <p:spPr>
          <a:xfrm>
            <a:off x="3329414" y="2882513"/>
            <a:ext cx="8532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/>
              <a:t>Be creative, be curious &amp; embrace opportunity</a:t>
            </a:r>
          </a:p>
        </p:txBody>
      </p:sp>
    </p:spTree>
    <p:extLst>
      <p:ext uri="{BB962C8B-B14F-4D97-AF65-F5344CB8AC3E}">
        <p14:creationId xmlns:p14="http://schemas.microsoft.com/office/powerpoint/2010/main" val="16670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2BA0-3597-4B9B-B652-3AC792B3B9B9}"/>
              </a:ext>
            </a:extLst>
          </p:cNvPr>
          <p:cNvSpPr txBox="1">
            <a:spLocks/>
          </p:cNvSpPr>
          <p:nvPr/>
        </p:nvSpPr>
        <p:spPr>
          <a:xfrm>
            <a:off x="0" y="584008"/>
            <a:ext cx="12192000" cy="562074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>
                <a:solidFill>
                  <a:schemeClr val="bg1"/>
                </a:solidFill>
              </a:rPr>
              <a:t>     </a:t>
            </a:r>
            <a:r>
              <a:rPr lang="en-GB" sz="3600">
                <a:solidFill>
                  <a:schemeClr val="bg1"/>
                </a:solidFill>
                <a:sym typeface="Webdings" panose="05030102010509060703" pitchFamily="18" charset="2"/>
              </a:rPr>
              <a:t>      </a:t>
            </a:r>
            <a:r>
              <a:rPr lang="en-GB" sz="3600">
                <a:solidFill>
                  <a:schemeClr val="bg1"/>
                </a:solidFill>
                <a:latin typeface="+mn-lt"/>
                <a:sym typeface="Webdings" panose="05030102010509060703" pitchFamily="18" charset="2"/>
              </a:rPr>
              <a:t>The Community  </a:t>
            </a:r>
            <a:endParaRPr lang="en-GB" sz="3600" b="1">
              <a:solidFill>
                <a:schemeClr val="bg1"/>
              </a:solidFill>
            </a:endParaRPr>
          </a:p>
        </p:txBody>
      </p:sp>
      <p:pic>
        <p:nvPicPr>
          <p:cNvPr id="4" name="Graphic 3" descr="Social network">
            <a:extLst>
              <a:ext uri="{FF2B5EF4-FFF2-40B4-BE49-F238E27FC236}">
                <a16:creationId xmlns:a16="http://schemas.microsoft.com/office/drawing/2014/main" id="{FC71F313-69CE-4D63-94F1-0A88F5ADD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067" y="40784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30ACB1-94A6-422A-BCC4-2113741D92E3}"/>
              </a:ext>
            </a:extLst>
          </p:cNvPr>
          <p:cNvSpPr txBox="1"/>
          <p:nvPr/>
        </p:nvSpPr>
        <p:spPr>
          <a:xfrm>
            <a:off x="1346199" y="1803400"/>
            <a:ext cx="9457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3826D-2D45-4B73-AFE8-DE2562AA9D48}"/>
              </a:ext>
            </a:extLst>
          </p:cNvPr>
          <p:cNvSpPr txBox="1"/>
          <p:nvPr/>
        </p:nvSpPr>
        <p:spPr>
          <a:xfrm>
            <a:off x="1151467" y="2291839"/>
            <a:ext cx="7399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Stay in contact:</a:t>
            </a:r>
          </a:p>
          <a:p>
            <a:endParaRPr lang="en-GB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Linda Craig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Regional Lead for Involvement &amp;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>
                <a:hlinkClick r:id="rId4"/>
              </a:rPr>
              <a:t>Linda.craig3@hscni.net</a:t>
            </a: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07803133421</a:t>
            </a:r>
          </a:p>
        </p:txBody>
      </p:sp>
      <p:pic>
        <p:nvPicPr>
          <p:cNvPr id="1026" name="Picture 2" descr="image0.jpeg">
            <a:extLst>
              <a:ext uri="{FF2B5EF4-FFF2-40B4-BE49-F238E27FC236}">
                <a16:creationId xmlns:a16="http://schemas.microsoft.com/office/drawing/2014/main" id="{786A1B27-1997-4DFB-82E5-10530E27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58" y="2674676"/>
            <a:ext cx="2457176" cy="24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6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Item xmlns="f47fa861-369f-4035-a868-dd727a8f1ebe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20" ma:contentTypeDescription="Create a new document." ma:contentTypeScope="" ma:versionID="6272f5f69f8a5612806ae16923e3e462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ad0b031e926c91d98f7d1e70a873b188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tem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tem" ma:index="25" nillable="true" ma:displayName="Item" ma:format="Dropdown" ma:internalName="Item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1E48C3-81D9-4A96-A11C-8FD4AEE0CC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54BBF5-AD8B-4545-8325-FD934DDAF0C0}">
  <ds:schemaRefs>
    <ds:schemaRef ds:uri="db480776-5128-43a3-b677-12ebb2d77427"/>
    <ds:schemaRef ds:uri="f47fa861-369f-4035-a868-dd727a8f1eb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B4E545-4E90-4608-B184-D45F4D6ADDF7}">
  <ds:schemaRefs>
    <ds:schemaRef ds:uri="db480776-5128-43a3-b677-12ebb2d77427"/>
    <ds:schemaRef ds:uri="f47fa861-369f-4035-a868-dd727a8f1e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Widescreen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Webdings</vt:lpstr>
      <vt:lpstr>Office Theme</vt:lpstr>
      <vt:lpstr>PowerPoint Presentation</vt:lpstr>
      <vt:lpstr>PowerPoint Presentation</vt:lpstr>
      <vt:lpstr>PowerPoint Presentation</vt:lpstr>
      <vt:lpstr>         The Approach </vt:lpstr>
      <vt:lpstr>        The Plan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Craig (PHA)</dc:creator>
  <cp:lastModifiedBy>Krisztina Patocs</cp:lastModifiedBy>
  <cp:revision>1</cp:revision>
  <dcterms:created xsi:type="dcterms:W3CDTF">2024-05-02T08:14:43Z</dcterms:created>
  <dcterms:modified xsi:type="dcterms:W3CDTF">2025-10-23T07:38:45Z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