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81" r:id="rId6"/>
    <p:sldId id="282" r:id="rId7"/>
    <p:sldId id="265" r:id="rId8"/>
    <p:sldId id="266" r:id="rId9"/>
    <p:sldId id="285" r:id="rId10"/>
    <p:sldId id="286" r:id="rId11"/>
    <p:sldId id="287" r:id="rId12"/>
    <p:sldId id="267" r:id="rId13"/>
    <p:sldId id="269" r:id="rId14"/>
    <p:sldId id="270" r:id="rId15"/>
    <p:sldId id="273" r:id="rId16"/>
    <p:sldId id="274" r:id="rId17"/>
    <p:sldId id="275" r:id="rId18"/>
    <p:sldId id="278" r:id="rId19"/>
    <p:sldId id="283" r:id="rId20"/>
    <p:sldId id="260"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F5B"/>
    <a:srgbClr val="722A83"/>
    <a:srgbClr val="BBC1C6"/>
    <a:srgbClr val="E39430"/>
    <a:srgbClr val="57AAC2"/>
    <a:srgbClr val="3F88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728" y="38"/>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2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unro" userId="fb4fae7f-6bf4-4c9b-98a3-f69124227091" providerId="ADAL" clId="{8D7DEB25-6E86-44D4-AED6-B9D926268822}"/>
    <pc:docChg chg="modSld">
      <pc:chgData name="James Munro" userId="fb4fae7f-6bf4-4c9b-98a3-f69124227091" providerId="ADAL" clId="{8D7DEB25-6E86-44D4-AED6-B9D926268822}" dt="2019-10-16T21:17:09.181" v="3" actId="1035"/>
      <pc:docMkLst>
        <pc:docMk/>
      </pc:docMkLst>
      <pc:sldChg chg="modSp">
        <pc:chgData name="James Munro" userId="fb4fae7f-6bf4-4c9b-98a3-f69124227091" providerId="ADAL" clId="{8D7DEB25-6E86-44D4-AED6-B9D926268822}" dt="2019-10-16T21:17:09.181" v="3" actId="1035"/>
        <pc:sldMkLst>
          <pc:docMk/>
          <pc:sldMk cId="2339970663" sldId="278"/>
        </pc:sldMkLst>
        <pc:picChg chg="mod">
          <ac:chgData name="James Munro" userId="fb4fae7f-6bf4-4c9b-98a3-f69124227091" providerId="ADAL" clId="{8D7DEB25-6E86-44D4-AED6-B9D926268822}" dt="2019-10-16T21:17:09.181" v="3" actId="1035"/>
          <ac:picMkLst>
            <pc:docMk/>
            <pc:sldMk cId="2339970663" sldId="278"/>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75C79-2C79-4082-8B8B-F40F0028CA67}" type="datetimeFigureOut">
              <a:rPr lang="en-GB" smtClean="0"/>
              <a:t>16/10/2019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BAFEB-AB6B-4074-8281-E23B64C34F7F}" type="slidenum">
              <a:rPr lang="en-GB" smtClean="0"/>
              <a:t>‹#›</a:t>
            </a:fld>
            <a:endParaRPr lang="en-GB"/>
          </a:p>
        </p:txBody>
      </p:sp>
    </p:spTree>
    <p:extLst>
      <p:ext uri="{BB962C8B-B14F-4D97-AF65-F5344CB8AC3E}">
        <p14:creationId xmlns:p14="http://schemas.microsoft.com/office/powerpoint/2010/main" val="13068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gave this presentation at the launch of the London group of </a:t>
            </a:r>
            <a:r>
              <a:rPr lang="en-GB" dirty="0" err="1"/>
              <a:t>Darzi</a:t>
            </a:r>
            <a:r>
              <a:rPr lang="en-GB" dirty="0"/>
              <a:t> fellows (cohort 2019 – which is the 10</a:t>
            </a:r>
            <a:r>
              <a:rPr lang="en-GB" baseline="30000" dirty="0"/>
              <a:t>th</a:t>
            </a:r>
            <a:r>
              <a:rPr lang="en-GB" dirty="0"/>
              <a:t> cohort).</a:t>
            </a:r>
          </a:p>
        </p:txBody>
      </p:sp>
      <p:sp>
        <p:nvSpPr>
          <p:cNvPr id="4" name="Slide Number Placeholder 3"/>
          <p:cNvSpPr>
            <a:spLocks noGrp="1"/>
          </p:cNvSpPr>
          <p:nvPr>
            <p:ph type="sldNum" sz="quarter" idx="10"/>
          </p:nvPr>
        </p:nvSpPr>
        <p:spPr/>
        <p:txBody>
          <a:bodyPr/>
          <a:lstStyle/>
          <a:p>
            <a:fld id="{BC6BAFEB-AB6B-4074-8281-E23B64C34F7F}" type="slidenum">
              <a:rPr lang="en-GB" smtClean="0"/>
              <a:t>1</a:t>
            </a:fld>
            <a:endParaRPr lang="en-GB"/>
          </a:p>
        </p:txBody>
      </p:sp>
    </p:spTree>
    <p:extLst>
      <p:ext uri="{BB962C8B-B14F-4D97-AF65-F5344CB8AC3E}">
        <p14:creationId xmlns:p14="http://schemas.microsoft.com/office/powerpoint/2010/main" val="252800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Data published this year from the Health Foundation gives a good picture of the rising prevalence of MLTCs. </a:t>
            </a:r>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8653E6-DC36-4047-B163-8188C6D8654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5628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So we concluded that we needed to make this voice heard through our work.</a:t>
            </a:r>
          </a:p>
        </p:txBody>
      </p:sp>
      <p:sp>
        <p:nvSpPr>
          <p:cNvPr id="327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0438B0-D501-4A17-90C8-6A11B8DA4549}"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12716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This is really important insight.</a:t>
            </a:r>
            <a:r>
              <a:rPr lang="en-GB" altLang="en-US" baseline="0" dirty="0"/>
              <a:t> </a:t>
            </a:r>
            <a:r>
              <a:rPr lang="en-GB" altLang="en-US" b="1" baseline="0" dirty="0"/>
              <a:t>It is our lack of understanding of the people who we are here to serve that is at the heart of unsustainability.</a:t>
            </a:r>
            <a:r>
              <a:rPr lang="en-GB" altLang="en-US" baseline="0" dirty="0"/>
              <a:t> </a:t>
            </a:r>
            <a:endParaRPr lang="en-GB" altLang="en-US" dirty="0"/>
          </a:p>
        </p:txBody>
      </p:sp>
      <p:sp>
        <p:nvSpPr>
          <p:cNvPr id="348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0C91B5-468C-4AEE-8D08-FD70A8E8221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61346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As the ethnographic research reveals, it’s striking that people didn’t speak in terms of their individual diagnoses – they instead spoke movingly about the compound impact to their lives. </a:t>
            </a:r>
            <a:r>
              <a:rPr lang="en-GB" altLang="en-US" b="1" dirty="0"/>
              <a:t>Loss of mobility</a:t>
            </a:r>
            <a:r>
              <a:rPr lang="en-GB" altLang="en-US" dirty="0"/>
              <a:t> contributes to </a:t>
            </a:r>
            <a:r>
              <a:rPr lang="en-GB" altLang="en-US" b="1" dirty="0"/>
              <a:t>diminished social connections</a:t>
            </a:r>
            <a:r>
              <a:rPr lang="en-GB" altLang="en-US" dirty="0"/>
              <a:t> which in turn can contribute to a</a:t>
            </a:r>
            <a:r>
              <a:rPr lang="en-GB" altLang="en-US" b="1" dirty="0"/>
              <a:t> loss of mental wellbeing</a:t>
            </a:r>
            <a:r>
              <a:rPr lang="en-GB" altLang="en-US" dirty="0"/>
              <a:t>. Cross cutting impacts such as chronic </a:t>
            </a:r>
            <a:r>
              <a:rPr lang="en-GB" altLang="en-US" b="1" dirty="0"/>
              <a:t>pain</a:t>
            </a:r>
            <a:r>
              <a:rPr lang="en-GB" altLang="en-US" dirty="0"/>
              <a:t> and </a:t>
            </a:r>
            <a:r>
              <a:rPr lang="en-GB" altLang="en-US" b="1" dirty="0"/>
              <a:t>fatigue</a:t>
            </a:r>
            <a:r>
              <a:rPr lang="en-GB" altLang="en-US" dirty="0"/>
              <a:t> can be more of a daily battle than individual diagnoses and have a significant impact on quality of life. These challenges are coupled with the treatment burden of a fragmented system. Multiple conditions often mean multiple appointments, multiple tests across multiple sites, trusts and multiple medications – all of which can come to have a dominating effect. Further, much of the unmet need described was not biomedical, but social – including support with work, family and relationships, finance, housing and transportation. We also see examples of people’s extraordinary </a:t>
            </a:r>
            <a:r>
              <a:rPr lang="en-GB" altLang="en-US" dirty="0" err="1"/>
              <a:t>adaptiveness</a:t>
            </a:r>
            <a:r>
              <a:rPr lang="en-GB" altLang="en-US" dirty="0"/>
              <a:t> in the face of challenge, finding unique and inventive ways to manage their conditions. </a:t>
            </a:r>
          </a:p>
        </p:txBody>
      </p:sp>
      <p:sp>
        <p:nvSpPr>
          <p:cNvPr id="389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1ABA75-C6CA-49DA-ACB5-7FC6E1F7512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38300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C6420BB-F7C2-4045-BC09-A4CADEF375F5}"/>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defRPr/>
            </a:pPr>
            <a:endParaRPr lang="en-GB" dirty="0"/>
          </a:p>
          <a:p>
            <a:pPr lvl="1">
              <a:defRPr/>
            </a:pPr>
            <a:r>
              <a:rPr lang="en-GB" dirty="0"/>
              <a:t>I showed</a:t>
            </a:r>
            <a:r>
              <a:rPr lang="en-GB" baseline="0" dirty="0"/>
              <a:t> them this film, but there are a </a:t>
            </a:r>
            <a:r>
              <a:rPr lang="en-GB" baseline="0" dirty="0" err="1"/>
              <a:t>a</a:t>
            </a:r>
            <a:r>
              <a:rPr lang="en-GB" baseline="0" dirty="0"/>
              <a:t> few others (They are all on u tube, focussing on different aspects of what matters to people living with multiple long term conditions).</a:t>
            </a:r>
            <a:endParaRPr lang="en-GB" dirty="0"/>
          </a:p>
          <a:p>
            <a:pPr lvl="1">
              <a:defRPr/>
            </a:pPr>
            <a:endParaRPr lang="en-GB" dirty="0"/>
          </a:p>
          <a:p>
            <a:pPr lvl="1">
              <a:defRPr/>
            </a:pPr>
            <a:endParaRPr lang="en-GB" dirty="0"/>
          </a:p>
          <a:p>
            <a:pPr>
              <a:spcBef>
                <a:spcPts val="0"/>
              </a:spcBef>
              <a:spcAft>
                <a:spcPts val="0"/>
              </a:spcAft>
              <a:buFont typeface="+mj-lt"/>
              <a:buNone/>
              <a:defRPr/>
            </a:pPr>
            <a:endParaRPr lang="en-GB" dirty="0">
              <a:solidFill>
                <a:schemeClr val="tx2">
                  <a:lumMod val="75000"/>
                </a:schemeClr>
              </a:solidFill>
            </a:endParaRPr>
          </a:p>
        </p:txBody>
      </p:sp>
      <p:sp>
        <p:nvSpPr>
          <p:cNvPr id="491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F1C1AF-B572-4C60-A690-4A27540F571D}"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2481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6BAFEB-AB6B-4074-8281-E23B64C34F7F}" type="slidenum">
              <a:rPr lang="en-GB" smtClean="0"/>
              <a:t>15</a:t>
            </a:fld>
            <a:endParaRPr lang="en-GB"/>
          </a:p>
        </p:txBody>
      </p:sp>
    </p:spTree>
    <p:extLst>
      <p:ext uri="{BB962C8B-B14F-4D97-AF65-F5344CB8AC3E}">
        <p14:creationId xmlns:p14="http://schemas.microsoft.com/office/powerpoint/2010/main" val="28205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it feels hard to make time and change practice to truly listen to people. But in my view, for </a:t>
            </a:r>
            <a:r>
              <a:rPr lang="en-GB" dirty="0" err="1"/>
              <a:t>eample</a:t>
            </a:r>
            <a:r>
              <a:rPr lang="en-GB" dirty="0"/>
              <a:t> for the people living </a:t>
            </a:r>
            <a:r>
              <a:rPr lang="en-GB" dirty="0" err="1"/>
              <a:t>iwht</a:t>
            </a:r>
            <a:r>
              <a:rPr lang="en-GB" dirty="0"/>
              <a:t> multiple long term conditions, it also simplifies matters. Because you realise that rather than caring about the treatment pathways and prescribing guidelines for 5 different conditions, you can focus on a smaller number of overall impacts:</a:t>
            </a:r>
          </a:p>
          <a:p>
            <a:r>
              <a:rPr lang="en-GB" dirty="0"/>
              <a:t>Fatigue, pain, mobility, social connectedness.</a:t>
            </a:r>
          </a:p>
          <a:p>
            <a:r>
              <a:rPr lang="en-GB" dirty="0"/>
              <a:t>What would care look like </a:t>
            </a:r>
            <a:r>
              <a:rPr lang="en-GB" dirty="0" err="1"/>
              <a:t>htat</a:t>
            </a:r>
            <a:r>
              <a:rPr lang="en-GB" dirty="0"/>
              <a:t> focussed on those impacts? What if every appointment for a LTC raise the question: how easy do you find it to get out and about? How can we help you with this? In my view, having engaged with this data in detail, this would almost be the most value adding intervention of them all. Helping people to stay mobile. </a:t>
            </a:r>
          </a:p>
          <a:p>
            <a:endParaRPr lang="en-GB" dirty="0"/>
          </a:p>
          <a:p>
            <a:r>
              <a:rPr lang="en-GB" dirty="0"/>
              <a:t>It is hard to make these changes – it is counter cultural. SO we are only going to continue working against these obstacles (professional, managerial, resource constraints) if we tap into plenty of energy. And who will have the most energy to keep at it: the people to whom it matters the most – the people living with LTCs. If you work with patients and carers on this, it’s like you take an extra battery pack into </a:t>
            </a:r>
            <a:r>
              <a:rPr lang="en-GB"/>
              <a:t>your struggles.</a:t>
            </a:r>
          </a:p>
        </p:txBody>
      </p:sp>
      <p:sp>
        <p:nvSpPr>
          <p:cNvPr id="4" name="Slide Number Placeholder 3"/>
          <p:cNvSpPr>
            <a:spLocks noGrp="1"/>
          </p:cNvSpPr>
          <p:nvPr>
            <p:ph type="sldNum" sz="quarter" idx="10"/>
          </p:nvPr>
        </p:nvSpPr>
        <p:spPr/>
        <p:txBody>
          <a:bodyPr/>
          <a:lstStyle/>
          <a:p>
            <a:fld id="{BC6BAFEB-AB6B-4074-8281-E23B64C34F7F}" type="slidenum">
              <a:rPr lang="en-GB" smtClean="0"/>
              <a:t>16</a:t>
            </a:fld>
            <a:endParaRPr lang="en-GB"/>
          </a:p>
        </p:txBody>
      </p:sp>
    </p:spTree>
    <p:extLst>
      <p:ext uri="{BB962C8B-B14F-4D97-AF65-F5344CB8AC3E}">
        <p14:creationId xmlns:p14="http://schemas.microsoft.com/office/powerpoint/2010/main" val="217068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‘brief’ was to explain to this group of bushy tailed and talented clinicians why clinical knowledge is only part of the ‘expertise’ that is needed to support people well, particularly those living with ongoing health problems. </a:t>
            </a:r>
          </a:p>
          <a:p>
            <a:endParaRPr lang="en-GB" dirty="0"/>
          </a:p>
          <a:p>
            <a:r>
              <a:rPr lang="en-GB" dirty="0"/>
              <a:t>I always talk about this picture, which I think captures the ‘health policy dilemma’ quite nicely. Parents looking down on a beautiful mobile over the child’s bed – child only sees bums. </a:t>
            </a:r>
          </a:p>
          <a:p>
            <a:endParaRPr lang="en-GB" dirty="0"/>
          </a:p>
          <a:p>
            <a:r>
              <a:rPr lang="en-GB" dirty="0"/>
              <a:t>So without understanding the user perspective, we don’t know </a:t>
            </a:r>
          </a:p>
          <a:p>
            <a:pPr marL="171450" indent="-171450">
              <a:buFont typeface="Arial" panose="020B0604020202020204" pitchFamily="34" charset="0"/>
              <a:buChar char="•"/>
            </a:pPr>
            <a:r>
              <a:rPr lang="en-GB" dirty="0"/>
              <a:t>Who does most of the caring? How? How well?</a:t>
            </a:r>
          </a:p>
          <a:p>
            <a:pPr marL="171450" indent="-171450">
              <a:buFont typeface="Arial" panose="020B0604020202020204" pitchFamily="34" charset="0"/>
              <a:buChar char="•"/>
            </a:pPr>
            <a:r>
              <a:rPr lang="en-GB" dirty="0"/>
              <a:t>Who is actually on the team supporting this person?</a:t>
            </a:r>
          </a:p>
          <a:p>
            <a:pPr marL="171450" indent="-171450">
              <a:buFont typeface="Arial" panose="020B0604020202020204" pitchFamily="34" charset="0"/>
              <a:buChar char="•"/>
            </a:pPr>
            <a:r>
              <a:rPr lang="en-GB" dirty="0"/>
              <a:t>What care you can provide would actually add value?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BAFEB-AB6B-4074-8281-E23B64C34F7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362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So first question: who does the caring?</a:t>
            </a:r>
          </a:p>
          <a:p>
            <a:r>
              <a:rPr lang="en-GB" dirty="0"/>
              <a:t>Which resources have we got?</a:t>
            </a:r>
          </a:p>
          <a:p>
            <a:r>
              <a:rPr lang="en-GB" dirty="0"/>
              <a:t>What does effective use of this resource look like?</a:t>
            </a:r>
          </a:p>
          <a:p>
            <a:r>
              <a:rPr lang="en-GB" dirty="0"/>
              <a:t>If we maximise the effectiveness of the 0.1% by cutting the appointment time from 15 to 10 minutes – what impact does this have on the effectiveness of care?</a:t>
            </a:r>
          </a:p>
          <a:p>
            <a:r>
              <a:rPr lang="en-GB" dirty="0"/>
              <a:t>Should we use the appointment to improve the 99.9% of time the patient spends on their own?</a:t>
            </a:r>
          </a:p>
          <a:p>
            <a:r>
              <a:rPr lang="en-GB" dirty="0"/>
              <a:t>Does the HCP even know what happens during these 5000 hours? What the patient does that is effective, or less so? Are they interested?</a:t>
            </a:r>
          </a:p>
          <a:p>
            <a:r>
              <a:rPr lang="en-GB" dirty="0"/>
              <a:t>Does the patient know how to describe their life with diabetes? What works well for them? What they struggle with?</a:t>
            </a:r>
          </a:p>
          <a:p>
            <a:endParaRPr lang="en-GB" dirty="0"/>
          </a:p>
          <a:p>
            <a:r>
              <a:rPr lang="en-GB" dirty="0"/>
              <a:t>Importance of self management support.</a:t>
            </a:r>
          </a:p>
          <a:p>
            <a:r>
              <a:rPr lang="en-GB" dirty="0"/>
              <a:t>Holistic needs assessment – focus on skills, knowledge, confidence</a:t>
            </a:r>
          </a:p>
          <a:p>
            <a:endParaRPr lang="en-GB" dirty="0"/>
          </a:p>
          <a:p>
            <a:r>
              <a:rPr lang="en-GB" b="1" dirty="0"/>
              <a:t>If you don’t hear from the patient about their experience of living with a condition, you will not deliver effective care.</a:t>
            </a:r>
          </a:p>
        </p:txBody>
      </p:sp>
      <p:sp>
        <p:nvSpPr>
          <p:cNvPr id="4" name="Slide Number Placeholder 3"/>
          <p:cNvSpPr>
            <a:spLocks noGrp="1"/>
          </p:cNvSpPr>
          <p:nvPr>
            <p:ph type="sldNum" sz="quarter" idx="10"/>
          </p:nvPr>
        </p:nvSpPr>
        <p:spPr/>
        <p:txBody>
          <a:bodyPr/>
          <a:lstStyle/>
          <a:p>
            <a:fld id="{BC6BAFEB-AB6B-4074-8281-E23B64C34F7F}" type="slidenum">
              <a:rPr lang="en-GB" smtClean="0"/>
              <a:t>3</a:t>
            </a:fld>
            <a:endParaRPr lang="en-GB"/>
          </a:p>
        </p:txBody>
      </p:sp>
    </p:spTree>
    <p:extLst>
      <p:ext uri="{BB962C8B-B14F-4D97-AF65-F5344CB8AC3E}">
        <p14:creationId xmlns:p14="http://schemas.microsoft.com/office/powerpoint/2010/main" val="398775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Second question: Who is on the team?</a:t>
            </a:r>
          </a:p>
          <a:p>
            <a:r>
              <a:rPr lang="en-GB" dirty="0"/>
              <a:t>This slide has the </a:t>
            </a:r>
            <a:r>
              <a:rPr lang="en-GB" dirty="0" err="1"/>
              <a:t>Alzheimers</a:t>
            </a:r>
            <a:r>
              <a:rPr lang="en-GB" dirty="0"/>
              <a:t> Web of Care. It has been very widely used including by the WHO.  </a:t>
            </a:r>
          </a:p>
          <a:p>
            <a:r>
              <a:rPr lang="en-GB" dirty="0"/>
              <a:t> </a:t>
            </a:r>
          </a:p>
          <a:p>
            <a:r>
              <a:rPr lang="en-GB" dirty="0"/>
              <a:t>This web was drawn by a lady called Barbara </a:t>
            </a:r>
            <a:r>
              <a:rPr lang="en-GB" dirty="0" err="1"/>
              <a:t>Pointon</a:t>
            </a:r>
            <a:r>
              <a:rPr lang="en-GB" dirty="0"/>
              <a:t>. For 17 years she was the carer for her husband Malcolm who had </a:t>
            </a:r>
            <a:r>
              <a:rPr lang="en-GB" dirty="0" err="1"/>
              <a:t>Alzheimers</a:t>
            </a:r>
            <a:r>
              <a:rPr lang="en-GB" dirty="0"/>
              <a:t>. The lines represent their touch points with various services. The blue shapes are health services and the pink ones are the adult social car services that Malcolm needed in the last seven years of his life.</a:t>
            </a:r>
          </a:p>
          <a:p>
            <a:r>
              <a:rPr lang="en-GB" dirty="0"/>
              <a:t> </a:t>
            </a:r>
          </a:p>
          <a:p>
            <a:r>
              <a:rPr lang="en-GB" dirty="0"/>
              <a:t>When she presented this picture to an Alzheimer’s and National Voices workshop, Barbara said:</a:t>
            </a:r>
          </a:p>
          <a:p>
            <a:r>
              <a:rPr lang="en-GB" dirty="0"/>
              <a:t> </a:t>
            </a:r>
          </a:p>
          <a:p>
            <a:r>
              <a:rPr lang="en-GB" dirty="0"/>
              <a:t>‘Care is care is care. You are the ones who divide it into primary, secondary, social care and so on.’</a:t>
            </a:r>
          </a:p>
          <a:p>
            <a:r>
              <a:rPr lang="en-GB" dirty="0"/>
              <a:t> </a:t>
            </a:r>
          </a:p>
          <a:p>
            <a:r>
              <a:rPr lang="en-GB" dirty="0"/>
              <a:t>She also made a plea for what people really need in these circumstances – one point of contact who knows both you and your life and preferences, and knows about the condition(s) and needs that you have. She talked about how, in the middle of this web, you are trying to find ‘the person with the backpack of knowledge who will walk beside you.’</a:t>
            </a:r>
          </a:p>
          <a:p>
            <a:endParaRPr lang="en-GB" dirty="0"/>
          </a:p>
          <a:p>
            <a:r>
              <a:rPr lang="en-GB" b="1" dirty="0"/>
              <a:t>Patient/carer often the only person who knows who is on the team.</a:t>
            </a:r>
            <a:r>
              <a:rPr lang="en-GB" dirty="0"/>
              <a:t> Pharmacist, mattress technician – also : informal carers – who needs to know what? </a:t>
            </a:r>
          </a:p>
          <a:p>
            <a:r>
              <a:rPr lang="en-GB" b="1" dirty="0"/>
              <a:t>If you don’t hear from the patient/ carer, you won’t know who needs to know what and whose work needs to be coordinated. </a:t>
            </a:r>
          </a:p>
          <a:p>
            <a:endParaRPr lang="en-GB" dirty="0"/>
          </a:p>
          <a:p>
            <a:r>
              <a:rPr lang="en-GB" dirty="0"/>
              <a:t>The next few pages show similar maps drawn by other patients and our members for similar conditions and situations. Increasingly, people don’t just have one condition, they have a number of them. SO it is entirely possible that a person or their carer juggles all these webs on top of each other. Which is pretty daunting.</a:t>
            </a:r>
          </a:p>
          <a:p>
            <a:endParaRPr lang="en-GB" dirty="0"/>
          </a:p>
        </p:txBody>
      </p:sp>
      <p:sp>
        <p:nvSpPr>
          <p:cNvPr id="4" name="Slide Number Placeholder 3"/>
          <p:cNvSpPr>
            <a:spLocks noGrp="1"/>
          </p:cNvSpPr>
          <p:nvPr>
            <p:ph type="sldNum" sz="quarter" idx="10"/>
          </p:nvPr>
        </p:nvSpPr>
        <p:spPr/>
        <p:txBody>
          <a:bodyPr/>
          <a:lstStyle/>
          <a:p>
            <a:fld id="{BC6BAFEB-AB6B-4074-8281-E23B64C34F7F}" type="slidenum">
              <a:rPr lang="en-GB" smtClean="0"/>
              <a:t>4</a:t>
            </a:fld>
            <a:endParaRPr lang="en-GB"/>
          </a:p>
        </p:txBody>
      </p:sp>
    </p:spTree>
    <p:extLst>
      <p:ext uri="{BB962C8B-B14F-4D97-AF65-F5344CB8AC3E}">
        <p14:creationId xmlns:p14="http://schemas.microsoft.com/office/powerpoint/2010/main" val="66087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BC6BAFEB-AB6B-4074-8281-E23B64C34F7F}" type="slidenum">
              <a:rPr lang="en-GB" smtClean="0"/>
              <a:t>5</a:t>
            </a:fld>
            <a:endParaRPr lang="en-GB"/>
          </a:p>
        </p:txBody>
      </p:sp>
    </p:spTree>
    <p:extLst>
      <p:ext uri="{BB962C8B-B14F-4D97-AF65-F5344CB8AC3E}">
        <p14:creationId xmlns:p14="http://schemas.microsoft.com/office/powerpoint/2010/main" val="16453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BC6BAFEB-AB6B-4074-8281-E23B64C34F7F}" type="slidenum">
              <a:rPr lang="en-GB" smtClean="0"/>
              <a:t>6</a:t>
            </a:fld>
            <a:endParaRPr lang="en-GB"/>
          </a:p>
        </p:txBody>
      </p:sp>
    </p:spTree>
    <p:extLst>
      <p:ext uri="{BB962C8B-B14F-4D97-AF65-F5344CB8AC3E}">
        <p14:creationId xmlns:p14="http://schemas.microsoft.com/office/powerpoint/2010/main" val="407432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BC6BAFEB-AB6B-4074-8281-E23B64C34F7F}" type="slidenum">
              <a:rPr lang="en-GB" smtClean="0"/>
              <a:t>7</a:t>
            </a:fld>
            <a:endParaRPr lang="en-GB"/>
          </a:p>
        </p:txBody>
      </p:sp>
    </p:spTree>
    <p:extLst>
      <p:ext uri="{BB962C8B-B14F-4D97-AF65-F5344CB8AC3E}">
        <p14:creationId xmlns:p14="http://schemas.microsoft.com/office/powerpoint/2010/main" val="414242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solidFill>
                  <a:srgbClr val="389294"/>
                </a:solidFill>
                <a:latin typeface="Arial" panose="020B0604020202020204" pitchFamily="34" charset="0"/>
                <a:cs typeface="Arial" panose="020B0604020202020204" pitchFamily="34" charset="0"/>
              </a:rPr>
              <a:t>So this is a piece of work I did in a previous role, when I led the work of the Richmond Group of Charities. You can find plenty of information about this programme of work on their website. Eve manages this programme now, and is always happy to engage too.</a:t>
            </a:r>
          </a:p>
        </p:txBody>
      </p:sp>
      <p:sp>
        <p:nvSpPr>
          <p:cNvPr id="61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41A2C0-1FBA-41D5-BEAD-A65087331F3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9107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 just flick through these slides – saying ‘there is lots of hard data, why this is important, all the stuff you are used to looking it. So literally just paused for a few seconds on each of those slides. </a:t>
            </a:r>
          </a:p>
          <a:p>
            <a:pPr eaLnBrk="1" hangingPunct="1">
              <a:spcBef>
                <a:spcPct val="0"/>
              </a:spcBef>
            </a:pPr>
            <a:endParaRPr lang="en-GB" altLang="en-US" dirty="0"/>
          </a:p>
          <a:p>
            <a:pPr eaLnBrk="1" hangingPunct="1">
              <a:spcBef>
                <a:spcPct val="0"/>
              </a:spcBef>
            </a:pPr>
            <a:r>
              <a:rPr lang="en-GB" altLang="en-US" dirty="0"/>
              <a:t>This is the main user of health services. But this is not how, in the main, our services are organised. Is this because we don’t hear the user perspective?</a:t>
            </a:r>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3E113D-36B3-4847-A0F5-C95E65F8F3B3}"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8803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0C89DF-3E77-44A0-B97B-B8AC877FE507}"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8E6864-7EB3-4D2C-BFCB-CEBA7E2A4D1E}" type="slidenum">
              <a:rPr lang="en-GB" smtClean="0"/>
              <a:t>‹#›</a:t>
            </a:fld>
            <a:endParaRPr lang="en-GB"/>
          </a:p>
        </p:txBody>
      </p:sp>
    </p:spTree>
    <p:extLst>
      <p:ext uri="{BB962C8B-B14F-4D97-AF65-F5344CB8AC3E}">
        <p14:creationId xmlns:p14="http://schemas.microsoft.com/office/powerpoint/2010/main" val="302040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0C89DF-3E77-44A0-B97B-B8AC877FE507}"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8E6864-7EB3-4D2C-BFCB-CEBA7E2A4D1E}" type="slidenum">
              <a:rPr lang="en-GB" smtClean="0"/>
              <a:t>‹#›</a:t>
            </a:fld>
            <a:endParaRPr lang="en-GB"/>
          </a:p>
        </p:txBody>
      </p:sp>
    </p:spTree>
    <p:extLst>
      <p:ext uri="{BB962C8B-B14F-4D97-AF65-F5344CB8AC3E}">
        <p14:creationId xmlns:p14="http://schemas.microsoft.com/office/powerpoint/2010/main" val="190354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0C89DF-3E77-44A0-B97B-B8AC877FE507}"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8E6864-7EB3-4D2C-BFCB-CEBA7E2A4D1E}" type="slidenum">
              <a:rPr lang="en-GB" smtClean="0"/>
              <a:t>‹#›</a:t>
            </a:fld>
            <a:endParaRPr lang="en-GB"/>
          </a:p>
        </p:txBody>
      </p:sp>
    </p:spTree>
    <p:extLst>
      <p:ext uri="{BB962C8B-B14F-4D97-AF65-F5344CB8AC3E}">
        <p14:creationId xmlns:p14="http://schemas.microsoft.com/office/powerpoint/2010/main" val="2567804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D5B623-B213-4E21-A854-5CF67C31880B}"/>
              </a:ext>
            </a:extLst>
          </p:cNvPr>
          <p:cNvSpPr>
            <a:spLocks noGrp="1"/>
          </p:cNvSpPr>
          <p:nvPr>
            <p:ph type="dt" sz="half" idx="10"/>
          </p:nvPr>
        </p:nvSpPr>
        <p:spPr/>
        <p:txBody>
          <a:bodyPr/>
          <a:lstStyle>
            <a:lvl1pPr>
              <a:defRPr/>
            </a:lvl1pPr>
          </a:lstStyle>
          <a:p>
            <a:pPr>
              <a:defRPr/>
            </a:pPr>
            <a:fld id="{302C37B5-54AF-4FBD-8B3B-736E7DE83547}" type="datetimeFigureOut">
              <a:rPr lang="en-GB" altLang="en-US"/>
              <a:pPr>
                <a:defRPr/>
              </a:pPr>
              <a:t>16/10/2019</a:t>
            </a:fld>
            <a:endParaRPr lang="en-GB" altLang="en-US"/>
          </a:p>
        </p:txBody>
      </p:sp>
      <p:sp>
        <p:nvSpPr>
          <p:cNvPr id="5" name="Footer Placeholder 4">
            <a:extLst>
              <a:ext uri="{FF2B5EF4-FFF2-40B4-BE49-F238E27FC236}">
                <a16:creationId xmlns:a16="http://schemas.microsoft.com/office/drawing/2014/main" id="{55E949AB-8FC3-4004-8E89-A6D4995683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572B941-EF08-470D-8354-576398B818DC}"/>
              </a:ext>
            </a:extLst>
          </p:cNvPr>
          <p:cNvSpPr>
            <a:spLocks noGrp="1"/>
          </p:cNvSpPr>
          <p:nvPr>
            <p:ph type="sldNum" sz="quarter" idx="12"/>
          </p:nvPr>
        </p:nvSpPr>
        <p:spPr/>
        <p:txBody>
          <a:bodyPr/>
          <a:lstStyle>
            <a:lvl1pPr>
              <a:defRPr/>
            </a:lvl1pPr>
          </a:lstStyle>
          <a:p>
            <a:pPr>
              <a:defRPr/>
            </a:pPr>
            <a:fld id="{3B99EEFD-D6F4-4681-929B-EFF343805697}" type="slidenum">
              <a:rPr lang="en-GB" altLang="en-US"/>
              <a:pPr>
                <a:defRPr/>
              </a:pPr>
              <a:t>‹#›</a:t>
            </a:fld>
            <a:endParaRPr lang="en-GB" altLang="en-US"/>
          </a:p>
        </p:txBody>
      </p:sp>
    </p:spTree>
    <p:extLst>
      <p:ext uri="{BB962C8B-B14F-4D97-AF65-F5344CB8AC3E}">
        <p14:creationId xmlns:p14="http://schemas.microsoft.com/office/powerpoint/2010/main" val="2541304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D5B623-B213-4E21-A854-5CF67C31880B}"/>
              </a:ext>
            </a:extLst>
          </p:cNvPr>
          <p:cNvSpPr>
            <a:spLocks noGrp="1"/>
          </p:cNvSpPr>
          <p:nvPr>
            <p:ph type="dt" sz="half" idx="10"/>
          </p:nvPr>
        </p:nvSpPr>
        <p:spPr/>
        <p:txBody>
          <a:bodyPr/>
          <a:lstStyle>
            <a:lvl1pPr>
              <a:defRPr/>
            </a:lvl1pPr>
          </a:lstStyle>
          <a:p>
            <a:pPr>
              <a:defRPr/>
            </a:pPr>
            <a:fld id="{CA2A5773-F0EF-49AB-805A-4B0346A6CE1A}" type="datetimeFigureOut">
              <a:rPr lang="en-GB" altLang="en-US"/>
              <a:pPr>
                <a:defRPr/>
              </a:pPr>
              <a:t>16/10/2019</a:t>
            </a:fld>
            <a:endParaRPr lang="en-GB" altLang="en-US"/>
          </a:p>
        </p:txBody>
      </p:sp>
      <p:sp>
        <p:nvSpPr>
          <p:cNvPr id="5" name="Footer Placeholder 4">
            <a:extLst>
              <a:ext uri="{FF2B5EF4-FFF2-40B4-BE49-F238E27FC236}">
                <a16:creationId xmlns:a16="http://schemas.microsoft.com/office/drawing/2014/main" id="{55E949AB-8FC3-4004-8E89-A6D4995683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572B941-EF08-470D-8354-576398B818DC}"/>
              </a:ext>
            </a:extLst>
          </p:cNvPr>
          <p:cNvSpPr>
            <a:spLocks noGrp="1"/>
          </p:cNvSpPr>
          <p:nvPr>
            <p:ph type="sldNum" sz="quarter" idx="12"/>
          </p:nvPr>
        </p:nvSpPr>
        <p:spPr/>
        <p:txBody>
          <a:bodyPr/>
          <a:lstStyle>
            <a:lvl1pPr>
              <a:defRPr/>
            </a:lvl1pPr>
          </a:lstStyle>
          <a:p>
            <a:pPr>
              <a:defRPr/>
            </a:pPr>
            <a:fld id="{E9DB889D-E685-411C-8FE6-29E63D790321}" type="slidenum">
              <a:rPr lang="en-GB" altLang="en-US"/>
              <a:pPr>
                <a:defRPr/>
              </a:pPr>
              <a:t>‹#›</a:t>
            </a:fld>
            <a:endParaRPr lang="en-GB" altLang="en-US"/>
          </a:p>
        </p:txBody>
      </p:sp>
    </p:spTree>
    <p:extLst>
      <p:ext uri="{BB962C8B-B14F-4D97-AF65-F5344CB8AC3E}">
        <p14:creationId xmlns:p14="http://schemas.microsoft.com/office/powerpoint/2010/main" val="64208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D5B623-B213-4E21-A854-5CF67C31880B}"/>
              </a:ext>
            </a:extLst>
          </p:cNvPr>
          <p:cNvSpPr>
            <a:spLocks noGrp="1"/>
          </p:cNvSpPr>
          <p:nvPr>
            <p:ph type="dt" sz="half" idx="10"/>
          </p:nvPr>
        </p:nvSpPr>
        <p:spPr/>
        <p:txBody>
          <a:bodyPr/>
          <a:lstStyle>
            <a:lvl1pPr>
              <a:defRPr/>
            </a:lvl1pPr>
          </a:lstStyle>
          <a:p>
            <a:pPr>
              <a:defRPr/>
            </a:pPr>
            <a:fld id="{25C65B74-3C57-472A-B409-8B858CF3C626}" type="datetimeFigureOut">
              <a:rPr lang="en-GB" altLang="en-US"/>
              <a:pPr>
                <a:defRPr/>
              </a:pPr>
              <a:t>16/10/2019</a:t>
            </a:fld>
            <a:endParaRPr lang="en-GB" altLang="en-US"/>
          </a:p>
        </p:txBody>
      </p:sp>
      <p:sp>
        <p:nvSpPr>
          <p:cNvPr id="5" name="Footer Placeholder 4">
            <a:extLst>
              <a:ext uri="{FF2B5EF4-FFF2-40B4-BE49-F238E27FC236}">
                <a16:creationId xmlns:a16="http://schemas.microsoft.com/office/drawing/2014/main" id="{55E949AB-8FC3-4004-8E89-A6D4995683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572B941-EF08-470D-8354-576398B818DC}"/>
              </a:ext>
            </a:extLst>
          </p:cNvPr>
          <p:cNvSpPr>
            <a:spLocks noGrp="1"/>
          </p:cNvSpPr>
          <p:nvPr>
            <p:ph type="sldNum" sz="quarter" idx="12"/>
          </p:nvPr>
        </p:nvSpPr>
        <p:spPr/>
        <p:txBody>
          <a:bodyPr/>
          <a:lstStyle>
            <a:lvl1pPr>
              <a:defRPr/>
            </a:lvl1pPr>
          </a:lstStyle>
          <a:p>
            <a:pPr>
              <a:defRPr/>
            </a:pPr>
            <a:fld id="{6876F805-EFC2-4AB4-BB2C-7029504FA09D}" type="slidenum">
              <a:rPr lang="en-GB" altLang="en-US"/>
              <a:pPr>
                <a:defRPr/>
              </a:pPr>
              <a:t>‹#›</a:t>
            </a:fld>
            <a:endParaRPr lang="en-GB" altLang="en-US"/>
          </a:p>
        </p:txBody>
      </p:sp>
    </p:spTree>
    <p:extLst>
      <p:ext uri="{BB962C8B-B14F-4D97-AF65-F5344CB8AC3E}">
        <p14:creationId xmlns:p14="http://schemas.microsoft.com/office/powerpoint/2010/main" val="1230939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0D5B623-B213-4E21-A854-5CF67C31880B}"/>
              </a:ext>
            </a:extLst>
          </p:cNvPr>
          <p:cNvSpPr>
            <a:spLocks noGrp="1"/>
          </p:cNvSpPr>
          <p:nvPr>
            <p:ph type="dt" sz="half" idx="10"/>
          </p:nvPr>
        </p:nvSpPr>
        <p:spPr/>
        <p:txBody>
          <a:bodyPr/>
          <a:lstStyle>
            <a:lvl1pPr>
              <a:defRPr/>
            </a:lvl1pPr>
          </a:lstStyle>
          <a:p>
            <a:pPr>
              <a:defRPr/>
            </a:pPr>
            <a:fld id="{32927380-D97A-4C11-8223-19D795C04ADD}" type="datetimeFigureOut">
              <a:rPr lang="en-GB" altLang="en-US"/>
              <a:pPr>
                <a:defRPr/>
              </a:pPr>
              <a:t>16/10/2019</a:t>
            </a:fld>
            <a:endParaRPr lang="en-GB" altLang="en-US"/>
          </a:p>
        </p:txBody>
      </p:sp>
      <p:sp>
        <p:nvSpPr>
          <p:cNvPr id="6" name="Footer Placeholder 4">
            <a:extLst>
              <a:ext uri="{FF2B5EF4-FFF2-40B4-BE49-F238E27FC236}">
                <a16:creationId xmlns:a16="http://schemas.microsoft.com/office/drawing/2014/main" id="{55E949AB-8FC3-4004-8E89-A6D49956837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572B941-EF08-470D-8354-576398B818DC}"/>
              </a:ext>
            </a:extLst>
          </p:cNvPr>
          <p:cNvSpPr>
            <a:spLocks noGrp="1"/>
          </p:cNvSpPr>
          <p:nvPr>
            <p:ph type="sldNum" sz="quarter" idx="12"/>
          </p:nvPr>
        </p:nvSpPr>
        <p:spPr/>
        <p:txBody>
          <a:bodyPr/>
          <a:lstStyle>
            <a:lvl1pPr>
              <a:defRPr/>
            </a:lvl1pPr>
          </a:lstStyle>
          <a:p>
            <a:pPr>
              <a:defRPr/>
            </a:pPr>
            <a:fld id="{5CBBAB36-D1BE-484D-84A9-28ED97BE5AB5}" type="slidenum">
              <a:rPr lang="en-GB" altLang="en-US"/>
              <a:pPr>
                <a:defRPr/>
              </a:pPr>
              <a:t>‹#›</a:t>
            </a:fld>
            <a:endParaRPr lang="en-GB" altLang="en-US"/>
          </a:p>
        </p:txBody>
      </p:sp>
    </p:spTree>
    <p:extLst>
      <p:ext uri="{BB962C8B-B14F-4D97-AF65-F5344CB8AC3E}">
        <p14:creationId xmlns:p14="http://schemas.microsoft.com/office/powerpoint/2010/main" val="244650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D5B623-B213-4E21-A854-5CF67C31880B}"/>
              </a:ext>
            </a:extLst>
          </p:cNvPr>
          <p:cNvSpPr>
            <a:spLocks noGrp="1"/>
          </p:cNvSpPr>
          <p:nvPr>
            <p:ph type="dt" sz="half" idx="10"/>
          </p:nvPr>
        </p:nvSpPr>
        <p:spPr/>
        <p:txBody>
          <a:bodyPr/>
          <a:lstStyle>
            <a:lvl1pPr>
              <a:defRPr/>
            </a:lvl1pPr>
          </a:lstStyle>
          <a:p>
            <a:pPr>
              <a:defRPr/>
            </a:pPr>
            <a:fld id="{050299BF-EFD3-45FA-AC94-68EB031F4B25}" type="datetimeFigureOut">
              <a:rPr lang="en-GB" altLang="en-US"/>
              <a:pPr>
                <a:defRPr/>
              </a:pPr>
              <a:t>16/10/2019</a:t>
            </a:fld>
            <a:endParaRPr lang="en-GB" altLang="en-US"/>
          </a:p>
        </p:txBody>
      </p:sp>
      <p:sp>
        <p:nvSpPr>
          <p:cNvPr id="8" name="Footer Placeholder 4">
            <a:extLst>
              <a:ext uri="{FF2B5EF4-FFF2-40B4-BE49-F238E27FC236}">
                <a16:creationId xmlns:a16="http://schemas.microsoft.com/office/drawing/2014/main" id="{55E949AB-8FC3-4004-8E89-A6D499568372}"/>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572B941-EF08-470D-8354-576398B818DC}"/>
              </a:ext>
            </a:extLst>
          </p:cNvPr>
          <p:cNvSpPr>
            <a:spLocks noGrp="1"/>
          </p:cNvSpPr>
          <p:nvPr>
            <p:ph type="sldNum" sz="quarter" idx="12"/>
          </p:nvPr>
        </p:nvSpPr>
        <p:spPr/>
        <p:txBody>
          <a:bodyPr/>
          <a:lstStyle>
            <a:lvl1pPr>
              <a:defRPr/>
            </a:lvl1pPr>
          </a:lstStyle>
          <a:p>
            <a:pPr>
              <a:defRPr/>
            </a:pPr>
            <a:fld id="{A76B37D0-27EC-4F97-A389-3A952B2E2085}" type="slidenum">
              <a:rPr lang="en-GB" altLang="en-US"/>
              <a:pPr>
                <a:defRPr/>
              </a:pPr>
              <a:t>‹#›</a:t>
            </a:fld>
            <a:endParaRPr lang="en-GB" altLang="en-US"/>
          </a:p>
        </p:txBody>
      </p:sp>
    </p:spTree>
    <p:extLst>
      <p:ext uri="{BB962C8B-B14F-4D97-AF65-F5344CB8AC3E}">
        <p14:creationId xmlns:p14="http://schemas.microsoft.com/office/powerpoint/2010/main" val="3665884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0D5B623-B213-4E21-A854-5CF67C31880B}"/>
              </a:ext>
            </a:extLst>
          </p:cNvPr>
          <p:cNvSpPr>
            <a:spLocks noGrp="1"/>
          </p:cNvSpPr>
          <p:nvPr>
            <p:ph type="dt" sz="half" idx="10"/>
          </p:nvPr>
        </p:nvSpPr>
        <p:spPr/>
        <p:txBody>
          <a:bodyPr/>
          <a:lstStyle>
            <a:lvl1pPr>
              <a:defRPr/>
            </a:lvl1pPr>
          </a:lstStyle>
          <a:p>
            <a:pPr>
              <a:defRPr/>
            </a:pPr>
            <a:fld id="{7EABAF6E-E327-4568-8C70-5D20937DF533}" type="datetimeFigureOut">
              <a:rPr lang="en-GB" altLang="en-US"/>
              <a:pPr>
                <a:defRPr/>
              </a:pPr>
              <a:t>16/10/2019</a:t>
            </a:fld>
            <a:endParaRPr lang="en-GB" altLang="en-US"/>
          </a:p>
        </p:txBody>
      </p:sp>
      <p:sp>
        <p:nvSpPr>
          <p:cNvPr id="4" name="Footer Placeholder 4">
            <a:extLst>
              <a:ext uri="{FF2B5EF4-FFF2-40B4-BE49-F238E27FC236}">
                <a16:creationId xmlns:a16="http://schemas.microsoft.com/office/drawing/2014/main" id="{55E949AB-8FC3-4004-8E89-A6D49956837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572B941-EF08-470D-8354-576398B818DC}"/>
              </a:ext>
            </a:extLst>
          </p:cNvPr>
          <p:cNvSpPr>
            <a:spLocks noGrp="1"/>
          </p:cNvSpPr>
          <p:nvPr>
            <p:ph type="sldNum" sz="quarter" idx="12"/>
          </p:nvPr>
        </p:nvSpPr>
        <p:spPr/>
        <p:txBody>
          <a:bodyPr/>
          <a:lstStyle>
            <a:lvl1pPr>
              <a:defRPr/>
            </a:lvl1pPr>
          </a:lstStyle>
          <a:p>
            <a:pPr>
              <a:defRPr/>
            </a:pPr>
            <a:fld id="{9F948A8B-A0C7-4104-9D9F-8F3AD0E42274}" type="slidenum">
              <a:rPr lang="en-GB" altLang="en-US"/>
              <a:pPr>
                <a:defRPr/>
              </a:pPr>
              <a:t>‹#›</a:t>
            </a:fld>
            <a:endParaRPr lang="en-GB" altLang="en-US"/>
          </a:p>
        </p:txBody>
      </p:sp>
    </p:spTree>
    <p:extLst>
      <p:ext uri="{BB962C8B-B14F-4D97-AF65-F5344CB8AC3E}">
        <p14:creationId xmlns:p14="http://schemas.microsoft.com/office/powerpoint/2010/main" val="532399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D5B623-B213-4E21-A854-5CF67C31880B}"/>
              </a:ext>
            </a:extLst>
          </p:cNvPr>
          <p:cNvSpPr>
            <a:spLocks noGrp="1"/>
          </p:cNvSpPr>
          <p:nvPr>
            <p:ph type="dt" sz="half" idx="10"/>
          </p:nvPr>
        </p:nvSpPr>
        <p:spPr/>
        <p:txBody>
          <a:bodyPr/>
          <a:lstStyle>
            <a:lvl1pPr>
              <a:defRPr/>
            </a:lvl1pPr>
          </a:lstStyle>
          <a:p>
            <a:pPr>
              <a:defRPr/>
            </a:pPr>
            <a:fld id="{3286DA39-4A41-4896-824F-2D082C512399}" type="datetimeFigureOut">
              <a:rPr lang="en-GB" altLang="en-US"/>
              <a:pPr>
                <a:defRPr/>
              </a:pPr>
              <a:t>16/10/2019</a:t>
            </a:fld>
            <a:endParaRPr lang="en-GB" altLang="en-US"/>
          </a:p>
        </p:txBody>
      </p:sp>
      <p:sp>
        <p:nvSpPr>
          <p:cNvPr id="3" name="Footer Placeholder 4">
            <a:extLst>
              <a:ext uri="{FF2B5EF4-FFF2-40B4-BE49-F238E27FC236}">
                <a16:creationId xmlns:a16="http://schemas.microsoft.com/office/drawing/2014/main" id="{55E949AB-8FC3-4004-8E89-A6D49956837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572B941-EF08-470D-8354-576398B818DC}"/>
              </a:ext>
            </a:extLst>
          </p:cNvPr>
          <p:cNvSpPr>
            <a:spLocks noGrp="1"/>
          </p:cNvSpPr>
          <p:nvPr>
            <p:ph type="sldNum" sz="quarter" idx="12"/>
          </p:nvPr>
        </p:nvSpPr>
        <p:spPr/>
        <p:txBody>
          <a:bodyPr/>
          <a:lstStyle>
            <a:lvl1pPr>
              <a:defRPr/>
            </a:lvl1pPr>
          </a:lstStyle>
          <a:p>
            <a:pPr>
              <a:defRPr/>
            </a:pPr>
            <a:fld id="{EDD429E8-F345-4910-B74C-4C8075577E00}" type="slidenum">
              <a:rPr lang="en-GB" altLang="en-US"/>
              <a:pPr>
                <a:defRPr/>
              </a:pPr>
              <a:t>‹#›</a:t>
            </a:fld>
            <a:endParaRPr lang="en-GB" altLang="en-US"/>
          </a:p>
        </p:txBody>
      </p:sp>
    </p:spTree>
    <p:extLst>
      <p:ext uri="{BB962C8B-B14F-4D97-AF65-F5344CB8AC3E}">
        <p14:creationId xmlns:p14="http://schemas.microsoft.com/office/powerpoint/2010/main" val="3611245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0D5B623-B213-4E21-A854-5CF67C31880B}"/>
              </a:ext>
            </a:extLst>
          </p:cNvPr>
          <p:cNvSpPr>
            <a:spLocks noGrp="1"/>
          </p:cNvSpPr>
          <p:nvPr>
            <p:ph type="dt" sz="half" idx="10"/>
          </p:nvPr>
        </p:nvSpPr>
        <p:spPr/>
        <p:txBody>
          <a:bodyPr/>
          <a:lstStyle>
            <a:lvl1pPr>
              <a:defRPr/>
            </a:lvl1pPr>
          </a:lstStyle>
          <a:p>
            <a:pPr>
              <a:defRPr/>
            </a:pPr>
            <a:fld id="{EA83D549-E971-471B-A65D-237A84263665}" type="datetimeFigureOut">
              <a:rPr lang="en-GB" altLang="en-US"/>
              <a:pPr>
                <a:defRPr/>
              </a:pPr>
              <a:t>16/10/2019</a:t>
            </a:fld>
            <a:endParaRPr lang="en-GB" altLang="en-US"/>
          </a:p>
        </p:txBody>
      </p:sp>
      <p:sp>
        <p:nvSpPr>
          <p:cNvPr id="6" name="Footer Placeholder 4">
            <a:extLst>
              <a:ext uri="{FF2B5EF4-FFF2-40B4-BE49-F238E27FC236}">
                <a16:creationId xmlns:a16="http://schemas.microsoft.com/office/drawing/2014/main" id="{55E949AB-8FC3-4004-8E89-A6D49956837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572B941-EF08-470D-8354-576398B818DC}"/>
              </a:ext>
            </a:extLst>
          </p:cNvPr>
          <p:cNvSpPr>
            <a:spLocks noGrp="1"/>
          </p:cNvSpPr>
          <p:nvPr>
            <p:ph type="sldNum" sz="quarter" idx="12"/>
          </p:nvPr>
        </p:nvSpPr>
        <p:spPr/>
        <p:txBody>
          <a:bodyPr/>
          <a:lstStyle>
            <a:lvl1pPr>
              <a:defRPr/>
            </a:lvl1pPr>
          </a:lstStyle>
          <a:p>
            <a:pPr>
              <a:defRPr/>
            </a:pPr>
            <a:fld id="{4F352ED0-F7AF-4212-8CA0-DA9474CD6C37}" type="slidenum">
              <a:rPr lang="en-GB" altLang="en-US"/>
              <a:pPr>
                <a:defRPr/>
              </a:pPr>
              <a:t>‹#›</a:t>
            </a:fld>
            <a:endParaRPr lang="en-GB" altLang="en-US"/>
          </a:p>
        </p:txBody>
      </p:sp>
    </p:spTree>
    <p:extLst>
      <p:ext uri="{BB962C8B-B14F-4D97-AF65-F5344CB8AC3E}">
        <p14:creationId xmlns:p14="http://schemas.microsoft.com/office/powerpoint/2010/main" val="239100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0C89DF-3E77-44A0-B97B-B8AC877FE507}"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8E6864-7EB3-4D2C-BFCB-CEBA7E2A4D1E}" type="slidenum">
              <a:rPr lang="en-GB" smtClean="0"/>
              <a:t>‹#›</a:t>
            </a:fld>
            <a:endParaRPr lang="en-GB"/>
          </a:p>
        </p:txBody>
      </p:sp>
    </p:spTree>
    <p:extLst>
      <p:ext uri="{BB962C8B-B14F-4D97-AF65-F5344CB8AC3E}">
        <p14:creationId xmlns:p14="http://schemas.microsoft.com/office/powerpoint/2010/main" val="88842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0D5B623-B213-4E21-A854-5CF67C31880B}"/>
              </a:ext>
            </a:extLst>
          </p:cNvPr>
          <p:cNvSpPr>
            <a:spLocks noGrp="1"/>
          </p:cNvSpPr>
          <p:nvPr>
            <p:ph type="dt" sz="half" idx="10"/>
          </p:nvPr>
        </p:nvSpPr>
        <p:spPr/>
        <p:txBody>
          <a:bodyPr/>
          <a:lstStyle>
            <a:lvl1pPr>
              <a:defRPr/>
            </a:lvl1pPr>
          </a:lstStyle>
          <a:p>
            <a:pPr>
              <a:defRPr/>
            </a:pPr>
            <a:fld id="{1D452088-5C0D-481F-A7EC-CD2829FFC28D}" type="datetimeFigureOut">
              <a:rPr lang="en-GB" altLang="en-US"/>
              <a:pPr>
                <a:defRPr/>
              </a:pPr>
              <a:t>16/10/2019</a:t>
            </a:fld>
            <a:endParaRPr lang="en-GB" altLang="en-US"/>
          </a:p>
        </p:txBody>
      </p:sp>
      <p:sp>
        <p:nvSpPr>
          <p:cNvPr id="6" name="Footer Placeholder 4">
            <a:extLst>
              <a:ext uri="{FF2B5EF4-FFF2-40B4-BE49-F238E27FC236}">
                <a16:creationId xmlns:a16="http://schemas.microsoft.com/office/drawing/2014/main" id="{55E949AB-8FC3-4004-8E89-A6D49956837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572B941-EF08-470D-8354-576398B818DC}"/>
              </a:ext>
            </a:extLst>
          </p:cNvPr>
          <p:cNvSpPr>
            <a:spLocks noGrp="1"/>
          </p:cNvSpPr>
          <p:nvPr>
            <p:ph type="sldNum" sz="quarter" idx="12"/>
          </p:nvPr>
        </p:nvSpPr>
        <p:spPr/>
        <p:txBody>
          <a:bodyPr/>
          <a:lstStyle>
            <a:lvl1pPr>
              <a:defRPr/>
            </a:lvl1pPr>
          </a:lstStyle>
          <a:p>
            <a:pPr>
              <a:defRPr/>
            </a:pPr>
            <a:fld id="{3BFC13C1-4E4B-465D-BBD4-A66029E0800F}" type="slidenum">
              <a:rPr lang="en-GB" altLang="en-US"/>
              <a:pPr>
                <a:defRPr/>
              </a:pPr>
              <a:t>‹#›</a:t>
            </a:fld>
            <a:endParaRPr lang="en-GB" altLang="en-US"/>
          </a:p>
        </p:txBody>
      </p:sp>
    </p:spTree>
    <p:extLst>
      <p:ext uri="{BB962C8B-B14F-4D97-AF65-F5344CB8AC3E}">
        <p14:creationId xmlns:p14="http://schemas.microsoft.com/office/powerpoint/2010/main" val="4178811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D5B623-B213-4E21-A854-5CF67C31880B}"/>
              </a:ext>
            </a:extLst>
          </p:cNvPr>
          <p:cNvSpPr>
            <a:spLocks noGrp="1"/>
          </p:cNvSpPr>
          <p:nvPr>
            <p:ph type="dt" sz="half" idx="10"/>
          </p:nvPr>
        </p:nvSpPr>
        <p:spPr/>
        <p:txBody>
          <a:bodyPr/>
          <a:lstStyle>
            <a:lvl1pPr>
              <a:defRPr/>
            </a:lvl1pPr>
          </a:lstStyle>
          <a:p>
            <a:pPr>
              <a:defRPr/>
            </a:pPr>
            <a:fld id="{8A8E0F77-4644-49CE-A25A-60E1CC2EDEA3}" type="datetimeFigureOut">
              <a:rPr lang="en-GB" altLang="en-US"/>
              <a:pPr>
                <a:defRPr/>
              </a:pPr>
              <a:t>16/10/2019</a:t>
            </a:fld>
            <a:endParaRPr lang="en-GB" altLang="en-US"/>
          </a:p>
        </p:txBody>
      </p:sp>
      <p:sp>
        <p:nvSpPr>
          <p:cNvPr id="5" name="Footer Placeholder 4">
            <a:extLst>
              <a:ext uri="{FF2B5EF4-FFF2-40B4-BE49-F238E27FC236}">
                <a16:creationId xmlns:a16="http://schemas.microsoft.com/office/drawing/2014/main" id="{55E949AB-8FC3-4004-8E89-A6D4995683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572B941-EF08-470D-8354-576398B818DC}"/>
              </a:ext>
            </a:extLst>
          </p:cNvPr>
          <p:cNvSpPr>
            <a:spLocks noGrp="1"/>
          </p:cNvSpPr>
          <p:nvPr>
            <p:ph type="sldNum" sz="quarter" idx="12"/>
          </p:nvPr>
        </p:nvSpPr>
        <p:spPr/>
        <p:txBody>
          <a:bodyPr/>
          <a:lstStyle>
            <a:lvl1pPr>
              <a:defRPr/>
            </a:lvl1pPr>
          </a:lstStyle>
          <a:p>
            <a:pPr>
              <a:defRPr/>
            </a:pPr>
            <a:fld id="{1E471DBC-AC6F-4B3C-BB46-276C84570A4F}" type="slidenum">
              <a:rPr lang="en-GB" altLang="en-US"/>
              <a:pPr>
                <a:defRPr/>
              </a:pPr>
              <a:t>‹#›</a:t>
            </a:fld>
            <a:endParaRPr lang="en-GB" altLang="en-US"/>
          </a:p>
        </p:txBody>
      </p:sp>
    </p:spTree>
    <p:extLst>
      <p:ext uri="{BB962C8B-B14F-4D97-AF65-F5344CB8AC3E}">
        <p14:creationId xmlns:p14="http://schemas.microsoft.com/office/powerpoint/2010/main" val="3733786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D5B623-B213-4E21-A854-5CF67C31880B}"/>
              </a:ext>
            </a:extLst>
          </p:cNvPr>
          <p:cNvSpPr>
            <a:spLocks noGrp="1"/>
          </p:cNvSpPr>
          <p:nvPr>
            <p:ph type="dt" sz="half" idx="10"/>
          </p:nvPr>
        </p:nvSpPr>
        <p:spPr/>
        <p:txBody>
          <a:bodyPr/>
          <a:lstStyle>
            <a:lvl1pPr>
              <a:defRPr/>
            </a:lvl1pPr>
          </a:lstStyle>
          <a:p>
            <a:pPr>
              <a:defRPr/>
            </a:pPr>
            <a:fld id="{6742BC9B-06F9-4353-8427-3B5F3FF66BB4}" type="datetimeFigureOut">
              <a:rPr lang="en-GB" altLang="en-US"/>
              <a:pPr>
                <a:defRPr/>
              </a:pPr>
              <a:t>16/10/2019</a:t>
            </a:fld>
            <a:endParaRPr lang="en-GB" altLang="en-US"/>
          </a:p>
        </p:txBody>
      </p:sp>
      <p:sp>
        <p:nvSpPr>
          <p:cNvPr id="5" name="Footer Placeholder 4">
            <a:extLst>
              <a:ext uri="{FF2B5EF4-FFF2-40B4-BE49-F238E27FC236}">
                <a16:creationId xmlns:a16="http://schemas.microsoft.com/office/drawing/2014/main" id="{55E949AB-8FC3-4004-8E89-A6D4995683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572B941-EF08-470D-8354-576398B818DC}"/>
              </a:ext>
            </a:extLst>
          </p:cNvPr>
          <p:cNvSpPr>
            <a:spLocks noGrp="1"/>
          </p:cNvSpPr>
          <p:nvPr>
            <p:ph type="sldNum" sz="quarter" idx="12"/>
          </p:nvPr>
        </p:nvSpPr>
        <p:spPr/>
        <p:txBody>
          <a:bodyPr/>
          <a:lstStyle>
            <a:lvl1pPr>
              <a:defRPr/>
            </a:lvl1pPr>
          </a:lstStyle>
          <a:p>
            <a:pPr>
              <a:defRPr/>
            </a:pPr>
            <a:fld id="{11758F1E-B7A8-47C0-97AA-6412E7678B68}" type="slidenum">
              <a:rPr lang="en-GB" altLang="en-US"/>
              <a:pPr>
                <a:defRPr/>
              </a:pPr>
              <a:t>‹#›</a:t>
            </a:fld>
            <a:endParaRPr lang="en-GB" altLang="en-US"/>
          </a:p>
        </p:txBody>
      </p:sp>
    </p:spTree>
    <p:extLst>
      <p:ext uri="{BB962C8B-B14F-4D97-AF65-F5344CB8AC3E}">
        <p14:creationId xmlns:p14="http://schemas.microsoft.com/office/powerpoint/2010/main" val="3847257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STTC Title only slide">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C2D82B58-E5D6-4EFA-AD57-274B47B27450}"/>
              </a:ext>
            </a:extLst>
          </p:cNvPr>
          <p:cNvSpPr txBox="1">
            <a:spLocks/>
          </p:cNvSpPr>
          <p:nvPr userDrawn="1"/>
        </p:nvSpPr>
        <p:spPr>
          <a:xfrm>
            <a:off x="328613" y="549275"/>
            <a:ext cx="7886700" cy="1325563"/>
          </a:xfrm>
          <a:prstGeom prst="rect">
            <a:avLst/>
          </a:prstGeom>
        </p:spPr>
        <p:txBody>
          <a:bodyPr>
            <a:normAutofit/>
          </a:bodyPr>
          <a:lstStyle>
            <a:lvl1pPr algn="l" defTabSz="914400" rtl="0" eaLnBrk="1" latinLnBrk="0" hangingPunct="1">
              <a:lnSpc>
                <a:spcPct val="90000"/>
              </a:lnSpc>
              <a:spcBef>
                <a:spcPct val="0"/>
              </a:spcBef>
              <a:buNone/>
              <a:defRPr sz="4000" kern="1200">
                <a:solidFill>
                  <a:srgbClr val="551F75"/>
                </a:solidFill>
                <a:latin typeface="Arial" panose="020B0604020202020204" pitchFamily="34" charset="0"/>
                <a:ea typeface="+mj-ea"/>
                <a:cs typeface="Arial" panose="020B0604020202020204" pitchFamily="34" charset="0"/>
              </a:defRPr>
            </a:lvl1pPr>
          </a:lstStyle>
          <a:p>
            <a:pPr>
              <a:defRPr/>
            </a:pPr>
            <a:endParaRPr lang="en-GB"/>
          </a:p>
        </p:txBody>
      </p:sp>
      <p:sp>
        <p:nvSpPr>
          <p:cNvPr id="4" name="Text Placeholder 6"/>
          <p:cNvSpPr>
            <a:spLocks noGrp="1"/>
          </p:cNvSpPr>
          <p:nvPr>
            <p:ph type="body" sz="quarter" idx="10"/>
          </p:nvPr>
        </p:nvSpPr>
        <p:spPr>
          <a:xfrm>
            <a:off x="341052" y="683028"/>
            <a:ext cx="4408488" cy="701675"/>
          </a:xfrm>
          <a:prstGeom prst="rect">
            <a:avLst/>
          </a:prstGeom>
        </p:spPr>
        <p:txBody>
          <a:bodyPr>
            <a:normAutofit/>
          </a:bodyPr>
          <a:lstStyle>
            <a:lvl1pPr marL="0" indent="0">
              <a:buNone/>
              <a:defRPr sz="3000"/>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26559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resentation - Cover - Colour">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C6EF9A3-AFC6-41AE-8BA1-1010F9FA373A}"/>
              </a:ext>
            </a:extLst>
          </p:cNvPr>
          <p:cNvSpPr/>
          <p:nvPr userDrawn="1"/>
        </p:nvSpPr>
        <p:spPr bwMode="gray">
          <a:xfrm>
            <a:off x="0" y="0"/>
            <a:ext cx="9144000" cy="68580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973" tIns="48987" rIns="97973" bIns="48987" anchor="ctr"/>
          <a:lstStyle/>
          <a:p>
            <a:pPr algn="ctr">
              <a:lnSpc>
                <a:spcPct val="110000"/>
              </a:lnSpc>
              <a:spcBef>
                <a:spcPts val="1633"/>
              </a:spcBef>
              <a:buClr>
                <a:schemeClr val="bg2"/>
              </a:buClr>
              <a:defRPr/>
            </a:pPr>
            <a:endParaRPr lang="en-GB" sz="1361" dirty="0">
              <a:solidFill>
                <a:schemeClr val="bg1"/>
              </a:solidFill>
            </a:endParaRPr>
          </a:p>
        </p:txBody>
      </p:sp>
      <p:sp>
        <p:nvSpPr>
          <p:cNvPr id="7" name="TextBox 6">
            <a:extLst>
              <a:ext uri="{FF2B5EF4-FFF2-40B4-BE49-F238E27FC236}">
                <a16:creationId xmlns:a16="http://schemas.microsoft.com/office/drawing/2014/main" id="{8C51112D-A0E8-4639-B3F6-78795599810C}"/>
              </a:ext>
            </a:extLst>
          </p:cNvPr>
          <p:cNvSpPr txBox="1"/>
          <p:nvPr userDrawn="1"/>
        </p:nvSpPr>
        <p:spPr>
          <a:xfrm>
            <a:off x="342900" y="5064125"/>
            <a:ext cx="4192588" cy="276225"/>
          </a:xfrm>
          <a:prstGeom prst="rect">
            <a:avLst/>
          </a:prstGeom>
          <a:noFill/>
        </p:spPr>
        <p:txBody>
          <a:bodyPr lIns="0" tIns="0" rIns="0" bIns="0">
            <a:spAutoFit/>
          </a:bodyPr>
          <a:lstStyle/>
          <a:p>
            <a:pPr>
              <a:lnSpc>
                <a:spcPct val="110000"/>
              </a:lnSpc>
              <a:spcBef>
                <a:spcPts val="1633"/>
              </a:spcBef>
              <a:buClr>
                <a:schemeClr val="bg2"/>
              </a:buClr>
              <a:defRPr/>
            </a:pPr>
            <a:r>
              <a:rPr lang="en-GB" sz="816" dirty="0">
                <a:solidFill>
                  <a:schemeClr val="bg1"/>
                </a:solidFill>
                <a:latin typeface="Calibri" pitchFamily="34" charset="0"/>
              </a:rPr>
              <a:t>© 2018 Ipsos.  All rights reserved. Contains Ipsos' Confidential and Proprietary information and may not be disclosed or reproduced without the prior written consent of Ipsos.</a:t>
            </a:r>
            <a:endParaRPr lang="en-GB" sz="816" dirty="0">
              <a:solidFill>
                <a:schemeClr val="bg1"/>
              </a:solidFill>
            </a:endParaRPr>
          </a:p>
        </p:txBody>
      </p:sp>
      <p:sp>
        <p:nvSpPr>
          <p:cNvPr id="8" name="TextBox 7">
            <a:extLst>
              <a:ext uri="{FF2B5EF4-FFF2-40B4-BE49-F238E27FC236}">
                <a16:creationId xmlns:a16="http://schemas.microsoft.com/office/drawing/2014/main" id="{9E7FD077-55F9-4F48-BBAB-2CB585EF7812}"/>
              </a:ext>
            </a:extLst>
          </p:cNvPr>
          <p:cNvSpPr txBox="1"/>
          <p:nvPr userDrawn="1"/>
        </p:nvSpPr>
        <p:spPr bwMode="gray">
          <a:xfrm>
            <a:off x="342900" y="6691313"/>
            <a:ext cx="4186238" cy="165100"/>
          </a:xfrm>
          <a:prstGeom prst="rect">
            <a:avLst/>
          </a:prstGeom>
          <a:noFill/>
        </p:spPr>
        <p:txBody>
          <a:bodyPr wrap="none" lIns="0" tIns="0" rIns="0" bIns="0" anchor="ctr"/>
          <a:lstStyle/>
          <a:p>
            <a:pPr>
              <a:defRPr/>
            </a:pPr>
            <a:r>
              <a:rPr lang="en-GB" sz="476" dirty="0">
                <a:latin typeface="Segoe UI" panose="020B0502040204020203" pitchFamily="34" charset="0"/>
              </a:rPr>
              <a:t>18-047882-01 Guy’s and St Thomas’ Charity Framing Multiple Long Term Conditions | 2018 | Version 1 | Internal Use Only </a:t>
            </a:r>
          </a:p>
        </p:txBody>
      </p:sp>
      <p:sp>
        <p:nvSpPr>
          <p:cNvPr id="9" name="TextBox 8">
            <a:extLst>
              <a:ext uri="{FF2B5EF4-FFF2-40B4-BE49-F238E27FC236}">
                <a16:creationId xmlns:a16="http://schemas.microsoft.com/office/drawing/2014/main" id="{D9C07335-5476-48BC-AE41-3758C7410416}"/>
              </a:ext>
            </a:extLst>
          </p:cNvPr>
          <p:cNvSpPr txBox="1"/>
          <p:nvPr userDrawn="1"/>
        </p:nvSpPr>
        <p:spPr>
          <a:xfrm>
            <a:off x="8747125" y="6711950"/>
            <a:ext cx="290513" cy="103188"/>
          </a:xfrm>
          <a:prstGeom prst="rect">
            <a:avLst/>
          </a:prstGeom>
          <a:noFill/>
        </p:spPr>
        <p:txBody>
          <a:bodyPr lIns="0" tIns="0" rIns="0" bIns="0">
            <a:spAutoFit/>
          </a:bodyPr>
          <a:lstStyle/>
          <a:p>
            <a:pPr algn="r">
              <a:lnSpc>
                <a:spcPct val="110000"/>
              </a:lnSpc>
              <a:spcBef>
                <a:spcPts val="1878"/>
              </a:spcBef>
              <a:buClr>
                <a:schemeClr val="bg2"/>
              </a:buClr>
              <a:defRPr/>
            </a:pPr>
            <a:fld id="{9DBD7579-E1DE-4BB3-9CD8-15EB866686A3}" type="slidenum">
              <a:rPr lang="en-GB" sz="612">
                <a:latin typeface="+mn-lt"/>
              </a:rPr>
              <a:pPr algn="r">
                <a:lnSpc>
                  <a:spcPct val="110000"/>
                </a:lnSpc>
                <a:spcBef>
                  <a:spcPts val="1878"/>
                </a:spcBef>
                <a:buClr>
                  <a:schemeClr val="bg2"/>
                </a:buClr>
                <a:defRPr/>
              </a:pPr>
              <a:t>‹#›</a:t>
            </a:fld>
            <a:endParaRPr lang="en-GB" sz="612" dirty="0">
              <a:latin typeface="+mn-lt"/>
            </a:endParaRPr>
          </a:p>
        </p:txBody>
      </p:sp>
      <p:sp>
        <p:nvSpPr>
          <p:cNvPr id="3" name="Subtitle 2"/>
          <p:cNvSpPr>
            <a:spLocks noGrp="1"/>
          </p:cNvSpPr>
          <p:nvPr>
            <p:ph type="subTitle" idx="1"/>
          </p:nvPr>
        </p:nvSpPr>
        <p:spPr bwMode="gray">
          <a:xfrm>
            <a:off x="342906" y="3154003"/>
            <a:ext cx="2183705" cy="293157"/>
          </a:xfrm>
          <a:solidFill>
            <a:schemeClr val="bg1"/>
          </a:solidFill>
        </p:spPr>
        <p:txBody>
          <a:bodyPr wrap="none" lIns="82819" tIns="0" rIns="82819" bIns="0" rtlCol="0" anchor="ctr">
            <a:spAutoFit/>
          </a:bodyPr>
          <a:lstStyle>
            <a:lvl1pPr marL="0" indent="0">
              <a:lnSpc>
                <a:spcPct val="100000"/>
              </a:lnSpc>
              <a:spcAft>
                <a:spcPts val="0"/>
              </a:spcAft>
              <a:buNone/>
              <a:defRPr lang="en-GB" sz="1905" b="1" dirty="0" smtClean="0">
                <a:solidFill>
                  <a:sysClr val="windowText" lastClr="000000"/>
                </a:solidFill>
                <a:latin typeface="+mj-lt"/>
              </a:defRPr>
            </a:lvl1pPr>
          </a:lstStyle>
          <a:p>
            <a:pPr lvl="0"/>
            <a:r>
              <a:rPr lang="en-US"/>
              <a:t>Click to edit Master subtitle style</a:t>
            </a:r>
            <a:endParaRPr lang="en-GB" dirty="0"/>
          </a:p>
        </p:txBody>
      </p:sp>
      <p:sp>
        <p:nvSpPr>
          <p:cNvPr id="69" name="Text Placeholder 68"/>
          <p:cNvSpPr>
            <a:spLocks noGrp="1"/>
          </p:cNvSpPr>
          <p:nvPr>
            <p:ph type="body" sz="quarter" idx="10"/>
          </p:nvPr>
        </p:nvSpPr>
        <p:spPr bwMode="gray">
          <a:xfrm>
            <a:off x="342906" y="3692906"/>
            <a:ext cx="4186602" cy="1312376"/>
          </a:xfrm>
        </p:spPr>
        <p:txBody>
          <a:bodyPr lIns="0" tIns="0" rIns="0" bIns="0">
            <a:noAutofit/>
          </a:bodyPr>
          <a:lstStyle>
            <a:lvl1pPr marL="0" indent="0">
              <a:spcBef>
                <a:spcPts val="939"/>
              </a:spcBef>
              <a:buNone/>
              <a:defRPr sz="1293">
                <a:solidFill>
                  <a:schemeClr val="bg1"/>
                </a:solidFill>
              </a:defRPr>
            </a:lvl1pPr>
            <a:lvl2pPr marL="357824" indent="0">
              <a:buNone/>
              <a:defRPr>
                <a:solidFill>
                  <a:schemeClr val="bg1"/>
                </a:solidFill>
              </a:defRPr>
            </a:lvl2pPr>
            <a:lvl3pPr marL="715646" indent="0">
              <a:buNone/>
              <a:defRPr>
                <a:solidFill>
                  <a:schemeClr val="bg1"/>
                </a:solidFill>
              </a:defRPr>
            </a:lvl3pPr>
            <a:lvl4pPr marL="1073470" indent="0">
              <a:buNone/>
              <a:defRPr>
                <a:solidFill>
                  <a:schemeClr val="bg1"/>
                </a:solidFill>
              </a:defRPr>
            </a:lvl4pPr>
            <a:lvl5pPr marL="1431294" indent="0">
              <a:buNone/>
              <a:defRPr>
                <a:solidFill>
                  <a:schemeClr val="bg1"/>
                </a:solidFill>
              </a:defRPr>
            </a:lvl5pPr>
          </a:lstStyle>
          <a:p>
            <a:pPr lvl="0"/>
            <a:r>
              <a:rPr lang="en-US"/>
              <a:t>Edit Master text styles</a:t>
            </a:r>
          </a:p>
        </p:txBody>
      </p:sp>
      <p:sp>
        <p:nvSpPr>
          <p:cNvPr id="10" name="Text Placeholder 5"/>
          <p:cNvSpPr>
            <a:spLocks noGrp="1"/>
          </p:cNvSpPr>
          <p:nvPr>
            <p:ph type="body" sz="quarter" idx="13"/>
          </p:nvPr>
        </p:nvSpPr>
        <p:spPr>
          <a:xfrm>
            <a:off x="342906" y="1937828"/>
            <a:ext cx="1809323" cy="460767"/>
          </a:xfrm>
          <a:solidFill>
            <a:schemeClr val="accent3"/>
          </a:solidFill>
        </p:spPr>
        <p:txBody>
          <a:bodyPr wrap="none" lIns="72000" tIns="0" rIns="72000" bIns="0" rtlCol="0" anchor="ctr">
            <a:spAutoFit/>
          </a:bodyPr>
          <a:lstStyle>
            <a:lvl1pPr marL="0" indent="0" algn="l">
              <a:lnSpc>
                <a:spcPct val="100000"/>
              </a:lnSpc>
              <a:buFontTx/>
              <a:buNone/>
              <a:defRPr lang="en-US" sz="2994"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p:txBody>
      </p:sp>
      <p:sp>
        <p:nvSpPr>
          <p:cNvPr id="15" name="Text Placeholder 5"/>
          <p:cNvSpPr>
            <a:spLocks noGrp="1"/>
          </p:cNvSpPr>
          <p:nvPr>
            <p:ph type="body" sz="quarter" idx="16"/>
          </p:nvPr>
        </p:nvSpPr>
        <p:spPr>
          <a:xfrm>
            <a:off x="342906" y="1170514"/>
            <a:ext cx="1809323" cy="460767"/>
          </a:xfrm>
          <a:solidFill>
            <a:schemeClr val="accent3"/>
          </a:solidFill>
        </p:spPr>
        <p:txBody>
          <a:bodyPr wrap="none" lIns="72000" tIns="0" rIns="72000" bIns="0" rtlCol="0" anchor="ctr">
            <a:spAutoFit/>
          </a:bodyPr>
          <a:lstStyle>
            <a:lvl1pPr marL="0" indent="0" algn="l">
              <a:lnSpc>
                <a:spcPct val="100000"/>
              </a:lnSpc>
              <a:buFontTx/>
              <a:buNone/>
              <a:defRPr lang="en-US" sz="2994"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p:txBody>
      </p:sp>
    </p:spTree>
    <p:extLst>
      <p:ext uri="{BB962C8B-B14F-4D97-AF65-F5344CB8AC3E}">
        <p14:creationId xmlns:p14="http://schemas.microsoft.com/office/powerpoint/2010/main" val="6043269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C89DF-3E77-44A0-B97B-B8AC877FE507}"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8E6864-7EB3-4D2C-BFCB-CEBA7E2A4D1E}" type="slidenum">
              <a:rPr lang="en-GB" smtClean="0"/>
              <a:t>‹#›</a:t>
            </a:fld>
            <a:endParaRPr lang="en-GB"/>
          </a:p>
        </p:txBody>
      </p:sp>
    </p:spTree>
    <p:extLst>
      <p:ext uri="{BB962C8B-B14F-4D97-AF65-F5344CB8AC3E}">
        <p14:creationId xmlns:p14="http://schemas.microsoft.com/office/powerpoint/2010/main" val="86818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0C89DF-3E77-44A0-B97B-B8AC877FE507}" type="datetimeFigureOut">
              <a:rPr lang="en-GB" smtClean="0"/>
              <a:t>16/10/2019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8E6864-7EB3-4D2C-BFCB-CEBA7E2A4D1E}" type="slidenum">
              <a:rPr lang="en-GB" smtClean="0"/>
              <a:t>‹#›</a:t>
            </a:fld>
            <a:endParaRPr lang="en-GB"/>
          </a:p>
        </p:txBody>
      </p:sp>
    </p:spTree>
    <p:extLst>
      <p:ext uri="{BB962C8B-B14F-4D97-AF65-F5344CB8AC3E}">
        <p14:creationId xmlns:p14="http://schemas.microsoft.com/office/powerpoint/2010/main" val="49240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0C89DF-3E77-44A0-B97B-B8AC877FE507}" type="datetimeFigureOut">
              <a:rPr lang="en-GB" smtClean="0"/>
              <a:t>16/10/2019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8E6864-7EB3-4D2C-BFCB-CEBA7E2A4D1E}" type="slidenum">
              <a:rPr lang="en-GB" smtClean="0"/>
              <a:t>‹#›</a:t>
            </a:fld>
            <a:endParaRPr lang="en-GB"/>
          </a:p>
        </p:txBody>
      </p:sp>
    </p:spTree>
    <p:extLst>
      <p:ext uri="{BB962C8B-B14F-4D97-AF65-F5344CB8AC3E}">
        <p14:creationId xmlns:p14="http://schemas.microsoft.com/office/powerpoint/2010/main" val="363714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0C89DF-3E77-44A0-B97B-B8AC877FE507}" type="datetimeFigureOut">
              <a:rPr lang="en-GB" smtClean="0"/>
              <a:t>16/10/2019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8E6864-7EB3-4D2C-BFCB-CEBA7E2A4D1E}" type="slidenum">
              <a:rPr lang="en-GB" smtClean="0"/>
              <a:t>‹#›</a:t>
            </a:fld>
            <a:endParaRPr lang="en-GB"/>
          </a:p>
        </p:txBody>
      </p:sp>
    </p:spTree>
    <p:extLst>
      <p:ext uri="{BB962C8B-B14F-4D97-AF65-F5344CB8AC3E}">
        <p14:creationId xmlns:p14="http://schemas.microsoft.com/office/powerpoint/2010/main" val="44985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C89DF-3E77-44A0-B97B-B8AC877FE507}" type="datetimeFigureOut">
              <a:rPr lang="en-GB" smtClean="0"/>
              <a:t>16/10/2019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8E6864-7EB3-4D2C-BFCB-CEBA7E2A4D1E}" type="slidenum">
              <a:rPr lang="en-GB" smtClean="0"/>
              <a:t>‹#›</a:t>
            </a:fld>
            <a:endParaRPr lang="en-GB"/>
          </a:p>
        </p:txBody>
      </p:sp>
    </p:spTree>
    <p:extLst>
      <p:ext uri="{BB962C8B-B14F-4D97-AF65-F5344CB8AC3E}">
        <p14:creationId xmlns:p14="http://schemas.microsoft.com/office/powerpoint/2010/main" val="414545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0C89DF-3E77-44A0-B97B-B8AC877FE507}" type="datetimeFigureOut">
              <a:rPr lang="en-GB" smtClean="0"/>
              <a:t>16/10/2019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8E6864-7EB3-4D2C-BFCB-CEBA7E2A4D1E}" type="slidenum">
              <a:rPr lang="en-GB" smtClean="0"/>
              <a:t>‹#›</a:t>
            </a:fld>
            <a:endParaRPr lang="en-GB"/>
          </a:p>
        </p:txBody>
      </p:sp>
    </p:spTree>
    <p:extLst>
      <p:ext uri="{BB962C8B-B14F-4D97-AF65-F5344CB8AC3E}">
        <p14:creationId xmlns:p14="http://schemas.microsoft.com/office/powerpoint/2010/main" val="380314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0C89DF-3E77-44A0-B97B-B8AC877FE507}" type="datetimeFigureOut">
              <a:rPr lang="en-GB" smtClean="0"/>
              <a:t>16/10/2019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8E6864-7EB3-4D2C-BFCB-CEBA7E2A4D1E}" type="slidenum">
              <a:rPr lang="en-GB" smtClean="0"/>
              <a:t>‹#›</a:t>
            </a:fld>
            <a:endParaRPr lang="en-GB"/>
          </a:p>
        </p:txBody>
      </p:sp>
    </p:spTree>
    <p:extLst>
      <p:ext uri="{BB962C8B-B14F-4D97-AF65-F5344CB8AC3E}">
        <p14:creationId xmlns:p14="http://schemas.microsoft.com/office/powerpoint/2010/main" val="77088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C89DF-3E77-44A0-B97B-B8AC877FE507}" type="datetimeFigureOut">
              <a:rPr lang="en-GB" smtClean="0"/>
              <a:t>16/10/2019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E6864-7EB3-4D2C-BFCB-CEBA7E2A4D1E}" type="slidenum">
              <a:rPr lang="en-GB" smtClean="0"/>
              <a:t>‹#›</a:t>
            </a:fld>
            <a:endParaRPr lang="en-GB"/>
          </a:p>
        </p:txBody>
      </p:sp>
    </p:spTree>
    <p:extLst>
      <p:ext uri="{BB962C8B-B14F-4D97-AF65-F5344CB8AC3E}">
        <p14:creationId xmlns:p14="http://schemas.microsoft.com/office/powerpoint/2010/main" val="14415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0D5B623-B213-4E21-A854-5CF67C31880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C49742FD-758E-445D-8551-ABD87CBAA030}" type="datetimeFigureOut">
              <a:rPr lang="en-GB" altLang="en-US"/>
              <a:pPr>
                <a:defRPr/>
              </a:pPr>
              <a:t>16/10/2019</a:t>
            </a:fld>
            <a:endParaRPr lang="en-GB" altLang="en-US"/>
          </a:p>
        </p:txBody>
      </p:sp>
      <p:sp>
        <p:nvSpPr>
          <p:cNvPr id="5" name="Footer Placeholder 4">
            <a:extLst>
              <a:ext uri="{FF2B5EF4-FFF2-40B4-BE49-F238E27FC236}">
                <a16:creationId xmlns:a16="http://schemas.microsoft.com/office/drawing/2014/main" id="{55E949AB-8FC3-4004-8E89-A6D4995683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A572B941-EF08-470D-8354-576398B818D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86F6105-C0F1-4BA6-B21A-6EB49255A11A}" type="slidenum">
              <a:rPr lang="en-GB" altLang="en-US"/>
              <a:pPr>
                <a:defRPr/>
              </a:pPr>
              <a:t>‹#›</a:t>
            </a:fld>
            <a:endParaRPr lang="en-GB" altLang="en-US"/>
          </a:p>
        </p:txBody>
      </p:sp>
    </p:spTree>
    <p:extLst>
      <p:ext uri="{BB962C8B-B14F-4D97-AF65-F5344CB8AC3E}">
        <p14:creationId xmlns:p14="http://schemas.microsoft.com/office/powerpoint/2010/main" val="1826362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8.jpe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notesSlide" Target="../notesSlides/notesSlide14.xml"/><Relationship Id="rId7" Type="http://schemas.openxmlformats.org/officeDocument/2006/relationships/image" Target="../media/image20.jpeg"/><Relationship Id="rId2" Type="http://schemas.openxmlformats.org/officeDocument/2006/relationships/slideLayout" Target="../slideLayouts/slideLayout18.xml"/><Relationship Id="rId1" Type="http://schemas.openxmlformats.org/officeDocument/2006/relationships/video" Target="https://www.youtube.com/embed/hBJH5PkFxUs" TargetMode="Externa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BBC1C6"/>
          </a:solid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586" y="5795826"/>
            <a:ext cx="2353878" cy="729518"/>
          </a:xfrm>
          <a:prstGeom prst="rect">
            <a:avLst/>
          </a:prstGeom>
        </p:spPr>
      </p:pic>
      <p:sp>
        <p:nvSpPr>
          <p:cNvPr id="6" name="TextBox 5"/>
          <p:cNvSpPr txBox="1"/>
          <p:nvPr/>
        </p:nvSpPr>
        <p:spPr>
          <a:xfrm>
            <a:off x="395536" y="404664"/>
            <a:ext cx="770485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prstClr val="white"/>
                </a:solidFill>
                <a:latin typeface="Arial" panose="020B0604020202020204" pitchFamily="34" charset="0"/>
                <a:cs typeface="Arial" panose="020B0604020202020204" pitchFamily="34" charset="0"/>
              </a:rPr>
              <a:t>The right end of the telescope – building services around user need</a:t>
            </a:r>
            <a:endParaRPr kumimoji="0" lang="en-GB"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420352" y="3645024"/>
            <a:ext cx="4680520" cy="196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b="1" dirty="0">
                <a:solidFill>
                  <a:prstClr val="white"/>
                </a:solidFill>
                <a:latin typeface="Arial" panose="020B0604020202020204" pitchFamily="34" charset="0"/>
                <a:cs typeface="Arial" panose="020B0604020202020204" pitchFamily="34" charset="0"/>
              </a:rPr>
              <a:t>Care Opinion training day</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17 October 2019</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b="1" dirty="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Dr Charlotte Augst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Chief Executive, National Voices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Charlotte.augst@nationalvoices.org.uk</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CharlotteAugst</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632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3316288" y="1484313"/>
            <a:ext cx="5332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Emergency admissions by number of health conditions over time</a:t>
            </a:r>
          </a:p>
        </p:txBody>
      </p:sp>
      <p:pic>
        <p:nvPicPr>
          <p:cNvPr id="25603" name="Picture 2" descr="http://reader.health.org.uk/epubs/520/images/HF_graph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763" y="2255838"/>
            <a:ext cx="5759450" cy="4219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4" descr="\\UKOSTORAGE02\Data\Data\Macmillan\vauxhall\Policy &amp; Research\Campaigns &amp;Public Affairs\Richmond Group\Logos, Pics &amp; Videos\Logos\RG high res logo white 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
            <a:ext cx="13684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FFF25B2-4855-44FA-AE7D-6C61FEDF6D3F}"/>
              </a:ext>
            </a:extLst>
          </p:cNvPr>
          <p:cNvSpPr txBox="1"/>
          <p:nvPr/>
        </p:nvSpPr>
        <p:spPr>
          <a:xfrm>
            <a:off x="6443663" y="6546850"/>
            <a:ext cx="2700337" cy="33813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S PGothic" panose="020B0600070205080204" pitchFamily="34" charset="-128"/>
                <a:cs typeface="+mn-cs"/>
              </a:rPr>
              <a:t>Health Foundation (2018) </a:t>
            </a:r>
          </a:p>
        </p:txBody>
      </p:sp>
      <p:sp>
        <p:nvSpPr>
          <p:cNvPr id="6" name="Content Placeholder 2">
            <a:extLst>
              <a:ext uri="{FF2B5EF4-FFF2-40B4-BE49-F238E27FC236}">
                <a16:creationId xmlns:a16="http://schemas.microsoft.com/office/drawing/2014/main" id="{2671875C-A080-44D9-9DC1-EA56F30F5DFC}"/>
              </a:ext>
            </a:extLst>
          </p:cNvPr>
          <p:cNvSpPr txBox="1">
            <a:spLocks/>
          </p:cNvSpPr>
          <p:nvPr/>
        </p:nvSpPr>
        <p:spPr>
          <a:xfrm>
            <a:off x="179388" y="1700213"/>
            <a:ext cx="2990850" cy="5329237"/>
          </a:xfrm>
          <a:prstGeom prst="rect">
            <a:avLst/>
          </a:prstGeom>
        </p:spPr>
        <p:txBody>
          <a:bodyPr>
            <a:normAutofit fontScale="2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20000"/>
              </a:lnSpc>
              <a:spcBef>
                <a:spcPct val="20000"/>
              </a:spcBef>
              <a:spcAft>
                <a:spcPct val="0"/>
              </a:spcAft>
              <a:buClrTx/>
              <a:buSzTx/>
              <a:buFont typeface="Arial" panose="020B0604020202020204" pitchFamily="34" charset="0"/>
              <a:buNone/>
              <a:tabLst/>
              <a:defRPr/>
            </a:pPr>
            <a:endParaRPr kumimoji="0" lang="en-GB" altLang="en-US" sz="72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0" fontAlgn="base" latinLnBrk="0" hangingPunct="0">
              <a:lnSpc>
                <a:spcPct val="120000"/>
              </a:lnSpc>
              <a:spcBef>
                <a:spcPct val="20000"/>
              </a:spcBef>
              <a:spcAft>
                <a:spcPct val="0"/>
              </a:spcAft>
              <a:buClrTx/>
              <a:buSzTx/>
              <a:buFont typeface="Arial" panose="020B0604020202020204" pitchFamily="34" charset="0"/>
              <a:buNone/>
              <a:tabLst/>
              <a:defRPr/>
            </a:pPr>
            <a:r>
              <a:rPr kumimoji="0" lang="en-GB" altLang="en-US" sz="7200" b="0" i="0" u="none" strike="noStrike" kern="1200" cap="none" spc="0" normalizeH="0" baseline="0" noProof="0" dirty="0">
                <a:ln>
                  <a:noFill/>
                </a:ln>
                <a:solidFill>
                  <a:srgbClr val="002060"/>
                </a:solidFill>
                <a:effectLst/>
                <a:uLnTx/>
                <a:uFillTx/>
                <a:latin typeface="Calibri"/>
                <a:ea typeface="+mn-ea"/>
                <a:cs typeface="+mn-cs"/>
              </a:rPr>
              <a:t>In 2006/07, one in 10 patients admitted to hospital as an emergency had 5+ conditions. In 2015/16, the figure was one in three. </a:t>
            </a:r>
          </a:p>
          <a:p>
            <a:pPr marL="0" marR="0" lvl="0" indent="0" algn="l" defTabSz="914400" rtl="0" eaLnBrk="0" fontAlgn="base" latinLnBrk="0" hangingPunct="0">
              <a:lnSpc>
                <a:spcPct val="120000"/>
              </a:lnSpc>
              <a:spcBef>
                <a:spcPct val="20000"/>
              </a:spcBef>
              <a:spcAft>
                <a:spcPct val="0"/>
              </a:spcAft>
              <a:buClrTx/>
              <a:buSzTx/>
              <a:buFont typeface="Arial" panose="020B0604020202020204" pitchFamily="34" charset="0"/>
              <a:buNone/>
              <a:tabLst/>
              <a:defRPr/>
            </a:pPr>
            <a:endParaRPr kumimoji="0" lang="en-GB" altLang="en-US" sz="72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0" fontAlgn="base" latinLnBrk="0" hangingPunct="0">
              <a:lnSpc>
                <a:spcPct val="120000"/>
              </a:lnSpc>
              <a:spcBef>
                <a:spcPct val="20000"/>
              </a:spcBef>
              <a:spcAft>
                <a:spcPct val="0"/>
              </a:spcAft>
              <a:buClrTx/>
              <a:buSzTx/>
              <a:buFont typeface="Arial" panose="020B0604020202020204" pitchFamily="34" charset="0"/>
              <a:buNone/>
              <a:tabLst/>
              <a:defRPr/>
            </a:pPr>
            <a:r>
              <a:rPr kumimoji="0" lang="en-US" altLang="en-US" sz="7200" b="0" i="0" u="none" strike="noStrike" kern="1200" cap="none" spc="0" normalizeH="0" baseline="0" noProof="0" dirty="0">
                <a:ln>
                  <a:noFill/>
                </a:ln>
                <a:solidFill>
                  <a:srgbClr val="002060"/>
                </a:solidFill>
                <a:effectLst/>
                <a:uLnTx/>
                <a:uFillTx/>
                <a:latin typeface="Calibri"/>
                <a:ea typeface="+mn-ea"/>
                <a:cs typeface="+mn-cs"/>
              </a:rPr>
              <a:t>Half of all primary and secondary care consultations and admissions are for people with multiple conditions.</a:t>
            </a:r>
          </a:p>
          <a:p>
            <a:pPr marL="0" marR="0" lvl="0" indent="0" algn="l" defTabSz="914400" rtl="0" eaLnBrk="0" fontAlgn="base" latinLnBrk="0" hangingPunct="0">
              <a:lnSpc>
                <a:spcPct val="120000"/>
              </a:lnSpc>
              <a:spcBef>
                <a:spcPct val="20000"/>
              </a:spcBef>
              <a:spcAft>
                <a:spcPct val="0"/>
              </a:spcAft>
              <a:buClrTx/>
              <a:buSzTx/>
              <a:buFont typeface="Arial" panose="020B0604020202020204" pitchFamily="34" charset="0"/>
              <a:buNone/>
              <a:tabLst/>
              <a:defRPr/>
            </a:pPr>
            <a:endParaRPr kumimoji="0" lang="en-GB" altLang="en-US" sz="72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0" fontAlgn="base" latinLnBrk="0" hangingPunct="0">
              <a:lnSpc>
                <a:spcPct val="120000"/>
              </a:lnSpc>
              <a:spcBef>
                <a:spcPts val="0"/>
              </a:spcBef>
              <a:spcAft>
                <a:spcPts val="600"/>
              </a:spcAft>
              <a:buClrTx/>
              <a:buSzTx/>
              <a:buFont typeface="Arial" panose="020B0604020202020204" pitchFamily="34" charset="0"/>
              <a:buNone/>
              <a:tabLst/>
              <a:defRPr/>
            </a:pPr>
            <a:r>
              <a:rPr kumimoji="0" lang="en-GB" altLang="en-US" sz="7200" b="0" i="0" u="none" strike="noStrike" kern="1200" cap="none" spc="0" normalizeH="0" baseline="0" noProof="0" dirty="0">
                <a:ln>
                  <a:noFill/>
                </a:ln>
                <a:solidFill>
                  <a:srgbClr val="002060"/>
                </a:solidFill>
                <a:effectLst/>
                <a:uLnTx/>
                <a:uFillTx/>
                <a:latin typeface="Calibri"/>
                <a:ea typeface="+mn-ea"/>
                <a:cs typeface="+mn-cs"/>
              </a:rPr>
              <a:t>People in disadvantaged areas are at greater risk of having multiple conditions, and are likely to have multiple conditions at younger ages</a:t>
            </a:r>
            <a:r>
              <a:rPr kumimoji="0" lang="en-GB" altLang="en-US" sz="6400" b="0" i="0" u="none" strike="noStrike" kern="1200" cap="none" spc="0" normalizeH="0" baseline="0" noProof="0" dirty="0">
                <a:ln>
                  <a:noFill/>
                </a:ln>
                <a:solidFill>
                  <a:srgbClr val="002060"/>
                </a:solidFill>
                <a:effectLst/>
                <a:uLnTx/>
                <a:uFillTx/>
                <a:latin typeface="Calibri"/>
                <a:ea typeface="+mn-ea"/>
                <a:cs typeface="+mn-cs"/>
              </a:rPr>
              <a:t>. </a:t>
            </a:r>
            <a:endParaRPr kumimoji="0" lang="en-GB" sz="64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0" fontAlgn="base" latinLnBrk="0" hangingPunct="0">
              <a:lnSpc>
                <a:spcPct val="120000"/>
              </a:lnSpc>
              <a:spcBef>
                <a:spcPts val="0"/>
              </a:spcBef>
              <a:spcAft>
                <a:spcPts val="600"/>
              </a:spcAft>
              <a:buClrTx/>
              <a:buSzTx/>
              <a:buFont typeface="Arial" panose="020B0604020202020204" pitchFamily="34" charset="0"/>
              <a:buNone/>
              <a:tabLst/>
              <a:defRPr/>
            </a:pPr>
            <a:endParaRPr kumimoji="0" lang="en-GB" sz="5100" b="0" i="0" u="none" strike="noStrike" kern="1200" cap="none" spc="0" normalizeH="0" baseline="0" noProof="0" dirty="0">
              <a:ln>
                <a:noFill/>
              </a:ln>
              <a:solidFill>
                <a:srgbClr val="389294"/>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60A65C48-68EE-49D9-839A-DAAA862EDAC5}"/>
              </a:ext>
            </a:extLst>
          </p:cNvPr>
          <p:cNvSpPr txBox="1">
            <a:spLocks/>
          </p:cNvSpPr>
          <p:nvPr/>
        </p:nvSpPr>
        <p:spPr>
          <a:xfrm>
            <a:off x="323850" y="1166813"/>
            <a:ext cx="8485188" cy="609600"/>
          </a:xfrm>
          <a:prstGeom prst="rect">
            <a:avLst/>
          </a:prstGeom>
        </p:spPr>
        <p:txBody>
          <a:bodyPr>
            <a:normAutofit fontScale="7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400" b="1" i="0" u="none" strike="noStrike" kern="1200" cap="none" spc="0" normalizeH="0" baseline="0" noProof="0" dirty="0">
                <a:ln>
                  <a:noFill/>
                </a:ln>
                <a:solidFill>
                  <a:srgbClr val="002060"/>
                </a:solidFill>
                <a:effectLst/>
                <a:uLnTx/>
                <a:uFillTx/>
                <a:latin typeface="Arial" pitchFamily="34" charset="0"/>
                <a:ea typeface="+mj-ea"/>
                <a:cs typeface="Arial" pitchFamily="34" charset="0"/>
              </a:rPr>
              <a:t>The number of people living with Multiple Conditions</a:t>
            </a:r>
            <a:endParaRPr kumimoji="0" lang="en-GB" sz="3400" b="1" i="0" u="none" strike="noStrike" kern="1200" cap="none" spc="0" normalizeH="0" baseline="0" noProof="0" dirty="0">
              <a:ln>
                <a:noFill/>
              </a:ln>
              <a:solidFill>
                <a:srgbClr val="002060"/>
              </a:solidFill>
              <a:effectLst/>
              <a:uLnTx/>
              <a:uFillTx/>
              <a:latin typeface="Calibri"/>
              <a:ea typeface="+mj-ea"/>
              <a:cs typeface="+mj-cs"/>
            </a:endParaRPr>
          </a:p>
        </p:txBody>
      </p:sp>
      <p:pic>
        <p:nvPicPr>
          <p:cNvPr id="25608" name="Picture 5"/>
          <p:cNvPicPr>
            <a:picLocks noChangeAspect="1" noChangeArrowheads="1"/>
          </p:cNvPicPr>
          <p:nvPr/>
        </p:nvPicPr>
        <p:blipFill>
          <a:blip r:embed="rId5">
            <a:extLst>
              <a:ext uri="{28A0092B-C50C-407E-A947-70E740481C1C}">
                <a14:useLocalDpi xmlns:a14="http://schemas.microsoft.com/office/drawing/2010/main" val="0"/>
              </a:ext>
            </a:extLst>
          </a:blip>
          <a:srcRect l="28581" t="19760" r="28580" b="19762"/>
          <a:stretch>
            <a:fillRect/>
          </a:stretch>
        </p:blipFill>
        <p:spPr bwMode="auto">
          <a:xfrm>
            <a:off x="1411288" y="88900"/>
            <a:ext cx="118268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7"/>
          <p:cNvPicPr>
            <a:picLocks noChangeAspect="1" noChangeArrowheads="1"/>
          </p:cNvPicPr>
          <p:nvPr/>
        </p:nvPicPr>
        <p:blipFill>
          <a:blip r:embed="rId6">
            <a:extLst>
              <a:ext uri="{28A0092B-C50C-407E-A947-70E740481C1C}">
                <a14:useLocalDpi xmlns:a14="http://schemas.microsoft.com/office/drawing/2010/main" val="0"/>
              </a:ext>
            </a:extLst>
          </a:blip>
          <a:srcRect t="15916" b="18546"/>
          <a:stretch>
            <a:fillRect/>
          </a:stretch>
        </p:blipFill>
        <p:spPr bwMode="auto">
          <a:xfrm>
            <a:off x="2844800" y="38100"/>
            <a:ext cx="28575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201494"/>
      </p:ext>
    </p:extLst>
  </p:cSld>
  <p:clrMapOvr>
    <a:masterClrMapping/>
  </p:clrMapOvr>
  <p:transition advTm="10043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pbs.twimg.com/media/DYwEUDxWsAAuUY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70188"/>
            <a:ext cx="4300538"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descr="\\UKOSTORAGE02\Data\Data\Macmillan\vauxhall\Policy &amp; Research\Campaigns &amp;Public Affairs\Richmond Group\Logos, Pics &amp; Videos\Logos\RG high res logo white backgroun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514"/>
          <a:stretch/>
        </p:blipFill>
        <p:spPr bwMode="auto">
          <a:xfrm>
            <a:off x="7884369" y="876259"/>
            <a:ext cx="1152128" cy="92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66C2DAE2-C09B-449E-B74E-8AD39B838CF5}"/>
              </a:ext>
            </a:extLst>
          </p:cNvPr>
          <p:cNvSpPr txBox="1">
            <a:spLocks/>
          </p:cNvSpPr>
          <p:nvPr/>
        </p:nvSpPr>
        <p:spPr>
          <a:xfrm>
            <a:off x="827088" y="1682750"/>
            <a:ext cx="7920037" cy="1133475"/>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3500" b="0" i="0" u="none" strike="noStrike" kern="1200" cap="none" spc="0" normalizeH="0" baseline="0" noProof="0" dirty="0">
                <a:ln>
                  <a:noFill/>
                </a:ln>
                <a:solidFill>
                  <a:srgbClr val="389294"/>
                </a:solidFill>
                <a:effectLst/>
                <a:uLnTx/>
                <a:uFillTx/>
                <a:latin typeface="Calibri"/>
                <a:ea typeface="MS PGothic" panose="020B0600070205080204" pitchFamily="34" charset="-128"/>
                <a:cs typeface="+mn-cs"/>
              </a:rPr>
              <a:t>But knowing the numbers is not enough.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p:txBody>
      </p:sp>
      <p:pic>
        <p:nvPicPr>
          <p:cNvPr id="31749" name="Picture 2" descr="Image result for lived experi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675" y="2636838"/>
            <a:ext cx="4078288"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p:cNvSpPr txBox="1">
            <a:spLocks noChangeArrowheads="1"/>
          </p:cNvSpPr>
          <p:nvPr/>
        </p:nvSpPr>
        <p:spPr bwMode="auto">
          <a:xfrm>
            <a:off x="5616575" y="5853113"/>
            <a:ext cx="2376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Image taken from Imago Training Ltd</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10782" b="72299"/>
          <a:stretch/>
        </p:blipFill>
        <p:spPr>
          <a:xfrm>
            <a:off x="21798" y="20018"/>
            <a:ext cx="9122202" cy="868149"/>
          </a:xfrm>
          <a:prstGeom prst="rect">
            <a:avLst/>
          </a:prstGeom>
        </p:spPr>
      </p:pic>
    </p:spTree>
    <p:extLst>
      <p:ext uri="{BB962C8B-B14F-4D97-AF65-F5344CB8AC3E}">
        <p14:creationId xmlns:p14="http://schemas.microsoft.com/office/powerpoint/2010/main" val="33966875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UKOSTORAGE02\Data\Data\Macmillan\vauxhall\Policy &amp; Research\Campaigns &amp;Public Affairs\Richmond Group\Logos, Pics &amp; Videos\Logos\RG high res logo white 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86" y="814457"/>
            <a:ext cx="1537783" cy="132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p:cNvPicPr>
            <a:picLocks noChangeAspect="1" noChangeArrowheads="1"/>
          </p:cNvPicPr>
          <p:nvPr/>
        </p:nvPicPr>
        <p:blipFill>
          <a:blip r:embed="rId4">
            <a:extLst>
              <a:ext uri="{28A0092B-C50C-407E-A947-70E740481C1C}">
                <a14:useLocalDpi xmlns:a14="http://schemas.microsoft.com/office/drawing/2010/main" val="0"/>
              </a:ext>
            </a:extLst>
          </a:blip>
          <a:srcRect l="28581" t="19760" r="28580" b="19762"/>
          <a:stretch>
            <a:fillRect/>
          </a:stretch>
        </p:blipFill>
        <p:spPr bwMode="auto">
          <a:xfrm>
            <a:off x="1709468" y="874721"/>
            <a:ext cx="1445096" cy="1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7"/>
          <p:cNvPicPr>
            <a:picLocks noChangeAspect="1" noChangeArrowheads="1"/>
          </p:cNvPicPr>
          <p:nvPr/>
        </p:nvPicPr>
        <p:blipFill>
          <a:blip r:embed="rId5">
            <a:extLst>
              <a:ext uri="{28A0092B-C50C-407E-A947-70E740481C1C}">
                <a14:useLocalDpi xmlns:a14="http://schemas.microsoft.com/office/drawing/2010/main" val="0"/>
              </a:ext>
            </a:extLst>
          </a:blip>
          <a:srcRect t="15916" b="18546"/>
          <a:stretch>
            <a:fillRect/>
          </a:stretch>
        </p:blipFill>
        <p:spPr bwMode="auto">
          <a:xfrm>
            <a:off x="3067843" y="727171"/>
            <a:ext cx="3807675" cy="140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3B8B05-DB01-49A7-BDE4-6CA4023CF047}"/>
              </a:ext>
            </a:extLst>
          </p:cNvPr>
          <p:cNvSpPr txBox="1">
            <a:spLocks/>
          </p:cNvSpPr>
          <p:nvPr/>
        </p:nvSpPr>
        <p:spPr>
          <a:xfrm>
            <a:off x="323850" y="1989138"/>
            <a:ext cx="8712200" cy="2303462"/>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prstClr val="black">
                  <a:lumMod val="75000"/>
                  <a:lumOff val="25000"/>
                </a:prstClr>
              </a:solidFill>
              <a:effectLst/>
              <a:uLnTx/>
              <a:uFillTx/>
              <a:latin typeface="Arial" pitchFamily="34" charset="0"/>
              <a:ea typeface="MS PGothic" panose="020B0600070205080204" pitchFamily="34" charset="-128"/>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rgbClr val="389294"/>
              </a:solidFill>
              <a:effectLst/>
              <a:uLnTx/>
              <a:uFillTx/>
              <a:latin typeface="Calibri"/>
              <a:ea typeface="MS PGothic" panose="020B0600070205080204" pitchFamily="34" charset="-128"/>
              <a:cs typeface="+mj-cs"/>
            </a:endParaRPr>
          </a:p>
        </p:txBody>
      </p:sp>
      <p:sp>
        <p:nvSpPr>
          <p:cNvPr id="33798" name="TextBox 2"/>
          <p:cNvSpPr txBox="1">
            <a:spLocks noChangeArrowheads="1"/>
          </p:cNvSpPr>
          <p:nvPr/>
        </p:nvSpPr>
        <p:spPr bwMode="auto">
          <a:xfrm>
            <a:off x="455332" y="2327050"/>
            <a:ext cx="7945997" cy="488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altLang="en-US" sz="2400" b="0" i="1" u="none" strike="noStrike" kern="1200" cap="none" spc="0" normalizeH="0" baseline="0" noProof="0" dirty="0">
                <a:ln>
                  <a:noFill/>
                </a:ln>
                <a:solidFill>
                  <a:srgbClr val="389294"/>
                </a:solidFill>
                <a:effectLst/>
                <a:uLnTx/>
                <a:uFillTx/>
                <a:latin typeface="Calibri" panose="020F0502020204030204" pitchFamily="34" charset="0"/>
                <a:ea typeface="MS PGothic" panose="020B0600070205080204" pitchFamily="34" charset="-128"/>
                <a:cs typeface="+mn-cs"/>
              </a:rPr>
              <a:t>“In other sectors of the economy, there are severe consequences for knowing so little about what people you serve want. It’s called bankruptcy. </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altLang="en-US" sz="2400" b="0" i="1" u="none" strike="noStrike" kern="1200" cap="none" spc="0" normalizeH="0" baseline="0" noProof="0" dirty="0">
                <a:ln>
                  <a:noFill/>
                </a:ln>
                <a:solidFill>
                  <a:srgbClr val="389294"/>
                </a:solidFill>
                <a:effectLst/>
                <a:uLnTx/>
                <a:uFillTx/>
                <a:latin typeface="Calibri" panose="020F0502020204030204" pitchFamily="34" charset="0"/>
                <a:ea typeface="MS PGothic" panose="020B0600070205080204" pitchFamily="34" charset="-128"/>
                <a:cs typeface="+mn-cs"/>
              </a:rPr>
              <a:t>In healthcare it’s called unsustainability.”</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altLang="en-US" sz="1100" b="0" i="0" u="none" strike="noStrike" kern="1200" cap="none" spc="0" normalizeH="0" baseline="0" noProof="0" dirty="0">
              <a:ln>
                <a:noFill/>
              </a:ln>
              <a:solidFill>
                <a:srgbClr val="389294"/>
              </a:solidFill>
              <a:effectLst/>
              <a:uLnTx/>
              <a:uFillTx/>
              <a:latin typeface="Calibri" panose="020F050202020403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altLang="en-US" sz="1800" b="0" i="0" u="none" strike="noStrike" kern="1200" cap="none" spc="0" normalizeH="0" baseline="0" noProof="0" dirty="0">
                <a:ln>
                  <a:noFill/>
                </a:ln>
                <a:solidFill>
                  <a:srgbClr val="389294"/>
                </a:solidFill>
                <a:effectLst/>
                <a:uLnTx/>
                <a:uFillTx/>
                <a:latin typeface="Calibri" panose="020F0502020204030204" pitchFamily="34" charset="0"/>
                <a:ea typeface="MS PGothic" panose="020B0600070205080204" pitchFamily="34" charset="-128"/>
                <a:cs typeface="+mn-cs"/>
              </a:rPr>
              <a:t>Dr Al Mulley, MD for Global Health Care Delivery Science - the Dartmouth Institute – working with 6 of the MCPs in England under the vanguard programme. </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dirty="0">
              <a:ln>
                <a:noFill/>
              </a:ln>
              <a:solidFill>
                <a:srgbClr val="389294"/>
              </a:solidFill>
              <a:effectLst/>
              <a:uLnTx/>
              <a:uFillTx/>
              <a:latin typeface="Calibri" panose="020F0502020204030204" pitchFamily="34" charset="0"/>
              <a:ea typeface="MS PGothic" panose="020B0600070205080204" pitchFamily="34" charset="-128"/>
              <a:cs typeface="+mn-cs"/>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altLang="en-US" sz="2400" b="0" i="1" u="none" strike="noStrike" kern="1200" cap="none" spc="0" normalizeH="0" baseline="0" noProof="0" dirty="0">
                <a:ln>
                  <a:noFill/>
                </a:ln>
                <a:solidFill>
                  <a:srgbClr val="389294"/>
                </a:solidFill>
                <a:effectLst/>
                <a:uLnTx/>
                <a:uFillTx/>
                <a:latin typeface="Calibri" panose="020F0502020204030204" pitchFamily="34" charset="0"/>
                <a:ea typeface="MS PGothic" panose="020B0600070205080204" pitchFamily="34" charset="-128"/>
                <a:cs typeface="+mn-cs"/>
              </a:rPr>
              <a:t>“It’s more important to know </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altLang="en-US" sz="2400" b="0" i="1" u="none" strike="noStrike" kern="1200" cap="none" spc="0" normalizeH="0" baseline="0" noProof="0" dirty="0">
                <a:ln>
                  <a:noFill/>
                </a:ln>
                <a:solidFill>
                  <a:srgbClr val="389294"/>
                </a:solidFill>
                <a:effectLst/>
                <a:uLnTx/>
                <a:uFillTx/>
                <a:latin typeface="Calibri" panose="020F0502020204030204" pitchFamily="34" charset="0"/>
                <a:ea typeface="MS PGothic" panose="020B0600070205080204" pitchFamily="34" charset="-128"/>
                <a:cs typeface="+mn-cs"/>
              </a:rPr>
              <a:t>what sort of person has a disease than to know </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altLang="en-US" sz="2400" b="0" i="1" u="none" strike="noStrike" kern="1200" cap="none" spc="0" normalizeH="0" baseline="0" noProof="0" dirty="0">
                <a:ln>
                  <a:noFill/>
                </a:ln>
                <a:solidFill>
                  <a:srgbClr val="389294"/>
                </a:solidFill>
                <a:effectLst/>
                <a:uLnTx/>
                <a:uFillTx/>
                <a:latin typeface="Calibri" panose="020F0502020204030204" pitchFamily="34" charset="0"/>
                <a:ea typeface="MS PGothic" panose="020B0600070205080204" pitchFamily="34" charset="-128"/>
                <a:cs typeface="+mn-cs"/>
              </a:rPr>
              <a:t>what sort of disease a person has” </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altLang="en-US" sz="1800" b="0" i="0" u="none" strike="noStrike" kern="1200" cap="none" spc="0" normalizeH="0" baseline="0" noProof="0" dirty="0">
                <a:ln>
                  <a:noFill/>
                </a:ln>
                <a:solidFill>
                  <a:srgbClr val="389294"/>
                </a:solidFill>
                <a:effectLst/>
                <a:uLnTx/>
                <a:uFillTx/>
                <a:latin typeface="Calibri" panose="020F0502020204030204" pitchFamily="34" charset="0"/>
                <a:ea typeface="MS PGothic" panose="020B0600070205080204" pitchFamily="34" charset="-128"/>
                <a:cs typeface="+mn-cs"/>
              </a:rPr>
              <a:t>Hippocrates (460-370BC)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8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mn-cs"/>
            </a:endParaRPr>
          </a:p>
        </p:txBody>
      </p:sp>
      <p:sp>
        <p:nvSpPr>
          <p:cNvPr id="2" name="Rectangle 1">
            <a:extLst>
              <a:ext uri="{FF2B5EF4-FFF2-40B4-BE49-F238E27FC236}">
                <a16:creationId xmlns:a16="http://schemas.microsoft.com/office/drawing/2014/main" id="{CE0F54F2-8D1B-4A12-86BA-F0CD32FB5361}"/>
              </a:ext>
            </a:extLst>
          </p:cNvPr>
          <p:cNvSpPr/>
          <p:nvPr/>
        </p:nvSpPr>
        <p:spPr>
          <a:xfrm>
            <a:off x="107950" y="2274888"/>
            <a:ext cx="8640763" cy="1108075"/>
          </a:xfrm>
          <a:prstGeom prst="rect">
            <a:avLst/>
          </a:prstGeom>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srgbClr val="389294"/>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srgbClr val="389294"/>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altLang="en-US" sz="1800" b="0" i="0" u="none" strike="noStrike" kern="1200" cap="none" spc="0" normalizeH="0" baseline="0" noProof="0" dirty="0">
              <a:ln>
                <a:noFill/>
              </a:ln>
              <a:solidFill>
                <a:srgbClr val="389294"/>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10782" b="72299"/>
          <a:stretch/>
        </p:blipFill>
        <p:spPr>
          <a:xfrm>
            <a:off x="21798" y="20018"/>
            <a:ext cx="9122202" cy="868149"/>
          </a:xfrm>
          <a:prstGeom prst="rect">
            <a:avLst/>
          </a:prstGeom>
        </p:spPr>
      </p:pic>
    </p:spTree>
    <p:extLst>
      <p:ext uri="{BB962C8B-B14F-4D97-AF65-F5344CB8AC3E}">
        <p14:creationId xmlns:p14="http://schemas.microsoft.com/office/powerpoint/2010/main" val="2130787197"/>
      </p:ext>
    </p:extLst>
  </p:cSld>
  <p:clrMapOvr>
    <a:masterClrMapping/>
  </p:clrMapOvr>
  <p:transition advTm="8497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revealing re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4" y="3419476"/>
            <a:ext cx="3106670" cy="31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457070"/>
            <a:ext cx="6248549" cy="3112212"/>
          </a:xfrm>
          <a:prstGeom prst="rect">
            <a:avLst/>
          </a:prstGeom>
          <a:noFill/>
          <a:ln w="9525">
            <a:solidFill>
              <a:srgbClr val="441A28"/>
            </a:solidFill>
            <a:miter lim="800000"/>
            <a:headEnd/>
            <a:tailEnd/>
          </a:ln>
          <a:extLst>
            <a:ext uri="{909E8E84-426E-40DD-AFC4-6F175D3DCCD1}">
              <a14:hiddenFill xmlns:a14="http://schemas.microsoft.com/office/drawing/2010/main">
                <a:solidFill>
                  <a:srgbClr val="FFFFFF"/>
                </a:solidFill>
              </a14:hiddenFill>
            </a:ext>
          </a:extLst>
        </p:spPr>
      </p:pic>
      <p:pic>
        <p:nvPicPr>
          <p:cNvPr id="37892" name="Picture 4" descr="\\UKOSTORAGE02\Data\Data\Macmillan\vauxhall\Policy &amp; Research\Campaigns &amp;Public Affairs\Richmond Group\Logos, Pics &amp; Videos\Logos\RG high res logo white 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438" y="959684"/>
            <a:ext cx="1335856" cy="11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noChangeArrowheads="1"/>
          </p:cNvPicPr>
          <p:nvPr/>
        </p:nvPicPr>
        <p:blipFill>
          <a:blip r:embed="rId6">
            <a:extLst>
              <a:ext uri="{28A0092B-C50C-407E-A947-70E740481C1C}">
                <a14:useLocalDpi xmlns:a14="http://schemas.microsoft.com/office/drawing/2010/main" val="0"/>
              </a:ext>
            </a:extLst>
          </a:blip>
          <a:srcRect l="28581" t="19760" r="28580" b="19762"/>
          <a:stretch>
            <a:fillRect/>
          </a:stretch>
        </p:blipFill>
        <p:spPr bwMode="auto">
          <a:xfrm>
            <a:off x="1926753" y="925946"/>
            <a:ext cx="1201638" cy="11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7"/>
          <p:cNvPicPr>
            <a:picLocks noChangeAspect="1" noChangeArrowheads="1"/>
          </p:cNvPicPr>
          <p:nvPr/>
        </p:nvPicPr>
        <p:blipFill>
          <a:blip r:embed="rId7">
            <a:extLst>
              <a:ext uri="{28A0092B-C50C-407E-A947-70E740481C1C}">
                <a14:useLocalDpi xmlns:a14="http://schemas.microsoft.com/office/drawing/2010/main" val="0"/>
              </a:ext>
            </a:extLst>
          </a:blip>
          <a:srcRect t="15916" b="18546"/>
          <a:stretch>
            <a:fillRect/>
          </a:stretch>
        </p:blipFill>
        <p:spPr bwMode="auto">
          <a:xfrm>
            <a:off x="3244850" y="863326"/>
            <a:ext cx="322421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3B8B05-DB01-49A7-BDE4-6CA4023CF047}"/>
              </a:ext>
            </a:extLst>
          </p:cNvPr>
          <p:cNvSpPr txBox="1">
            <a:spLocks/>
          </p:cNvSpPr>
          <p:nvPr/>
        </p:nvSpPr>
        <p:spPr>
          <a:xfrm>
            <a:off x="971449" y="2173555"/>
            <a:ext cx="6948488" cy="818083"/>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Arial" pitchFamily="34" charset="0"/>
                <a:ea typeface="MS PGothic" panose="020B0600070205080204" pitchFamily="34" charset="-128"/>
                <a:cs typeface="Arial" pitchFamily="34" charset="0"/>
              </a:rPr>
              <a:t>“Just one thing after another”: Living with Multiple Conditions</a:t>
            </a:r>
            <a:endParaRPr kumimoji="0" lang="en-GB" sz="2200" b="1" i="0" u="none" strike="noStrike" kern="1200" cap="none" spc="0" normalizeH="0" baseline="0" noProof="0" dirty="0">
              <a:ln>
                <a:noFill/>
              </a:ln>
              <a:solidFill>
                <a:srgbClr val="002060"/>
              </a:solidFill>
              <a:effectLst/>
              <a:uLnTx/>
              <a:uFillTx/>
              <a:latin typeface="Calibri"/>
              <a:ea typeface="MS PGothic" panose="020B0600070205080204" pitchFamily="34" charset="-128"/>
            </a:endParaRPr>
          </a:p>
        </p:txBody>
      </p:sp>
      <p:sp>
        <p:nvSpPr>
          <p:cNvPr id="7" name="TextBox 6">
            <a:extLst>
              <a:ext uri="{FF2B5EF4-FFF2-40B4-BE49-F238E27FC236}">
                <a16:creationId xmlns:a16="http://schemas.microsoft.com/office/drawing/2014/main" id="{C9ABE803-1094-4A48-96F6-BD673E4850F7}"/>
              </a:ext>
            </a:extLst>
          </p:cNvPr>
          <p:cNvSpPr txBox="1"/>
          <p:nvPr/>
        </p:nvSpPr>
        <p:spPr>
          <a:xfrm>
            <a:off x="395536" y="2925226"/>
            <a:ext cx="8555037" cy="3460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50" b="1" i="0" u="none" strike="noStrike" kern="1200" cap="none" spc="0" normalizeH="0" baseline="0" noProof="0" dirty="0">
                <a:ln>
                  <a:noFill/>
                </a:ln>
                <a:solidFill>
                  <a:srgbClr val="002060"/>
                </a:solidFill>
                <a:effectLst/>
                <a:uLnTx/>
                <a:uFillTx/>
                <a:latin typeface="Gill Sans MT" panose="020B0502020104020203" pitchFamily="34" charset="0"/>
                <a:ea typeface="MS PGothic" panose="020B0600070205080204" pitchFamily="34" charset="-128"/>
                <a:cs typeface="+mn-cs"/>
              </a:rPr>
              <a:t>We carried out half day ethnographic style in-home interviews with 10 individuals… </a:t>
            </a:r>
          </a:p>
        </p:txBody>
      </p:sp>
      <p:sp>
        <p:nvSpPr>
          <p:cNvPr id="2" name="Oval 1">
            <a:extLst>
              <a:ext uri="{FF2B5EF4-FFF2-40B4-BE49-F238E27FC236}">
                <a16:creationId xmlns:a16="http://schemas.microsoft.com/office/drawing/2014/main" id="{3026B32B-9D9E-4DA7-97AE-E9FE4F0A33CA}"/>
              </a:ext>
            </a:extLst>
          </p:cNvPr>
          <p:cNvSpPr/>
          <p:nvPr/>
        </p:nvSpPr>
        <p:spPr>
          <a:xfrm>
            <a:off x="971449" y="5013176"/>
            <a:ext cx="170917" cy="216024"/>
          </a:xfrm>
          <a:prstGeom prst="ellipse">
            <a:avLst/>
          </a:prstGeom>
          <a:gradFill>
            <a:gsLst>
              <a:gs pos="0">
                <a:schemeClr val="accent1">
                  <a:lumMod val="5000"/>
                  <a:lumOff val="9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15900">
              <a:srgbClr val="FACFB4">
                <a:alpha val="77000"/>
              </a:srgbClr>
            </a:glow>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solidFill>
                  <a:srgbClr val="FACFB4"/>
                </a:solid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t="10782" b="72299"/>
          <a:stretch/>
        </p:blipFill>
        <p:spPr>
          <a:xfrm>
            <a:off x="21798" y="20018"/>
            <a:ext cx="9122202" cy="868149"/>
          </a:xfrm>
          <a:prstGeom prst="rect">
            <a:avLst/>
          </a:prstGeom>
        </p:spPr>
      </p:pic>
    </p:spTree>
    <p:extLst>
      <p:ext uri="{BB962C8B-B14F-4D97-AF65-F5344CB8AC3E}">
        <p14:creationId xmlns:p14="http://schemas.microsoft.com/office/powerpoint/2010/main" val="4244682584"/>
      </p:ext>
    </p:extLst>
  </p:cSld>
  <p:clrMapOvr>
    <a:masterClrMapping/>
  </p:clrMapOvr>
  <p:transition advTm="14653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UKOSTORAGE02\Data\Data\Macmillan\vauxhall\Policy &amp; Research\Campaigns &amp;Public Affairs\Richmond Group\Logos, Pics &amp; Videos\Logos\RG high res logo white 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6" y="904069"/>
            <a:ext cx="1558432" cy="13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5"/>
          <p:cNvPicPr>
            <a:picLocks noChangeAspect="1" noChangeArrowheads="1"/>
          </p:cNvPicPr>
          <p:nvPr/>
        </p:nvPicPr>
        <p:blipFill>
          <a:blip r:embed="rId5">
            <a:extLst>
              <a:ext uri="{28A0092B-C50C-407E-A947-70E740481C1C}">
                <a14:useLocalDpi xmlns:a14="http://schemas.microsoft.com/office/drawing/2010/main" val="0"/>
              </a:ext>
            </a:extLst>
          </a:blip>
          <a:srcRect l="28581" t="19760" r="28580" b="19762"/>
          <a:stretch>
            <a:fillRect/>
          </a:stretch>
        </p:blipFill>
        <p:spPr bwMode="auto">
          <a:xfrm>
            <a:off x="1557031" y="985553"/>
            <a:ext cx="1277750" cy="120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p:cNvPicPr>
            <a:picLocks noChangeAspect="1" noChangeArrowheads="1"/>
          </p:cNvPicPr>
          <p:nvPr/>
        </p:nvPicPr>
        <p:blipFill>
          <a:blip r:embed="rId6">
            <a:extLst>
              <a:ext uri="{28A0092B-C50C-407E-A947-70E740481C1C}">
                <a14:useLocalDpi xmlns:a14="http://schemas.microsoft.com/office/drawing/2010/main" val="0"/>
              </a:ext>
            </a:extLst>
          </a:blip>
          <a:srcRect t="15916" b="18546"/>
          <a:stretch>
            <a:fillRect/>
          </a:stretch>
        </p:blipFill>
        <p:spPr bwMode="auto">
          <a:xfrm>
            <a:off x="2865921" y="919972"/>
            <a:ext cx="3205646" cy="118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3628B664-7445-4BB5-816C-096A908E0E0A}"/>
              </a:ext>
            </a:extLst>
          </p:cNvPr>
          <p:cNvSpPr txBox="1">
            <a:spLocks/>
          </p:cNvSpPr>
          <p:nvPr/>
        </p:nvSpPr>
        <p:spPr>
          <a:xfrm>
            <a:off x="468313" y="1649413"/>
            <a:ext cx="7772400" cy="15843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sz="36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j-cs"/>
              </a:rPr>
            </a:br>
            <a:br>
              <a:rPr kumimoji="0" lang="en-GB" sz="36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j-cs"/>
              </a:rPr>
            </a:br>
            <a:endParaRPr kumimoji="0" lang="en-GB" sz="2800" b="0" i="0" u="none" strike="noStrike" kern="1200" cap="none" spc="0" normalizeH="0" baseline="0" noProof="0" dirty="0">
              <a:ln>
                <a:noFill/>
              </a:ln>
              <a:solidFill>
                <a:srgbClr val="4BACC6">
                  <a:lumMod val="50000"/>
                </a:srgbClr>
              </a:solidFill>
              <a:effectLst/>
              <a:uLnTx/>
              <a:uFillTx/>
              <a:latin typeface="Calibri"/>
              <a:ea typeface="MS PGothic" panose="020B0600070205080204" pitchFamily="34" charset="-128"/>
              <a:cs typeface="+mj-cs"/>
            </a:endParaRPr>
          </a:p>
        </p:txBody>
      </p:sp>
      <p:sp>
        <p:nvSpPr>
          <p:cNvPr id="8" name="Title 1">
            <a:extLst>
              <a:ext uri="{FF2B5EF4-FFF2-40B4-BE49-F238E27FC236}">
                <a16:creationId xmlns:a16="http://schemas.microsoft.com/office/drawing/2014/main" id="{500C41C5-D5E7-4680-B533-B4164D1FF2D4}"/>
              </a:ext>
            </a:extLst>
          </p:cNvPr>
          <p:cNvSpPr txBox="1">
            <a:spLocks/>
          </p:cNvSpPr>
          <p:nvPr/>
        </p:nvSpPr>
        <p:spPr>
          <a:xfrm>
            <a:off x="611560" y="2204283"/>
            <a:ext cx="7772400" cy="128319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Introducing Keith, Anna, Megan and Vivienne:</a:t>
            </a:r>
            <a:br>
              <a:rPr kumimoji="0" lang="en-GB" sz="16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br>
            <a:br>
              <a:rPr kumimoji="0" lang="en-GB" sz="1600" b="0"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GB" sz="1600" b="0"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To accompany the ethnographic research report, we have commissioned a series of short videos which are available to download from our website. In these, study participants are interviewed in their own homes: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2" name="hBJH5PkFxUs"/>
          <p:cNvPicPr>
            <a:picLocks noRot="1" noChangeAspect="1"/>
          </p:cNvPicPr>
          <p:nvPr>
            <a:videoFile r:link="rId1"/>
          </p:nvPr>
        </p:nvPicPr>
        <p:blipFill>
          <a:blip r:embed="rId7"/>
          <a:stretch>
            <a:fillRect/>
          </a:stretch>
        </p:blipFill>
        <p:spPr>
          <a:xfrm>
            <a:off x="1331640" y="3501008"/>
            <a:ext cx="5935489" cy="3338713"/>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10782" b="72299"/>
          <a:stretch/>
        </p:blipFill>
        <p:spPr>
          <a:xfrm>
            <a:off x="21798" y="20018"/>
            <a:ext cx="9122202" cy="868149"/>
          </a:xfrm>
          <a:prstGeom prst="rect">
            <a:avLst/>
          </a:prstGeom>
        </p:spPr>
      </p:pic>
    </p:spTree>
    <p:extLst>
      <p:ext uri="{BB962C8B-B14F-4D97-AF65-F5344CB8AC3E}">
        <p14:creationId xmlns:p14="http://schemas.microsoft.com/office/powerpoint/2010/main" val="23399706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8784976" cy="508918"/>
          </a:xfrm>
        </p:spPr>
        <p:txBody>
          <a:bodyPr>
            <a:noAutofit/>
          </a:bodyPr>
          <a:lstStyle/>
          <a:p>
            <a:r>
              <a:rPr lang="en-GB" sz="3600" dirty="0">
                <a:solidFill>
                  <a:srgbClr val="1E2F5B"/>
                </a:solidFill>
              </a:rPr>
              <a:t>What is National Voices going to do to help?</a:t>
            </a:r>
          </a:p>
        </p:txBody>
      </p:sp>
      <p:sp>
        <p:nvSpPr>
          <p:cNvPr id="3" name="Content Placeholder 2"/>
          <p:cNvSpPr>
            <a:spLocks noGrp="1"/>
          </p:cNvSpPr>
          <p:nvPr>
            <p:ph idx="1"/>
          </p:nvPr>
        </p:nvSpPr>
        <p:spPr/>
        <p:txBody>
          <a:bodyPr/>
          <a:lstStyle/>
          <a:p>
            <a:r>
              <a:rPr lang="en-GB" dirty="0">
                <a:solidFill>
                  <a:srgbClr val="1E2F5B"/>
                </a:solidFill>
              </a:rPr>
              <a:t>Understand better what our members know about user experience and needs</a:t>
            </a:r>
          </a:p>
          <a:p>
            <a:r>
              <a:rPr lang="en-GB" dirty="0">
                <a:solidFill>
                  <a:srgbClr val="1E2F5B"/>
                </a:solidFill>
              </a:rPr>
              <a:t>Commission our own insight work and research</a:t>
            </a:r>
          </a:p>
          <a:p>
            <a:r>
              <a:rPr lang="en-GB" dirty="0">
                <a:solidFill>
                  <a:srgbClr val="1E2F5B"/>
                </a:solidFill>
              </a:rPr>
              <a:t>Collaboration with the Health Foundation to bring together patient partners/ advocates into a community of practice</a:t>
            </a:r>
          </a:p>
          <a:p>
            <a:r>
              <a:rPr lang="en-GB" dirty="0">
                <a:solidFill>
                  <a:srgbClr val="1E2F5B"/>
                </a:solidFill>
              </a:rPr>
              <a:t>FOREGROUND EXPERIENCE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782" b="72299"/>
          <a:stretch/>
        </p:blipFill>
        <p:spPr>
          <a:xfrm>
            <a:off x="21798" y="20018"/>
            <a:ext cx="9122202" cy="86814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586" y="5795826"/>
            <a:ext cx="2353878" cy="729518"/>
          </a:xfrm>
          <a:prstGeom prst="rect">
            <a:avLst/>
          </a:prstGeom>
        </p:spPr>
      </p:pic>
    </p:spTree>
    <p:extLst>
      <p:ext uri="{BB962C8B-B14F-4D97-AF65-F5344CB8AC3E}">
        <p14:creationId xmlns:p14="http://schemas.microsoft.com/office/powerpoint/2010/main" val="315238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586" y="5795826"/>
            <a:ext cx="2353878" cy="729518"/>
          </a:xfrm>
          <a:prstGeom prst="rect">
            <a:avLst/>
          </a:prstGeom>
        </p:spPr>
      </p:pic>
      <p:sp>
        <p:nvSpPr>
          <p:cNvPr id="6" name="TextBox 5"/>
          <p:cNvSpPr txBox="1"/>
          <p:nvPr/>
        </p:nvSpPr>
        <p:spPr>
          <a:xfrm>
            <a:off x="395536" y="404664"/>
            <a:ext cx="7704856" cy="1015663"/>
          </a:xfrm>
          <a:prstGeom prst="rect">
            <a:avLst/>
          </a:prstGeom>
          <a:noFill/>
        </p:spPr>
        <p:txBody>
          <a:bodyPr wrap="square" rtlCol="0">
            <a:spAutoFit/>
          </a:bodyPr>
          <a:lstStyle/>
          <a:p>
            <a:r>
              <a:rPr lang="en-GB" sz="6000" b="1" dirty="0">
                <a:solidFill>
                  <a:schemeClr val="bg1"/>
                </a:solidFill>
                <a:latin typeface="Arial" panose="020B0604020202020204" pitchFamily="34" charset="0"/>
                <a:cs typeface="Arial" panose="020B0604020202020204" pitchFamily="34" charset="0"/>
              </a:rPr>
              <a:t>Questions</a:t>
            </a:r>
          </a:p>
        </p:txBody>
      </p:sp>
      <p:sp>
        <p:nvSpPr>
          <p:cNvPr id="7" name="TextBox 6"/>
          <p:cNvSpPr txBox="1"/>
          <p:nvPr/>
        </p:nvSpPr>
        <p:spPr>
          <a:xfrm>
            <a:off x="539552" y="1824991"/>
            <a:ext cx="6052594" cy="4647426"/>
          </a:xfrm>
          <a:prstGeom prst="rect">
            <a:avLst/>
          </a:prstGeom>
          <a:noFill/>
        </p:spPr>
        <p:txBody>
          <a:bodyPr wrap="square" rtlCol="0">
            <a:spAutoFit/>
          </a:bodyPr>
          <a:lstStyle/>
          <a:p>
            <a:pPr>
              <a:spcAft>
                <a:spcPts val="2400"/>
              </a:spcAft>
            </a:pPr>
            <a:r>
              <a:rPr lang="en-GB" sz="2400" b="1" dirty="0">
                <a:solidFill>
                  <a:schemeClr val="bg1"/>
                </a:solidFill>
                <a:latin typeface="Arial" panose="020B0604020202020204" pitchFamily="34" charset="0"/>
                <a:cs typeface="Arial" panose="020B0604020202020204" pitchFamily="34" charset="0"/>
              </a:rPr>
              <a:t>Does listening to people complicate matters or simplify them?</a:t>
            </a:r>
          </a:p>
          <a:p>
            <a:pPr>
              <a:spcAft>
                <a:spcPts val="2400"/>
              </a:spcAft>
            </a:pPr>
            <a:r>
              <a:rPr lang="en-GB" sz="2400" b="1" dirty="0">
                <a:solidFill>
                  <a:schemeClr val="bg1"/>
                </a:solidFill>
                <a:latin typeface="Arial" panose="020B0604020202020204" pitchFamily="34" charset="0"/>
                <a:cs typeface="Arial" panose="020B0604020202020204" pitchFamily="34" charset="0"/>
              </a:rPr>
              <a:t>What are the obstacles to listening and to acting on what we hear?</a:t>
            </a:r>
          </a:p>
          <a:p>
            <a:pPr>
              <a:spcAft>
                <a:spcPts val="2400"/>
              </a:spcAft>
            </a:pPr>
            <a:r>
              <a:rPr lang="en-GB" sz="2400" b="1" dirty="0">
                <a:solidFill>
                  <a:schemeClr val="bg1"/>
                </a:solidFill>
                <a:latin typeface="Arial" panose="020B0604020202020204" pitchFamily="34" charset="0"/>
                <a:cs typeface="Arial" panose="020B0604020202020204" pitchFamily="34" charset="0"/>
              </a:rPr>
              <a:t>Where will the energy for change come from?</a:t>
            </a:r>
          </a:p>
          <a:p>
            <a:pPr>
              <a:spcAft>
                <a:spcPts val="2400"/>
              </a:spcAft>
            </a:pPr>
            <a:r>
              <a:rPr lang="en-GB" sz="2400" b="1" dirty="0">
                <a:solidFill>
                  <a:schemeClr val="bg1"/>
                </a:solidFill>
                <a:latin typeface="Arial" panose="020B0604020202020204" pitchFamily="34" charset="0"/>
                <a:cs typeface="Arial" panose="020B0604020202020204" pitchFamily="34" charset="0"/>
              </a:rPr>
              <a:t>What would healthcare looked like that helped Keith, Anna and Vivienne?</a:t>
            </a:r>
          </a:p>
          <a:p>
            <a:pPr>
              <a:spcAft>
                <a:spcPts val="2400"/>
              </a:spcAft>
            </a:pP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64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586" y="5795826"/>
            <a:ext cx="2353878" cy="729518"/>
          </a:xfrm>
          <a:prstGeom prst="rect">
            <a:avLst/>
          </a:prstGeom>
        </p:spPr>
      </p:pic>
      <p:sp>
        <p:nvSpPr>
          <p:cNvPr id="6" name="TextBox 5"/>
          <p:cNvSpPr txBox="1"/>
          <p:nvPr/>
        </p:nvSpPr>
        <p:spPr>
          <a:xfrm>
            <a:off x="395536" y="404664"/>
            <a:ext cx="7704856" cy="1015663"/>
          </a:xfrm>
          <a:prstGeom prst="rect">
            <a:avLst/>
          </a:prstGeom>
          <a:noFill/>
        </p:spPr>
        <p:txBody>
          <a:bodyPr wrap="square" rtlCol="0">
            <a:spAutoFit/>
          </a:bodyPr>
          <a:lstStyle/>
          <a:p>
            <a:r>
              <a:rPr lang="en-GB" sz="6000" b="1" dirty="0">
                <a:solidFill>
                  <a:schemeClr val="bg1"/>
                </a:solidFill>
                <a:latin typeface="Arial" panose="020B0604020202020204" pitchFamily="34" charset="0"/>
                <a:cs typeface="Arial" panose="020B0604020202020204" pitchFamily="34" charset="0"/>
              </a:rPr>
              <a:t>Get in touch</a:t>
            </a:r>
          </a:p>
        </p:txBody>
      </p:sp>
      <p:sp>
        <p:nvSpPr>
          <p:cNvPr id="7" name="TextBox 6"/>
          <p:cNvSpPr txBox="1"/>
          <p:nvPr/>
        </p:nvSpPr>
        <p:spPr>
          <a:xfrm>
            <a:off x="1191546" y="2837254"/>
            <a:ext cx="5400600" cy="2492990"/>
          </a:xfrm>
          <a:prstGeom prst="rect">
            <a:avLst/>
          </a:prstGeom>
          <a:noFill/>
        </p:spPr>
        <p:txBody>
          <a:bodyPr wrap="square" rtlCol="0">
            <a:spAutoFit/>
          </a:bodyPr>
          <a:lstStyle/>
          <a:p>
            <a:pPr>
              <a:spcAft>
                <a:spcPts val="2400"/>
              </a:spcAft>
            </a:pPr>
            <a:r>
              <a:rPr lang="en-GB" sz="2400" b="1" dirty="0">
                <a:solidFill>
                  <a:schemeClr val="bg1"/>
                </a:solidFill>
                <a:latin typeface="Arial" panose="020B0604020202020204" pitchFamily="34" charset="0"/>
                <a:cs typeface="Arial" panose="020B0604020202020204" pitchFamily="34" charset="0"/>
              </a:rPr>
              <a:t>info@nationalvoices.org.uk</a:t>
            </a:r>
          </a:p>
          <a:p>
            <a:pPr>
              <a:spcAft>
                <a:spcPts val="2400"/>
              </a:spcAft>
            </a:pPr>
            <a:r>
              <a:rPr lang="en-GB" sz="2400" b="1" dirty="0">
                <a:solidFill>
                  <a:schemeClr val="bg1"/>
                </a:solidFill>
                <a:latin typeface="Arial" panose="020B0604020202020204" pitchFamily="34" charset="0"/>
                <a:cs typeface="Arial" panose="020B0604020202020204" pitchFamily="34" charset="0"/>
              </a:rPr>
              <a:t>020 3176 0738</a:t>
            </a:r>
          </a:p>
          <a:p>
            <a:pPr>
              <a:spcAft>
                <a:spcPts val="2400"/>
              </a:spcAft>
            </a:pPr>
            <a:r>
              <a:rPr lang="en-GB" sz="2400" b="1" dirty="0">
                <a:solidFill>
                  <a:schemeClr val="bg1"/>
                </a:solidFill>
                <a:latin typeface="Arial" panose="020B0604020202020204" pitchFamily="34" charset="0"/>
                <a:cs typeface="Arial" panose="020B0604020202020204" pitchFamily="34" charset="0"/>
              </a:rPr>
              <a:t>www.nationalvoices.org.uk</a:t>
            </a:r>
          </a:p>
          <a:p>
            <a:pPr>
              <a:spcAft>
                <a:spcPts val="2400"/>
              </a:spcAft>
            </a:pPr>
            <a:r>
              <a:rPr lang="en-GB" sz="2400" b="1" dirty="0">
                <a:solidFill>
                  <a:schemeClr val="bg1"/>
                </a:solidFill>
                <a:latin typeface="Arial" panose="020B0604020202020204" pitchFamily="34" charset="0"/>
                <a:cs typeface="Arial" panose="020B0604020202020204" pitchFamily="34" charset="0"/>
              </a:rPr>
              <a:t>@</a:t>
            </a:r>
            <a:r>
              <a:rPr lang="en-GB" sz="2400" b="1" dirty="0" err="1">
                <a:solidFill>
                  <a:schemeClr val="bg1"/>
                </a:solidFill>
                <a:latin typeface="Arial" panose="020B0604020202020204" pitchFamily="34" charset="0"/>
                <a:cs typeface="Arial" panose="020B0604020202020204" pitchFamily="34" charset="0"/>
              </a:rPr>
              <a:t>NVtweeting</a:t>
            </a:r>
            <a:endParaRPr lang="en-GB" sz="2400" b="1" dirty="0">
              <a:solidFill>
                <a:schemeClr val="bg1"/>
              </a:solidFill>
              <a:latin typeface="Arial" panose="020B0604020202020204" pitchFamily="34" charset="0"/>
              <a:cs typeface="Arial" panose="020B0604020202020204" pitchFamily="34" charset="0"/>
            </a:endParaRPr>
          </a:p>
        </p:txBody>
      </p:sp>
      <p:pic>
        <p:nvPicPr>
          <p:cNvPr id="1030" name="Picture 6" descr="Image result for white email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862" y="2780928"/>
            <a:ext cx="663754" cy="6637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white mous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149080"/>
            <a:ext cx="527993" cy="5279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white twitt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572" y="4744953"/>
            <a:ext cx="647973" cy="6479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white phon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3456874"/>
            <a:ext cx="476182" cy="47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26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0782" b="72299"/>
          <a:stretch/>
        </p:blipFill>
        <p:spPr>
          <a:xfrm>
            <a:off x="0" y="0"/>
            <a:ext cx="9144000" cy="1160297"/>
          </a:xfrm>
          <a:prstGeom prst="rect">
            <a:avLst/>
          </a:prstGeom>
        </p:spPr>
      </p:pic>
      <p:sp>
        <p:nvSpPr>
          <p:cNvPr id="6" name="TextBox 5"/>
          <p:cNvSpPr txBox="1"/>
          <p:nvPr/>
        </p:nvSpPr>
        <p:spPr>
          <a:xfrm>
            <a:off x="0" y="71186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722A83"/>
                </a:solidFill>
                <a:effectLst/>
                <a:uLnTx/>
                <a:uFillTx/>
                <a:latin typeface="Arial" panose="020B0604020202020204" pitchFamily="34" charset="0"/>
                <a:ea typeface="+mn-ea"/>
                <a:cs typeface="Arial" panose="020B0604020202020204" pitchFamily="34" charset="0"/>
              </a:rPr>
              <a:t>Why </a:t>
            </a:r>
            <a:r>
              <a:rPr lang="en-GB" sz="3600" b="1" dirty="0">
                <a:solidFill>
                  <a:srgbClr val="722A83"/>
                </a:solidFill>
                <a:latin typeface="Arial" panose="020B0604020202020204" pitchFamily="34" charset="0"/>
                <a:cs typeface="Arial" panose="020B0604020202020204" pitchFamily="34" charset="0"/>
              </a:rPr>
              <a:t>we need to take the user perspective much more seriously</a:t>
            </a:r>
            <a:r>
              <a:rPr kumimoji="0" lang="en-GB" sz="3600" b="1" i="0" u="none" strike="noStrike" kern="1200" cap="none" spc="0" normalizeH="0" baseline="0" noProof="0" dirty="0">
                <a:ln>
                  <a:noFill/>
                </a:ln>
                <a:solidFill>
                  <a:srgbClr val="722A83"/>
                </a:solidFill>
                <a:effectLst/>
                <a:uLnTx/>
                <a:uFillTx/>
                <a:latin typeface="Arial" panose="020B0604020202020204" pitchFamily="34" charset="0"/>
                <a:ea typeface="+mn-ea"/>
                <a:cs typeface="Arial" panose="020B0604020202020204" pitchFamily="34" charset="0"/>
              </a:rPr>
              <a:t> </a:t>
            </a:r>
          </a:p>
        </p:txBody>
      </p:sp>
      <p:sp>
        <p:nvSpPr>
          <p:cNvPr id="7" name="TextBox 6"/>
          <p:cNvSpPr txBox="1"/>
          <p:nvPr/>
        </p:nvSpPr>
        <p:spPr>
          <a:xfrm>
            <a:off x="971600" y="2348880"/>
            <a:ext cx="7200800" cy="4231928"/>
          </a:xfrm>
          <a:prstGeom prst="rect">
            <a:avLst/>
          </a:prstGeom>
          <a:noFill/>
        </p:spPr>
        <p:txBody>
          <a:bodyPr wrap="square" rtlCol="0">
            <a:spAutoFit/>
          </a:bodyPr>
          <a:lstStyle/>
          <a:p>
            <a:pPr marL="540000" marR="0" lvl="0" indent="-540000" algn="l" defTabSz="540000" rtl="0" eaLnBrk="1" fontAlgn="auto" latinLnBrk="0" hangingPunct="1">
              <a:lnSpc>
                <a:spcPct val="100000"/>
              </a:lnSpc>
              <a:spcBef>
                <a:spcPts val="0"/>
              </a:spcBef>
              <a:spcAft>
                <a:spcPts val="3000"/>
              </a:spcAft>
              <a:buClr>
                <a:srgbClr val="1E2F5B"/>
              </a:buClr>
              <a:buSzPct val="200000"/>
              <a:buFontTx/>
              <a:buBlip>
                <a:blip r:embed="rId4"/>
              </a:buBlip>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cares?</a:t>
            </a:r>
          </a:p>
          <a:p>
            <a:pPr marL="540000" marR="0" lvl="0" indent="-540000" algn="l" defTabSz="540000" rtl="0" eaLnBrk="1" fontAlgn="auto" latinLnBrk="0" hangingPunct="1">
              <a:lnSpc>
                <a:spcPct val="100000"/>
              </a:lnSpc>
              <a:spcBef>
                <a:spcPts val="0"/>
              </a:spcBef>
              <a:spcAft>
                <a:spcPts val="3000"/>
              </a:spcAft>
              <a:buClr>
                <a:srgbClr val="1E2F5B"/>
              </a:buClr>
              <a:buSzPct val="200000"/>
              <a:buFontTx/>
              <a:buBlip>
                <a:blip r:embed="rId4"/>
              </a:buBlip>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is on the team?</a:t>
            </a:r>
          </a:p>
          <a:p>
            <a:pPr marL="540000" marR="0" lvl="0" indent="-540000" algn="l" defTabSz="540000" rtl="0" eaLnBrk="1" fontAlgn="auto" latinLnBrk="0" hangingPunct="1">
              <a:lnSpc>
                <a:spcPct val="100000"/>
              </a:lnSpc>
              <a:spcBef>
                <a:spcPts val="0"/>
              </a:spcBef>
              <a:spcAft>
                <a:spcPts val="3000"/>
              </a:spcAft>
              <a:buClr>
                <a:srgbClr val="1E2F5B"/>
              </a:buClr>
              <a:buSzPct val="200000"/>
              <a:buFontTx/>
              <a:buBlip>
                <a:blip r:embed="rId4"/>
              </a:buBlip>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adds value?</a:t>
            </a:r>
          </a:p>
          <a:p>
            <a:pPr marL="0" marR="0" lvl="0" indent="0" algn="l" defTabSz="540000" rtl="0" eaLnBrk="1" fontAlgn="auto" latinLnBrk="0" hangingPunct="1">
              <a:lnSpc>
                <a:spcPct val="100000"/>
              </a:lnSpc>
              <a:spcBef>
                <a:spcPts val="0"/>
              </a:spcBef>
              <a:spcAft>
                <a:spcPts val="3000"/>
              </a:spcAft>
              <a:buClr>
                <a:srgbClr val="1E2F5B"/>
              </a:buClr>
              <a:buSzPct val="200000"/>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40000" rtl="0" eaLnBrk="1" fontAlgn="auto" latinLnBrk="0" hangingPunct="1">
              <a:lnSpc>
                <a:spcPct val="100000"/>
              </a:lnSpc>
              <a:spcBef>
                <a:spcPts val="0"/>
              </a:spcBef>
              <a:spcAft>
                <a:spcPts val="3000"/>
              </a:spcAft>
              <a:buClr>
                <a:srgbClr val="1E2F5B"/>
              </a:buClr>
              <a:buSzPct val="200000"/>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0"/>
              </a:spcAft>
              <a:buClr>
                <a:srgbClr val="1E2F5B"/>
              </a:buClr>
              <a:buSzPct val="200000"/>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1695" y="2150978"/>
            <a:ext cx="3817923" cy="3726293"/>
          </a:xfrm>
          <a:prstGeom prst="rect">
            <a:avLst/>
          </a:prstGeom>
        </p:spPr>
      </p:pic>
    </p:spTree>
    <p:extLst>
      <p:ext uri="{BB962C8B-B14F-4D97-AF65-F5344CB8AC3E}">
        <p14:creationId xmlns:p14="http://schemas.microsoft.com/office/powerpoint/2010/main" val="400416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782" b="72299"/>
          <a:stretch/>
        </p:blipFill>
        <p:spPr>
          <a:xfrm>
            <a:off x="4156" y="130"/>
            <a:ext cx="9144000" cy="870223"/>
          </a:xfrm>
          <a:prstGeom prst="rect">
            <a:avLst/>
          </a:prstGeom>
        </p:spPr>
      </p:pic>
      <p:sp>
        <p:nvSpPr>
          <p:cNvPr id="7" name="TextBox 6"/>
          <p:cNvSpPr txBox="1"/>
          <p:nvPr/>
        </p:nvSpPr>
        <p:spPr>
          <a:xfrm>
            <a:off x="791580" y="1340768"/>
            <a:ext cx="7560840" cy="4006225"/>
          </a:xfrm>
          <a:prstGeom prst="rect">
            <a:avLst/>
          </a:prstGeom>
          <a:noFill/>
        </p:spPr>
        <p:txBody>
          <a:bodyPr wrap="square" rtlCol="0">
            <a:spAutoFit/>
          </a:bodyPr>
          <a:lstStyle/>
          <a:p>
            <a:pPr defTabSz="405000">
              <a:spcAft>
                <a:spcPts val="2250"/>
              </a:spcAft>
              <a:buClr>
                <a:srgbClr val="1E2F5B"/>
              </a:buClr>
              <a:buSzPct val="200000"/>
            </a:pPr>
            <a:r>
              <a:rPr lang="en-GB" sz="6000" b="1" dirty="0">
                <a:solidFill>
                  <a:srgbClr val="57AAC2"/>
                </a:solidFill>
                <a:latin typeface="Arial" panose="020B0604020202020204" pitchFamily="34" charset="0"/>
                <a:cs typeface="Arial" panose="020B0604020202020204" pitchFamily="34" charset="0"/>
              </a:rPr>
              <a:t>0.1% </a:t>
            </a:r>
            <a:r>
              <a:rPr lang="en-GB" sz="2100" b="1" dirty="0">
                <a:solidFill>
                  <a:srgbClr val="1E2F5B"/>
                </a:solidFill>
                <a:latin typeface="Arial" panose="020B0604020202020204" pitchFamily="34" charset="0"/>
                <a:cs typeface="Arial" panose="020B0604020202020204" pitchFamily="34" charset="0"/>
              </a:rPr>
              <a:t>of waking hours a person living with diabetes spends with a health care professional (5 hours)</a:t>
            </a:r>
          </a:p>
          <a:p>
            <a:pPr defTabSz="405000">
              <a:spcAft>
                <a:spcPts val="2250"/>
              </a:spcAft>
              <a:buClr>
                <a:srgbClr val="1E2F5B"/>
              </a:buClr>
              <a:buSzPct val="200000"/>
            </a:pPr>
            <a:r>
              <a:rPr lang="en-GB" sz="6000" b="1" dirty="0">
                <a:solidFill>
                  <a:srgbClr val="57AAC2"/>
                </a:solidFill>
                <a:latin typeface="Arial" panose="020B0604020202020204" pitchFamily="34" charset="0"/>
                <a:cs typeface="Arial" panose="020B0604020202020204" pitchFamily="34" charset="0"/>
              </a:rPr>
              <a:t>99.9% </a:t>
            </a:r>
            <a:r>
              <a:rPr lang="en-GB" sz="2100" b="1" dirty="0">
                <a:solidFill>
                  <a:srgbClr val="1E2F5B"/>
                </a:solidFill>
                <a:latin typeface="Arial" panose="020B0604020202020204" pitchFamily="34" charset="0"/>
                <a:cs typeface="Arial" panose="020B0604020202020204" pitchFamily="34" charset="0"/>
              </a:rPr>
              <a:t>of waking hours a person living with diabetes spends on their own, self managing (5000 hours)</a:t>
            </a:r>
            <a:endParaRPr lang="en-GB" sz="6000" b="1" dirty="0">
              <a:solidFill>
                <a:srgbClr val="57AAC2"/>
              </a:solidFill>
              <a:latin typeface="Arial" panose="020B0604020202020204" pitchFamily="34" charset="0"/>
              <a:cs typeface="Arial" panose="020B0604020202020204" pitchFamily="34" charset="0"/>
            </a:endParaRPr>
          </a:p>
          <a:p>
            <a:pPr defTabSz="405000">
              <a:spcAft>
                <a:spcPts val="2250"/>
              </a:spcAft>
              <a:buClr>
                <a:srgbClr val="1E2F5B"/>
              </a:buClr>
              <a:buSzPct val="200000"/>
            </a:pPr>
            <a:r>
              <a:rPr lang="en-GB" dirty="0">
                <a:solidFill>
                  <a:srgbClr val="722A83"/>
                </a:solidFill>
                <a:latin typeface="Arial" panose="020B0604020202020204" pitchFamily="34" charset="0"/>
                <a:cs typeface="Arial" panose="020B0604020202020204" pitchFamily="34" charset="0"/>
              </a:rPr>
              <a:t>Where is health being created and managed? Where should we focus our efforts to improve health(care)? What gets in the way of good health/ care?</a:t>
            </a:r>
          </a:p>
        </p:txBody>
      </p:sp>
      <p:sp>
        <p:nvSpPr>
          <p:cNvPr id="10" name="TextBox 9"/>
          <p:cNvSpPr txBox="1"/>
          <p:nvPr/>
        </p:nvSpPr>
        <p:spPr>
          <a:xfrm>
            <a:off x="791580" y="616437"/>
            <a:ext cx="7560840" cy="507831"/>
          </a:xfrm>
          <a:prstGeom prst="rect">
            <a:avLst/>
          </a:prstGeom>
          <a:noFill/>
        </p:spPr>
        <p:txBody>
          <a:bodyPr wrap="square" rtlCol="0">
            <a:spAutoFit/>
          </a:bodyPr>
          <a:lstStyle/>
          <a:p>
            <a:pPr algn="ctr"/>
            <a:r>
              <a:rPr lang="en-GB" sz="2700" b="1" dirty="0">
                <a:solidFill>
                  <a:srgbClr val="722A83"/>
                </a:solidFill>
                <a:latin typeface="Arial" panose="020B0604020202020204" pitchFamily="34" charset="0"/>
                <a:cs typeface="Arial" panose="020B0604020202020204" pitchFamily="34" charset="0"/>
              </a:rPr>
              <a:t>A statistic everyone knows… </a:t>
            </a:r>
          </a:p>
        </p:txBody>
      </p:sp>
    </p:spTree>
    <p:extLst>
      <p:ext uri="{BB962C8B-B14F-4D97-AF65-F5344CB8AC3E}">
        <p14:creationId xmlns:p14="http://schemas.microsoft.com/office/powerpoint/2010/main" val="147525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0782" b="72299"/>
          <a:stretch/>
        </p:blipFill>
        <p:spPr>
          <a:xfrm>
            <a:off x="0" y="2869"/>
            <a:ext cx="9144000" cy="870223"/>
          </a:xfrm>
          <a:prstGeom prst="rect">
            <a:avLst/>
          </a:prstGeom>
        </p:spPr>
      </p:pic>
      <p:sp>
        <p:nvSpPr>
          <p:cNvPr id="6" name="TextBox 5"/>
          <p:cNvSpPr txBox="1"/>
          <p:nvPr/>
        </p:nvSpPr>
        <p:spPr>
          <a:xfrm>
            <a:off x="702070" y="437980"/>
            <a:ext cx="7538646" cy="507831"/>
          </a:xfrm>
          <a:prstGeom prst="rect">
            <a:avLst/>
          </a:prstGeom>
          <a:noFill/>
        </p:spPr>
        <p:txBody>
          <a:bodyPr wrap="square" rtlCol="0">
            <a:spAutoFit/>
          </a:bodyPr>
          <a:lstStyle/>
          <a:p>
            <a:pPr algn="ctr" defTabSz="685800">
              <a:defRPr/>
            </a:pPr>
            <a:r>
              <a:rPr lang="en-GB" sz="2700" b="1" dirty="0">
                <a:solidFill>
                  <a:srgbClr val="722A83"/>
                </a:solidFill>
                <a:latin typeface="Arial" panose="020B0604020202020204" pitchFamily="34" charset="0"/>
                <a:cs typeface="Arial" panose="020B0604020202020204" pitchFamily="34" charset="0"/>
              </a:rPr>
              <a:t>I diagram everyone knows… </a:t>
            </a:r>
          </a:p>
        </p:txBody>
      </p:sp>
      <p:pic>
        <p:nvPicPr>
          <p:cNvPr id="8" name="Content Placeholder 5" descr="alzheimers_web_of_care._malcolm_and_barbara_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075229" y="1196752"/>
            <a:ext cx="7366300" cy="4896544"/>
          </a:xfrm>
          <a:prstGeom prst="rect">
            <a:avLst/>
          </a:prstGeom>
          <a:noFill/>
        </p:spPr>
      </p:pic>
    </p:spTree>
    <p:extLst>
      <p:ext uri="{BB962C8B-B14F-4D97-AF65-F5344CB8AC3E}">
        <p14:creationId xmlns:p14="http://schemas.microsoft.com/office/powerpoint/2010/main" val="22120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0782" b="72299"/>
          <a:stretch/>
        </p:blipFill>
        <p:spPr>
          <a:xfrm>
            <a:off x="0" y="2869"/>
            <a:ext cx="9144000" cy="870223"/>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8439" t="6727" r="5842" b="12487"/>
          <a:stretch/>
        </p:blipFill>
        <p:spPr>
          <a:xfrm>
            <a:off x="683568" y="692696"/>
            <a:ext cx="7992888" cy="5328592"/>
          </a:xfrm>
          <a:prstGeom prst="rect">
            <a:avLst/>
          </a:prstGeom>
        </p:spPr>
      </p:pic>
    </p:spTree>
    <p:extLst>
      <p:ext uri="{BB962C8B-B14F-4D97-AF65-F5344CB8AC3E}">
        <p14:creationId xmlns:p14="http://schemas.microsoft.com/office/powerpoint/2010/main" val="120065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0782" b="72299"/>
          <a:stretch/>
        </p:blipFill>
        <p:spPr>
          <a:xfrm>
            <a:off x="24987" y="8018"/>
            <a:ext cx="9144000" cy="870223"/>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8182" t="4849" r="6364" b="7879"/>
          <a:stretch/>
        </p:blipFill>
        <p:spPr>
          <a:xfrm>
            <a:off x="1403648" y="548680"/>
            <a:ext cx="7056784" cy="6121548"/>
          </a:xfrm>
          <a:prstGeom prst="rect">
            <a:avLst/>
          </a:prstGeom>
        </p:spPr>
      </p:pic>
    </p:spTree>
    <p:extLst>
      <p:ext uri="{BB962C8B-B14F-4D97-AF65-F5344CB8AC3E}">
        <p14:creationId xmlns:p14="http://schemas.microsoft.com/office/powerpoint/2010/main" val="379988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0782" b="72299"/>
          <a:stretch/>
        </p:blipFill>
        <p:spPr>
          <a:xfrm>
            <a:off x="24987" y="8018"/>
            <a:ext cx="9144000" cy="87022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764703"/>
            <a:ext cx="8424936" cy="5953641"/>
          </a:xfrm>
          <a:prstGeom prst="rect">
            <a:avLst/>
          </a:prstGeom>
        </p:spPr>
      </p:pic>
    </p:spTree>
    <p:extLst>
      <p:ext uri="{BB962C8B-B14F-4D97-AF65-F5344CB8AC3E}">
        <p14:creationId xmlns:p14="http://schemas.microsoft.com/office/powerpoint/2010/main" val="60000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UKOSTORAGE02\Data\Data\Macmillan\vauxhall\Policy &amp; Research\Campaigns &amp;Public Affairs\Richmond Group\Logos, Pics &amp; Videos\Logos\RG high res logo white background.jpg"/>
          <p:cNvPicPr>
            <a:picLocks noChangeAspect="1" noChangeArrowheads="1"/>
          </p:cNvPicPr>
          <p:nvPr/>
        </p:nvPicPr>
        <p:blipFill rotWithShape="1">
          <a:blip r:embed="rId3">
            <a:extLst>
              <a:ext uri="{28A0092B-C50C-407E-A947-70E740481C1C}">
                <a14:useLocalDpi xmlns:a14="http://schemas.microsoft.com/office/drawing/2010/main" val="0"/>
              </a:ext>
            </a:extLst>
          </a:blip>
          <a:srcRect l="1020" t="6008" r="-1020" b="2022"/>
          <a:stretch/>
        </p:blipFill>
        <p:spPr bwMode="auto">
          <a:xfrm>
            <a:off x="324113" y="881283"/>
            <a:ext cx="1393649" cy="110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p:cNvPicPr>
            <a:picLocks noChangeAspect="1" noChangeArrowheads="1"/>
          </p:cNvPicPr>
          <p:nvPr/>
        </p:nvPicPr>
        <p:blipFill>
          <a:blip r:embed="rId4">
            <a:extLst>
              <a:ext uri="{28A0092B-C50C-407E-A947-70E740481C1C}">
                <a14:useLocalDpi xmlns:a14="http://schemas.microsoft.com/office/drawing/2010/main" val="0"/>
              </a:ext>
            </a:extLst>
          </a:blip>
          <a:srcRect l="28581" t="19760" r="28580" b="19762"/>
          <a:stretch>
            <a:fillRect/>
          </a:stretch>
        </p:blipFill>
        <p:spPr bwMode="auto">
          <a:xfrm>
            <a:off x="1746031" y="888167"/>
            <a:ext cx="1104304" cy="103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24080" b="24827"/>
          <a:stretch/>
        </p:blipFill>
        <p:spPr bwMode="auto">
          <a:xfrm>
            <a:off x="3052401" y="888167"/>
            <a:ext cx="324292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3B8B05-DB01-49A7-BDE4-6CA4023CF047}"/>
              </a:ext>
            </a:extLst>
          </p:cNvPr>
          <p:cNvSpPr txBox="1">
            <a:spLocks/>
          </p:cNvSpPr>
          <p:nvPr/>
        </p:nvSpPr>
        <p:spPr>
          <a:xfrm>
            <a:off x="158750" y="1570038"/>
            <a:ext cx="8712200" cy="23034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alibri"/>
                <a:ea typeface="MS PGothic" panose="020B0600070205080204" pitchFamily="34" charset="-128"/>
                <a:cs typeface="+mj-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libri"/>
                <a:ea typeface="MS PGothic" panose="020B0600070205080204" pitchFamily="34" charset="-128"/>
                <a:cs typeface="+mj-cs"/>
              </a:rPr>
              <a:t>“Just one thing after another”: rethinking how we support people with multiple long-term conditions</a:t>
            </a:r>
            <a:endParaRPr kumimoji="0" lang="en-GB" sz="3200" b="1" i="0" u="none" strike="noStrike" kern="1200" cap="none" spc="0" normalizeH="0" baseline="0" noProof="0" dirty="0">
              <a:ln>
                <a:noFill/>
              </a:ln>
              <a:solidFill>
                <a:srgbClr val="002060"/>
              </a:solidFill>
              <a:effectLst/>
              <a:uLnTx/>
              <a:uFillTx/>
              <a:latin typeface="Calibri"/>
              <a:ea typeface="MS PGothic" panose="020B0600070205080204" pitchFamily="34" charset="-128"/>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alibri"/>
              <a:ea typeface="MS PGothic"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a:ea typeface="MS PGothic" panose="020B0600070205080204" pitchFamily="34" charset="-128"/>
                <a:cs typeface="Arial" panose="020B0604020202020204" pitchFamily="34" charset="0"/>
              </a:rPr>
              <a:t>Eve Riley, Programme Manager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89294"/>
                </a:solidFill>
                <a:effectLst/>
                <a:uLnTx/>
                <a:uFillTx/>
                <a:latin typeface="Arial" panose="020B0604020202020204" pitchFamily="34" charset="0"/>
                <a:ea typeface="MS PGothic" panose="020B0600070205080204" pitchFamily="34" charset="-128"/>
                <a:cs typeface="Arial" panose="020B0604020202020204" pitchFamily="34" charset="0"/>
              </a:rPr>
              <a:t>The Taskforce on Multiple Conditions</a:t>
            </a:r>
          </a:p>
        </p:txBody>
      </p:sp>
      <p:pic>
        <p:nvPicPr>
          <p:cNvPr id="5127" name="Picture 7" descr="cid:image001.png@01D51D21.06F9D4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125" y="4445000"/>
            <a:ext cx="58737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t="10782" b="72299"/>
          <a:stretch/>
        </p:blipFill>
        <p:spPr>
          <a:xfrm>
            <a:off x="21798" y="20018"/>
            <a:ext cx="9122202" cy="868149"/>
          </a:xfrm>
          <a:prstGeom prst="rect">
            <a:avLst/>
          </a:prstGeom>
        </p:spPr>
      </p:pic>
    </p:spTree>
    <p:extLst>
      <p:ext uri="{BB962C8B-B14F-4D97-AF65-F5344CB8AC3E}">
        <p14:creationId xmlns:p14="http://schemas.microsoft.com/office/powerpoint/2010/main" val="2593083543"/>
      </p:ext>
    </p:extLst>
  </p:cSld>
  <p:clrMapOvr>
    <a:masterClrMapping/>
  </p:clrMapOvr>
  <p:transition advTm="429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UKOSTORAGE02\Data\Data\Macmillan\vauxhall\Policy &amp; Research\Campaigns &amp;Public Affairs\Richmond Group\Logos, Pics &amp; Videos\Logos\RG high res logo white 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13684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p:cNvPicPr>
            <a:picLocks noChangeAspect="1" noChangeArrowheads="1"/>
          </p:cNvPicPr>
          <p:nvPr/>
        </p:nvPicPr>
        <p:blipFill>
          <a:blip r:embed="rId4">
            <a:extLst>
              <a:ext uri="{28A0092B-C50C-407E-A947-70E740481C1C}">
                <a14:useLocalDpi xmlns:a14="http://schemas.microsoft.com/office/drawing/2010/main" val="0"/>
              </a:ext>
            </a:extLst>
          </a:blip>
          <a:srcRect l="28581" t="19760" r="28580" b="19762"/>
          <a:stretch>
            <a:fillRect/>
          </a:stretch>
        </p:blipFill>
        <p:spPr bwMode="auto">
          <a:xfrm>
            <a:off x="1368425" y="803196"/>
            <a:ext cx="118268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p:cNvPicPr>
            <a:picLocks noChangeAspect="1" noChangeArrowheads="1"/>
          </p:cNvPicPr>
          <p:nvPr/>
        </p:nvPicPr>
        <p:blipFill>
          <a:blip r:embed="rId5">
            <a:extLst>
              <a:ext uri="{28A0092B-C50C-407E-A947-70E740481C1C}">
                <a14:useLocalDpi xmlns:a14="http://schemas.microsoft.com/office/drawing/2010/main" val="0"/>
              </a:ext>
            </a:extLst>
          </a:blip>
          <a:srcRect t="15916" b="18546"/>
          <a:stretch>
            <a:fillRect/>
          </a:stretch>
        </p:blipFill>
        <p:spPr bwMode="auto">
          <a:xfrm>
            <a:off x="2843808" y="772326"/>
            <a:ext cx="28575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B4F1F3C-47C1-4426-AE9B-F525BAA0DCC3}"/>
              </a:ext>
            </a:extLst>
          </p:cNvPr>
          <p:cNvSpPr/>
          <p:nvPr/>
        </p:nvSpPr>
        <p:spPr>
          <a:xfrm>
            <a:off x="27159" y="2044978"/>
            <a:ext cx="8747125" cy="449353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The extent and impact of MLTCs is significant: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It is estimated that between 15%-30% of the population in England live with two or more long term conditions;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People with multiple conditions have poorer health outcomes, and poorer experiences of care and are more likely to report care coordination problems;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The impact is deeply unequal. Multimorbidity occurs 10-15 years earlier in people living in the most deprived areas than it does in those living in the most affluent areas;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Multimorbidity is not just a problem of old age - for example, in Lambeth, over a third of people estimated to be living with multiple long-term conditions are under the age of 65.</a:t>
            </a: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0782" b="72299"/>
          <a:stretch/>
        </p:blipFill>
        <p:spPr>
          <a:xfrm>
            <a:off x="21798" y="20018"/>
            <a:ext cx="9122202" cy="868149"/>
          </a:xfrm>
          <a:prstGeom prst="rect">
            <a:avLst/>
          </a:prstGeom>
        </p:spPr>
      </p:pic>
    </p:spTree>
    <p:extLst>
      <p:ext uri="{BB962C8B-B14F-4D97-AF65-F5344CB8AC3E}">
        <p14:creationId xmlns:p14="http://schemas.microsoft.com/office/powerpoint/2010/main" val="3940630182"/>
      </p:ext>
    </p:extLst>
  </p:cSld>
  <p:clrMapOvr>
    <a:masterClrMapping/>
  </p:clrMapOvr>
  <p:transition advTm="68288"/>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CC4DFC44B1FB44ACD15D9D02A20C57" ma:contentTypeVersion="2" ma:contentTypeDescription="Create a new document." ma:contentTypeScope="" ma:versionID="0cb19c02877c0d28c2d8b0d957956fdf">
  <xsd:schema xmlns:xsd="http://www.w3.org/2001/XMLSchema" xmlns:xs="http://www.w3.org/2001/XMLSchema" xmlns:p="http://schemas.microsoft.com/office/2006/metadata/properties" xmlns:ns2="40e313ae-1aba-4937-aedc-4e6007bdb716" targetNamespace="http://schemas.microsoft.com/office/2006/metadata/properties" ma:root="true" ma:fieldsID="44f910b96dec798de53143b7b6a65206" ns2:_="">
    <xsd:import namespace="40e313ae-1aba-4937-aedc-4e6007bdb7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13ae-1aba-4937-aedc-4e6007bdb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E1F97F-30EA-41F5-9A5C-CD43B3820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13ae-1aba-4937-aedc-4e6007bdb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713E1B-925C-4B96-9F6D-FE831B77108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374D6CE-CE9D-49B4-933E-A4C986EB39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930</TotalTime>
  <Words>1619</Words>
  <Application>Microsoft Office PowerPoint</Application>
  <PresentationFormat>On-screen Show (4:3)</PresentationFormat>
  <Paragraphs>140</Paragraphs>
  <Slides>17</Slides>
  <Notes>16</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Gill Sans MT</vt:lpstr>
      <vt:lpstr>Segoe UI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National Voices going to do to help?</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Dawson</dc:creator>
  <cp:lastModifiedBy>James Munro</cp:lastModifiedBy>
  <cp:revision>50</cp:revision>
  <dcterms:created xsi:type="dcterms:W3CDTF">2016-10-14T08:38:16Z</dcterms:created>
  <dcterms:modified xsi:type="dcterms:W3CDTF">2019-10-16T21:17:18Z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0x010100C1CC4DFC44B1FB44ACD15D9D02A20C57</vt:lpwstr>
  </property>
</Properties>
</file>