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684" r:id="rId6"/>
  </p:sldMasterIdLst>
  <p:notesMasterIdLst>
    <p:notesMasterId r:id="rId20"/>
  </p:notesMasterIdLst>
  <p:sldIdLst>
    <p:sldId id="256" r:id="rId7"/>
    <p:sldId id="258" r:id="rId8"/>
    <p:sldId id="270" r:id="rId9"/>
    <p:sldId id="273" r:id="rId10"/>
    <p:sldId id="782" r:id="rId11"/>
    <p:sldId id="779" r:id="rId12"/>
    <p:sldId id="770" r:id="rId13"/>
    <p:sldId id="785" r:id="rId14"/>
    <p:sldId id="780" r:id="rId15"/>
    <p:sldId id="783" r:id="rId16"/>
    <p:sldId id="784" r:id="rId17"/>
    <p:sldId id="769" r:id="rId18"/>
    <p:sldId id="709" r:id="rId19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Hunt" initials="TH" lastIdx="1" clrIdx="0">
    <p:extLst>
      <p:ext uri="{19B8F6BF-5375-455C-9EA6-DF929625EA0E}">
        <p15:presenceInfo xmlns:p15="http://schemas.microsoft.com/office/powerpoint/2012/main" userId="S::tim.hunt@careopinion.org.uk::c421faa2-182d-4571-a479-44ac85dd3c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59"/>
    <a:srgbClr val="5B1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4ACEC-3057-47D7-9589-7D358E01B99A}" v="4" dt="2022-07-21T08:44:22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Hunt" userId="c421faa2-182d-4571-a479-44ac85dd3cf1" providerId="ADAL" clId="{2764ACEC-3057-47D7-9589-7D358E01B99A}"/>
    <pc:docChg chg="delSld modSld">
      <pc:chgData name="Tim Hunt" userId="c421faa2-182d-4571-a479-44ac85dd3cf1" providerId="ADAL" clId="{2764ACEC-3057-47D7-9589-7D358E01B99A}" dt="2022-07-21T08:46:30.689" v="51" actId="20577"/>
      <pc:docMkLst>
        <pc:docMk/>
      </pc:docMkLst>
      <pc:sldChg chg="modSp mod">
        <pc:chgData name="Tim Hunt" userId="c421faa2-182d-4571-a479-44ac85dd3cf1" providerId="ADAL" clId="{2764ACEC-3057-47D7-9589-7D358E01B99A}" dt="2022-07-21T08:46:30.689" v="51" actId="20577"/>
        <pc:sldMkLst>
          <pc:docMk/>
          <pc:sldMk cId="179768598" sldId="769"/>
        </pc:sldMkLst>
        <pc:spChg chg="mod">
          <ac:chgData name="Tim Hunt" userId="c421faa2-182d-4571-a479-44ac85dd3cf1" providerId="ADAL" clId="{2764ACEC-3057-47D7-9589-7D358E01B99A}" dt="2022-07-21T08:46:30.689" v="51" actId="20577"/>
          <ac:spMkLst>
            <pc:docMk/>
            <pc:sldMk cId="179768598" sldId="769"/>
            <ac:spMk id="3" creationId="{111AD088-1354-4E36-B9C9-79983146129C}"/>
          </ac:spMkLst>
        </pc:spChg>
      </pc:sldChg>
      <pc:sldChg chg="modSp del mod">
        <pc:chgData name="Tim Hunt" userId="c421faa2-182d-4571-a479-44ac85dd3cf1" providerId="ADAL" clId="{2764ACEC-3057-47D7-9589-7D358E01B99A}" dt="2022-07-21T08:43:05.623" v="3" actId="2696"/>
        <pc:sldMkLst>
          <pc:docMk/>
          <pc:sldMk cId="2323997489" sldId="807"/>
        </pc:sldMkLst>
        <pc:picChg chg="mod">
          <ac:chgData name="Tim Hunt" userId="c421faa2-182d-4571-a479-44ac85dd3cf1" providerId="ADAL" clId="{2764ACEC-3057-47D7-9589-7D358E01B99A}" dt="2022-07-21T08:41:24.541" v="2" actId="14100"/>
          <ac:picMkLst>
            <pc:docMk/>
            <pc:sldMk cId="2323997489" sldId="807"/>
            <ac:picMk id="5" creationId="{887AA0FE-D120-43F7-9E25-192655565BE0}"/>
          </ac:picMkLst>
        </pc:picChg>
      </pc:sldChg>
      <pc:sldChg chg="del">
        <pc:chgData name="Tim Hunt" userId="c421faa2-182d-4571-a479-44ac85dd3cf1" providerId="ADAL" clId="{2764ACEC-3057-47D7-9589-7D358E01B99A}" dt="2022-07-21T08:41:05.504" v="0" actId="2696"/>
        <pc:sldMkLst>
          <pc:docMk/>
          <pc:sldMk cId="3647844835" sldId="8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F1416-CCF8-4879-B3EC-FC9CE96EF068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A2786-7AC2-471A-A548-AA28EF1F0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02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A2A30-2E06-4EE8-8D26-01C1C2936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72A460-7D6B-4986-BD2F-FC20508BF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49DEF-D561-4DAF-A9DF-D3B07F14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2D36F-EB34-4638-BF80-B2EDD6B2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2558A-E539-488C-863E-60231DBB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334A5DC-4BA2-4B9A-89FA-6BFC52DE23ED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3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86C5-14AB-4040-92A6-1333C990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6DDACA-854E-49AF-8295-AF4743614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8C3AB-034A-4577-AE3D-6E10D4668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70593-EB2B-44F5-85BA-172E46CA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6BD09-D083-4837-AA32-7382611F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36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796FB-8AE6-4386-813E-7B3268977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D4250-6BF6-42D8-A7B5-BFA6BBA35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5CC9F-D946-4CE4-ADEB-1654FB59D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B69B9-5A5C-406F-90C1-414F9965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79E57-7811-4587-B7DF-762715EF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95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CF630-05C7-473E-AA47-F3199440B16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15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F43FA-46AD-4777-9856-1E8C8B8D957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85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CF4F1-E79A-4F8D-8FAA-1C271292C9D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564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9C16C-31CF-4BCF-88F1-92478C3566E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1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86DEF-8728-4F18-9CA7-A169C7C15BA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52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69E3-5C56-4673-A946-4C6BCEAFD42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4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21BDD-2542-4A9E-B0E1-4C5E12BC9FC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044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7DCB0-2EEC-4F60-A9E4-F06C35DB649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2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828D-CCB8-446C-920C-8FD2E1C1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7EE07-244D-49D3-9155-F1811C1E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7E169-C917-45EB-B322-060C99237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885E-4F02-4497-A240-B0E61137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A077A-F09A-4936-A6C4-73122662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CBDCBC7-D8EE-4EC3-851C-772AAD486995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2EEC1A-190C-4CF2-B31C-BB123864D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568" y="5247957"/>
            <a:ext cx="2277432" cy="161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2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A308-19BE-4D87-9678-05CCB7D9C57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05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6C5A-FDC5-44B8-B6D3-F224278B46D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12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EC56C-1377-4641-9E44-EB2F30E9F70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88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A2A30-2E06-4EE8-8D26-01C1C2936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72A460-7D6B-4986-BD2F-FC20508BF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49DEF-D561-4DAF-A9DF-D3B07F14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2D36F-EB34-4638-BF80-B2EDD6B2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2558A-E539-488C-863E-60231DBB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334A5DC-4BA2-4B9A-89FA-6BFC52DE23ED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08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828D-CCB8-446C-920C-8FD2E1C1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7EE07-244D-49D3-9155-F1811C1E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7E169-C917-45EB-B322-060C99237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885E-4F02-4497-A240-B0E61137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A077A-F09A-4936-A6C4-73122662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CBDCBC7-D8EE-4EC3-851C-772AAD486995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2EEC1A-190C-4CF2-B31C-BB123864D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568" y="5247957"/>
            <a:ext cx="2277432" cy="161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20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2B37-BBB0-42DB-8423-8E8335B2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13E4B-3D25-4BE2-8C61-C33A5932A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D33FB-683C-40E0-95C9-B49B1EC7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A3BD6-7991-4E56-B4A1-8DC170A9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9302B-B2DC-4098-B979-60C13CC0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56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429D8-C83A-4F0E-ABB2-BD75A7C3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AB026-4B9D-4E61-9B66-383F1BF8F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1AD0F-4399-49BD-84D5-C85E7F7C6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97686-60DE-471E-BA2B-52CDC639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F175D-89AE-46AE-ADDF-DE119AA3A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487A9-EE8C-4EF4-84C0-A37B4AF9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98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772C-DA89-413F-BBC2-5E1D4525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8BFD8-D2A3-4F6A-AA93-EEFFDCC0F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615C5-8137-4F04-981D-93FDAC474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ED56B6-6D47-4B43-A62B-2E6668225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6D6BB5-F566-4D29-9AEC-77732F161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86160B-2354-4732-8FB9-D7745A54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64AAE-ACF9-46F0-AB59-BDDC71DE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E808B-E946-4C88-AB46-B9703F8E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9112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56A0-D5CE-4732-BF5F-9286C8E6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75BBBF-25A6-49CD-978F-6455426C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BBC12-0E8A-4754-A8A8-9D68D3A0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87159-CD50-4B72-8137-B27E6025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AD6DA20-F0D1-4B05-9B4C-B4AE4EBD5382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6D4EFA-49FC-479F-92D6-8864827DD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568" y="5247957"/>
            <a:ext cx="2277432" cy="161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905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1D6BE-9B97-4702-8BFA-1E3EC351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D527A9-15A9-4479-89ED-CB60C96A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9FC26-6959-46BB-B2DE-17371293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54D8BB-143F-4030-AA54-A4CF53FB0136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02C0A2-CFE8-47E7-9802-D6A005C2AD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568" y="5247957"/>
            <a:ext cx="2277432" cy="161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2B37-BBB0-42DB-8423-8E8335B2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13E4B-3D25-4BE2-8C61-C33A5932A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D33FB-683C-40E0-95C9-B49B1EC7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A3BD6-7991-4E56-B4A1-8DC170A90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9302B-B2DC-4098-B979-60C13CC0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099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13967-D91E-4AB1-BA71-D6FF1F0D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8A61-9F94-4A45-8FDA-E08737140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E9A64-6743-44A0-9033-74E47B6AB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F9028-7C36-4D1F-9EB4-29F91F80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2C8E2-692F-47F7-8A91-E4F1DA4DC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564F3-9443-4B2B-813A-B7A1A24A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47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8417-608C-42C9-86D6-2549EE3A5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A68BD8-A449-4566-9297-419BEAA0C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D7C57-0F55-4167-9B9B-9B079967D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D7E34-6EA5-4943-8F06-33A782E6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88FB1-A94B-4167-951D-CCBF3EF5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170AA-EBD2-4B99-9293-4D881B31B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471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86C5-14AB-4040-92A6-1333C990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6DDACA-854E-49AF-8295-AF4743614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8C3AB-034A-4577-AE3D-6E10D4668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70593-EB2B-44F5-85BA-172E46CA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6BD09-D083-4837-AA32-7382611F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354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796FB-8AE6-4386-813E-7B3268977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D4250-6BF6-42D8-A7B5-BFA6BBA35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5CC9F-D946-4CE4-ADEB-1654FB59D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B69B9-5A5C-406F-90C1-414F9965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79E57-7811-4587-B7DF-762715EF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429D8-C83A-4F0E-ABB2-BD75A7C3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AB026-4B9D-4E61-9B66-383F1BF8F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1AD0F-4399-49BD-84D5-C85E7F7C6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97686-60DE-471E-BA2B-52CDC639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F175D-89AE-46AE-ADDF-DE119AA3A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487A9-EE8C-4EF4-84C0-A37B4AF9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5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772C-DA89-413F-BBC2-5E1D4525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8BFD8-D2A3-4F6A-AA93-EEFFDCC0F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615C5-8137-4F04-981D-93FDAC474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ED56B6-6D47-4B43-A62B-2E6668225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6D6BB5-F566-4D29-9AEC-77732F161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86160B-2354-4732-8FB9-D7745A54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64AAE-ACF9-46F0-AB59-BDDC71DE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E808B-E946-4C88-AB46-B9703F8E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4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C56A0-D5CE-4732-BF5F-9286C8E6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75BBBF-25A6-49CD-978F-6455426C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BBC12-0E8A-4754-A8A8-9D68D3A0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87159-CD50-4B72-8137-B27E6025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AD6DA20-F0D1-4B05-9B4C-B4AE4EBD5382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6D4EFA-49FC-479F-92D6-8864827DD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568" y="5247957"/>
            <a:ext cx="2277432" cy="161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3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1D6BE-9B97-4702-8BFA-1E3EC351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D527A9-15A9-4479-89ED-CB60C96A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9FC26-6959-46BB-B2DE-17371293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54D8BB-143F-4030-AA54-A4CF53FB0136}"/>
              </a:ext>
            </a:extLst>
          </p:cNvPr>
          <p:cNvSpPr/>
          <p:nvPr userDrawn="1"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02C0A2-CFE8-47E7-9802-D6A005C2AD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568" y="5247957"/>
            <a:ext cx="2277432" cy="161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4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13967-D91E-4AB1-BA71-D6FF1F0D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8A61-9F94-4A45-8FDA-E08737140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E9A64-6743-44A0-9033-74E47B6AB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F9028-7C36-4D1F-9EB4-29F91F80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2C8E2-692F-47F7-8A91-E4F1DA4DC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564F3-9443-4B2B-813A-B7A1A24A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16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8417-608C-42C9-86D6-2549EE3A5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A68BD8-A449-4566-9297-419BEAA0C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D7C57-0F55-4167-9B9B-9B079967D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D7E34-6EA5-4943-8F06-33A782E6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88FB1-A94B-4167-951D-CCBF3EF5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170AA-EBD2-4B99-9293-4D881B31B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2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2AA8C4-5C79-4AC9-B06D-F3E40B23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404BB-E77E-472B-82CE-A46D0921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B6C3-0D19-47D5-A160-E250675F7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3A4FB-69DA-4FE4-8105-05DAC1A2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001C8-A18B-4FCF-9D8D-D09BDDB6C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26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A834AD-64D7-40B0-BCA0-F7F10F94C3E5}" type="slidenum">
              <a:rPr lang="en-GB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2AA8C4-5C79-4AC9-B06D-F3E40B234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404BB-E77E-472B-82CE-A46D0921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B6C3-0D19-47D5-A160-E250675F7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96151-5BC9-482F-9C52-1241272B7E54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3A4FB-69DA-4FE4-8105-05DAC1A2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001C8-A18B-4FCF-9D8D-D09BDDB6C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6BEB-DB18-4C6F-A593-3259B022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1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23024164@N06/7803683540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meeting-talk-entertainment-together-1019995/" TargetMode="External"/><Relationship Id="rId7" Type="http://schemas.openxmlformats.org/officeDocument/2006/relationships/hyperlink" Target="https://www.robcottingham.ca/2008/03/os-x-applications-constantly-asking-permission-to-accept-incoming-connections-heres-a-fix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hyperlink" Target="https://www.maxpixels.net/Disease-First-Aid-Doctor-Medical-Profession-1010903" TargetMode="Externa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reopinion.org.uk/info/staff-and-volunteer-overvie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43524A-3BDB-4332-9F33-90F3EFBDB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920" y="4323491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19200" dirty="0"/>
              <a:t>Involving volunteers and patient/user groups in online feedback with Care Opinion.</a:t>
            </a:r>
          </a:p>
          <a:p>
            <a:pPr algn="l"/>
            <a:endParaRPr lang="en-GB" sz="5800" dirty="0"/>
          </a:p>
          <a:p>
            <a:pPr algn="l"/>
            <a:br>
              <a:rPr lang="en-GB" altLang="en-US" sz="4700" dirty="0">
                <a:solidFill>
                  <a:srgbClr val="B10059"/>
                </a:solidFill>
              </a:rPr>
            </a:br>
            <a:r>
              <a:rPr lang="en-GB" altLang="en-US" sz="3600" dirty="0">
                <a:solidFill>
                  <a:srgbClr val="B10059"/>
                </a:solidFill>
              </a:rPr>
              <a:t> </a:t>
            </a:r>
            <a:br>
              <a:rPr lang="en-GB" altLang="en-US" sz="3600" dirty="0">
                <a:solidFill>
                  <a:srgbClr val="B10059"/>
                </a:solidFill>
              </a:rPr>
            </a:br>
            <a:r>
              <a:rPr lang="en-GB" altLang="en-US" sz="3600" dirty="0">
                <a:solidFill>
                  <a:srgbClr val="B10059"/>
                </a:solidFill>
              </a:rPr>
              <a:t> </a:t>
            </a:r>
            <a:endParaRPr lang="en-GB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0755316-85C3-4E82-9539-51DEC0D8F4C0}"/>
              </a:ext>
            </a:extLst>
          </p:cNvPr>
          <p:cNvSpPr/>
          <p:nvPr/>
        </p:nvSpPr>
        <p:spPr>
          <a:xfrm>
            <a:off x="302005" y="302004"/>
            <a:ext cx="11610362" cy="6266576"/>
          </a:xfrm>
          <a:prstGeom prst="roundRect">
            <a:avLst>
              <a:gd name="adj" fmla="val 2656"/>
            </a:avLst>
          </a:prstGeom>
          <a:noFill/>
          <a:ln w="28575">
            <a:solidFill>
              <a:srgbClr val="B100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D9B027-E953-48A8-9445-429A9E2452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9793" y="1065996"/>
            <a:ext cx="5295080" cy="16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7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3239" y="184319"/>
            <a:ext cx="8229600" cy="1143000"/>
          </a:xfrm>
        </p:spPr>
        <p:txBody>
          <a:bodyPr/>
          <a:lstStyle/>
          <a:p>
            <a:r>
              <a:rPr lang="en-GB" altLang="en-US" sz="2400" u="sng" dirty="0">
                <a:solidFill>
                  <a:srgbClr val="5B1E59"/>
                </a:solidFill>
                <a:latin typeface="Veto Com" panose="02000506040000020003" pitchFamily="2" charset="0"/>
              </a:rPr>
              <a:t>CARE OPINION: Volunteer-generated postings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580427" y="4412252"/>
            <a:ext cx="1837531" cy="946125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Care Opinion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moderation</a:t>
            </a:r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2107927" y="3103205"/>
            <a:ext cx="2016125" cy="701078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Content of story 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not a concern</a:t>
            </a:r>
          </a:p>
        </p:txBody>
      </p:sp>
      <p:sp>
        <p:nvSpPr>
          <p:cNvPr id="2060" name="AutoShape 14"/>
          <p:cNvSpPr>
            <a:spLocks noChangeArrowheads="1"/>
          </p:cNvSpPr>
          <p:nvPr/>
        </p:nvSpPr>
        <p:spPr bwMode="auto">
          <a:xfrm>
            <a:off x="8646353" y="1322507"/>
            <a:ext cx="1797050" cy="602279"/>
          </a:xfrm>
          <a:prstGeom prst="roundRect">
            <a:avLst>
              <a:gd name="adj" fmla="val 16667"/>
            </a:avLst>
          </a:prstGeom>
          <a:solidFill>
            <a:srgbClr val="8244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200" dirty="0">
                <a:solidFill>
                  <a:srgbClr val="FFFFFF"/>
                </a:solidFill>
                <a:latin typeface="Veto Com" panose="02000506040000020003" pitchFamily="2" charset="0"/>
              </a:rPr>
              <a:t>Signpost Patient to Pals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200" dirty="0">
                <a:solidFill>
                  <a:srgbClr val="FFFFFF"/>
                </a:solidFill>
                <a:latin typeface="Veto Com" panose="02000506040000020003" pitchFamily="2" charset="0"/>
              </a:rPr>
              <a:t>Advocacy, Keyworker</a:t>
            </a:r>
          </a:p>
        </p:txBody>
      </p:sp>
      <p:sp>
        <p:nvSpPr>
          <p:cNvPr id="2062" name="AutoShape 16"/>
          <p:cNvSpPr>
            <a:spLocks noChangeArrowheads="1"/>
          </p:cNvSpPr>
          <p:nvPr/>
        </p:nvSpPr>
        <p:spPr bwMode="auto">
          <a:xfrm>
            <a:off x="8732144" y="2164848"/>
            <a:ext cx="1590169" cy="602279"/>
          </a:xfrm>
          <a:prstGeom prst="roundRect">
            <a:avLst>
              <a:gd name="adj" fmla="val 16667"/>
            </a:avLst>
          </a:prstGeom>
          <a:solidFill>
            <a:srgbClr val="8244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200" dirty="0">
                <a:solidFill>
                  <a:srgbClr val="FFFFFF"/>
                </a:solidFill>
                <a:latin typeface="Veto Com" panose="02000506040000020003" pitchFamily="2" charset="0"/>
              </a:rPr>
              <a:t>Contact relevant staff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200" dirty="0">
                <a:solidFill>
                  <a:srgbClr val="FFFFFF"/>
                </a:solidFill>
                <a:latin typeface="Veto Com" panose="02000506040000020003" pitchFamily="2" charset="0"/>
              </a:rPr>
              <a:t>/clinical team</a:t>
            </a:r>
          </a:p>
        </p:txBody>
      </p:sp>
      <p:sp>
        <p:nvSpPr>
          <p:cNvPr id="2067" name="AutoShape 24"/>
          <p:cNvSpPr>
            <a:spLocks noChangeArrowheads="1"/>
          </p:cNvSpPr>
          <p:nvPr/>
        </p:nvSpPr>
        <p:spPr bwMode="auto">
          <a:xfrm>
            <a:off x="9277754" y="6134567"/>
            <a:ext cx="1269370" cy="576064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100" dirty="0">
                <a:solidFill>
                  <a:srgbClr val="FFFFFF"/>
                </a:solidFill>
                <a:latin typeface="Veto Com" panose="02000506040000020003" pitchFamily="2" charset="0"/>
              </a:rPr>
              <a:t>Share with patient?</a:t>
            </a:r>
          </a:p>
        </p:txBody>
      </p:sp>
      <p:sp>
        <p:nvSpPr>
          <p:cNvPr id="2066" name="AutoShape 23"/>
          <p:cNvSpPr>
            <a:spLocks noChangeArrowheads="1"/>
          </p:cNvSpPr>
          <p:nvPr/>
        </p:nvSpPr>
        <p:spPr bwMode="auto">
          <a:xfrm>
            <a:off x="7767712" y="5818368"/>
            <a:ext cx="1296988" cy="503237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200" dirty="0">
                <a:solidFill>
                  <a:srgbClr val="FFFFFF"/>
                </a:solidFill>
                <a:latin typeface="Veto Com" panose="02000506040000020003" pitchFamily="2" charset="0"/>
              </a:rPr>
              <a:t>Response on site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GB" altLang="en-US" sz="1050" dirty="0">
              <a:solidFill>
                <a:srgbClr val="FFFFFF"/>
              </a:solidFill>
              <a:latin typeface="Veto Com" panose="02000506040000020003" pitchFamily="2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BF5BF06-F809-4294-AC46-9DC49C41A7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726" y="16875"/>
            <a:ext cx="1613274" cy="817069"/>
          </a:xfrm>
          <a:prstGeom prst="rect">
            <a:avLst/>
          </a:prstGeom>
        </p:spPr>
      </p:pic>
      <p:sp>
        <p:nvSpPr>
          <p:cNvPr id="30" name="AutoShape 9">
            <a:extLst>
              <a:ext uri="{FF2B5EF4-FFF2-40B4-BE49-F238E27FC236}">
                <a16:creationId xmlns:a16="http://schemas.microsoft.com/office/drawing/2014/main" id="{E83ABDE6-A594-4745-9984-BC8F7E01A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174" y="1995098"/>
            <a:ext cx="1837531" cy="724604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Content of story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is a concern</a:t>
            </a:r>
          </a:p>
        </p:txBody>
      </p:sp>
      <p:sp>
        <p:nvSpPr>
          <p:cNvPr id="32" name="AutoShape 9">
            <a:extLst>
              <a:ext uri="{FF2B5EF4-FFF2-40B4-BE49-F238E27FC236}">
                <a16:creationId xmlns:a16="http://schemas.microsoft.com/office/drawing/2014/main" id="{DF12795A-3DC0-40DA-9C03-A221FB019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761" y="1699657"/>
            <a:ext cx="2106535" cy="724604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Discuss with agreed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contact</a:t>
            </a:r>
          </a:p>
        </p:txBody>
      </p:sp>
      <p:sp>
        <p:nvSpPr>
          <p:cNvPr id="33" name="AutoShape 9">
            <a:extLst>
              <a:ext uri="{FF2B5EF4-FFF2-40B4-BE49-F238E27FC236}">
                <a16:creationId xmlns:a16="http://schemas.microsoft.com/office/drawing/2014/main" id="{14DE511E-067D-4146-8405-AB457EFBD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6610" y="2913319"/>
            <a:ext cx="2608863" cy="1448273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Clr>
                <a:srgbClr val="CC3300"/>
              </a:buClr>
              <a:buNone/>
            </a:pPr>
            <a:r>
              <a:rPr lang="en-GB" sz="1800" dirty="0">
                <a:solidFill>
                  <a:srgbClr val="FFFFFF"/>
                </a:solidFill>
              </a:rPr>
              <a:t>Agreed contact to </a:t>
            </a:r>
          </a:p>
          <a:p>
            <a:pPr>
              <a:buClr>
                <a:srgbClr val="CC3300"/>
              </a:buClr>
              <a:buNone/>
            </a:pPr>
            <a:r>
              <a:rPr lang="en-GB" sz="1800" dirty="0">
                <a:solidFill>
                  <a:srgbClr val="FFFFFF"/>
                </a:solidFill>
              </a:rPr>
              <a:t>advise, liaising with </a:t>
            </a:r>
          </a:p>
          <a:p>
            <a:pPr>
              <a:buClr>
                <a:srgbClr val="CC3300"/>
              </a:buClr>
              <a:buNone/>
            </a:pPr>
            <a:r>
              <a:rPr lang="en-GB" sz="1800" dirty="0">
                <a:solidFill>
                  <a:srgbClr val="FFFFFF"/>
                </a:solidFill>
              </a:rPr>
              <a:t>CO if necessary re. </a:t>
            </a:r>
          </a:p>
          <a:p>
            <a:pPr>
              <a:buClr>
                <a:srgbClr val="CC3300"/>
              </a:buClr>
              <a:buNone/>
            </a:pPr>
            <a:r>
              <a:rPr lang="en-GB" sz="1800" dirty="0">
                <a:solidFill>
                  <a:srgbClr val="FFFFFF"/>
                </a:solidFill>
              </a:rPr>
              <a:t>edit/moderation policy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7576C07-DA62-4305-B49A-5F21A2F949FC}"/>
              </a:ext>
            </a:extLst>
          </p:cNvPr>
          <p:cNvCxnSpPr>
            <a:cxnSpLocks/>
          </p:cNvCxnSpPr>
          <p:nvPr/>
        </p:nvCxnSpPr>
        <p:spPr>
          <a:xfrm>
            <a:off x="2523770" y="2357400"/>
            <a:ext cx="403879" cy="63955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A2511C9-5461-410F-875B-B97D1412CE06}"/>
              </a:ext>
            </a:extLst>
          </p:cNvPr>
          <p:cNvCxnSpPr>
            <a:cxnSpLocks/>
          </p:cNvCxnSpPr>
          <p:nvPr/>
        </p:nvCxnSpPr>
        <p:spPr>
          <a:xfrm>
            <a:off x="3431052" y="3880158"/>
            <a:ext cx="298749" cy="36004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F610241-8E9F-4079-9FAB-45ED0ABE5D3F}"/>
              </a:ext>
            </a:extLst>
          </p:cNvPr>
          <p:cNvCxnSpPr>
            <a:cxnSpLocks/>
          </p:cNvCxnSpPr>
          <p:nvPr/>
        </p:nvCxnSpPr>
        <p:spPr>
          <a:xfrm>
            <a:off x="2791306" y="2357401"/>
            <a:ext cx="782550" cy="182185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DF2526-6F4E-40EE-A703-E777DF59C326}"/>
              </a:ext>
            </a:extLst>
          </p:cNvPr>
          <p:cNvCxnSpPr>
            <a:cxnSpLocks/>
          </p:cNvCxnSpPr>
          <p:nvPr/>
        </p:nvCxnSpPr>
        <p:spPr>
          <a:xfrm flipV="1">
            <a:off x="8307821" y="1775617"/>
            <a:ext cx="309221" cy="10994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748EF80-BAF2-4562-A855-C74C96C8EEB7}"/>
              </a:ext>
            </a:extLst>
          </p:cNvPr>
          <p:cNvCxnSpPr>
            <a:cxnSpLocks/>
          </p:cNvCxnSpPr>
          <p:nvPr/>
        </p:nvCxnSpPr>
        <p:spPr>
          <a:xfrm>
            <a:off x="8732144" y="6350592"/>
            <a:ext cx="397961" cy="17475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62337BD-9ACE-4C71-9D12-892FF04FA5E4}"/>
              </a:ext>
            </a:extLst>
          </p:cNvPr>
          <p:cNvCxnSpPr>
            <a:cxnSpLocks/>
          </p:cNvCxnSpPr>
          <p:nvPr/>
        </p:nvCxnSpPr>
        <p:spPr>
          <a:xfrm flipV="1">
            <a:off x="5625672" y="2164848"/>
            <a:ext cx="421880" cy="11202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E92A71A-82F9-4816-8948-D6ABDF74E7B4}"/>
              </a:ext>
            </a:extLst>
          </p:cNvPr>
          <p:cNvCxnSpPr>
            <a:cxnSpLocks/>
          </p:cNvCxnSpPr>
          <p:nvPr/>
        </p:nvCxnSpPr>
        <p:spPr>
          <a:xfrm>
            <a:off x="7386718" y="6000407"/>
            <a:ext cx="342611" cy="9675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5272D73-3991-4B4B-B27B-500AAA6A3AF8}"/>
              </a:ext>
            </a:extLst>
          </p:cNvPr>
          <p:cNvCxnSpPr>
            <a:cxnSpLocks/>
          </p:cNvCxnSpPr>
          <p:nvPr/>
        </p:nvCxnSpPr>
        <p:spPr>
          <a:xfrm>
            <a:off x="4630199" y="5446831"/>
            <a:ext cx="683971" cy="23614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5071E14-AB44-4AE6-9788-792B530E21F0}"/>
              </a:ext>
            </a:extLst>
          </p:cNvPr>
          <p:cNvCxnSpPr>
            <a:cxnSpLocks/>
          </p:cNvCxnSpPr>
          <p:nvPr/>
        </p:nvCxnSpPr>
        <p:spPr>
          <a:xfrm>
            <a:off x="8285651" y="2178822"/>
            <a:ext cx="381136" cy="17857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CCB9E14-5977-478A-8983-923F10569394}"/>
              </a:ext>
            </a:extLst>
          </p:cNvPr>
          <p:cNvCxnSpPr>
            <a:cxnSpLocks/>
          </p:cNvCxnSpPr>
          <p:nvPr/>
        </p:nvCxnSpPr>
        <p:spPr>
          <a:xfrm flipH="1">
            <a:off x="5224135" y="4017206"/>
            <a:ext cx="375808" cy="24218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ECB2483-703D-4454-A3C1-95EDC2109151}"/>
              </a:ext>
            </a:extLst>
          </p:cNvPr>
          <p:cNvCxnSpPr>
            <a:cxnSpLocks/>
          </p:cNvCxnSpPr>
          <p:nvPr/>
        </p:nvCxnSpPr>
        <p:spPr>
          <a:xfrm flipH="1">
            <a:off x="6798621" y="2520109"/>
            <a:ext cx="268448" cy="29784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32010D0-C649-4AB4-8F44-0C55032A4D29}"/>
              </a:ext>
            </a:extLst>
          </p:cNvPr>
          <p:cNvSpPr txBox="1"/>
          <p:nvPr/>
        </p:nvSpPr>
        <p:spPr>
          <a:xfrm>
            <a:off x="4646114" y="3697919"/>
            <a:ext cx="119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FFFF">
                    <a:lumMod val="50000"/>
                  </a:srgbClr>
                </a:solidFill>
                <a:latin typeface="Calibri"/>
              </a:rPr>
              <a:t>If agreement is to publish: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BD8CA3C-E571-43C5-BCB6-56A797F63756}"/>
              </a:ext>
            </a:extLst>
          </p:cNvPr>
          <p:cNvCxnSpPr>
            <a:cxnSpLocks/>
          </p:cNvCxnSpPr>
          <p:nvPr/>
        </p:nvCxnSpPr>
        <p:spPr>
          <a:xfrm>
            <a:off x="8416206" y="4331879"/>
            <a:ext cx="1266042" cy="1692178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650179F-D6C9-4271-9203-78177BBC721F}"/>
              </a:ext>
            </a:extLst>
          </p:cNvPr>
          <p:cNvSpPr txBox="1"/>
          <p:nvPr/>
        </p:nvSpPr>
        <p:spPr>
          <a:xfrm>
            <a:off x="8416206" y="3889398"/>
            <a:ext cx="119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FFFF">
                    <a:lumMod val="50000"/>
                  </a:srgbClr>
                </a:solidFill>
                <a:latin typeface="Calibri"/>
              </a:rPr>
              <a:t>If agreement is to not publish</a:t>
            </a:r>
            <a:r>
              <a:rPr lang="en-GB" sz="1200" dirty="0">
                <a:solidFill>
                  <a:srgbClr val="969696">
                    <a:lumMod val="50000"/>
                  </a:srgbClr>
                </a:solidFill>
                <a:latin typeface="Calibri"/>
              </a:rPr>
              <a:t>:</a:t>
            </a:r>
          </a:p>
        </p:txBody>
      </p:sp>
      <p:sp>
        <p:nvSpPr>
          <p:cNvPr id="67" name="AutoShape 9">
            <a:extLst>
              <a:ext uri="{FF2B5EF4-FFF2-40B4-BE49-F238E27FC236}">
                <a16:creationId xmlns:a16="http://schemas.microsoft.com/office/drawing/2014/main" id="{313B158F-565D-4426-B9E4-23C76A06A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362" y="5446830"/>
            <a:ext cx="1837531" cy="724604"/>
          </a:xfrm>
          <a:prstGeom prst="roundRect">
            <a:avLst>
              <a:gd name="adj" fmla="val 16667"/>
            </a:avLst>
          </a:prstGeom>
          <a:solidFill>
            <a:srgbClr val="B100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Publish story</a:t>
            </a:r>
          </a:p>
        </p:txBody>
      </p:sp>
      <p:sp>
        <p:nvSpPr>
          <p:cNvPr id="68" name="AutoShape 9">
            <a:extLst>
              <a:ext uri="{FF2B5EF4-FFF2-40B4-BE49-F238E27FC236}">
                <a16:creationId xmlns:a16="http://schemas.microsoft.com/office/drawing/2014/main" id="{179CA18B-FAD1-4878-8A48-62560E907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449" y="1502100"/>
            <a:ext cx="1498643" cy="724604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800" dirty="0">
                <a:solidFill>
                  <a:srgbClr val="FFFFFF"/>
                </a:solidFill>
                <a:latin typeface="Veto Com" panose="02000506040000020003" pitchFamily="2" charset="0"/>
              </a:rPr>
              <a:t>STORY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D518BE5-89F9-4345-99B6-A124AD3E7F04}"/>
              </a:ext>
            </a:extLst>
          </p:cNvPr>
          <p:cNvCxnSpPr>
            <a:cxnSpLocks/>
          </p:cNvCxnSpPr>
          <p:nvPr/>
        </p:nvCxnSpPr>
        <p:spPr>
          <a:xfrm>
            <a:off x="8285652" y="2632769"/>
            <a:ext cx="367055" cy="340434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14">
            <a:extLst>
              <a:ext uri="{FF2B5EF4-FFF2-40B4-BE49-F238E27FC236}">
                <a16:creationId xmlns:a16="http://schemas.microsoft.com/office/drawing/2014/main" id="{7FED5CD5-2D8F-464F-B30D-94B4D383F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753" y="3062973"/>
            <a:ext cx="1797050" cy="576064"/>
          </a:xfrm>
          <a:prstGeom prst="roundRect">
            <a:avLst>
              <a:gd name="adj" fmla="val 16667"/>
            </a:avLst>
          </a:prstGeom>
          <a:solidFill>
            <a:srgbClr val="8244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Char char="o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GB" altLang="en-US" sz="1200" dirty="0">
                <a:solidFill>
                  <a:srgbClr val="FFFFFF"/>
                </a:solidFill>
                <a:latin typeface="Veto Com" panose="02000506040000020003" pitchFamily="2" charset="0"/>
              </a:rPr>
              <a:t>Debrief/Support Volunteer</a:t>
            </a:r>
          </a:p>
        </p:txBody>
      </p:sp>
    </p:spTree>
    <p:extLst>
      <p:ext uri="{BB962C8B-B14F-4D97-AF65-F5344CB8AC3E}">
        <p14:creationId xmlns:p14="http://schemas.microsoft.com/office/powerpoint/2010/main" val="41705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A3713-0BB8-9226-D89E-9D558069E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134" y="1396289"/>
            <a:ext cx="5006336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/>
              <a:t>Facilitating Stories</a:t>
            </a:r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0F5D6E0E-CAFA-1129-649D-7F42E51B5B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988" b="3523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4D9B013-F808-99B6-3F67-94EA60AAA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578" y="2871982"/>
            <a:ext cx="5004073" cy="3181684"/>
          </a:xfrm>
        </p:spPr>
        <p:txBody>
          <a:bodyPr anchor="t">
            <a:normAutofit/>
          </a:bodyPr>
          <a:lstStyle/>
          <a:p>
            <a:r>
              <a:rPr lang="en-US" sz="3600" dirty="0"/>
              <a:t>Enable as far as possible </a:t>
            </a:r>
          </a:p>
          <a:p>
            <a:r>
              <a:rPr lang="en-US" sz="3600" dirty="0"/>
              <a:t>Stories not data</a:t>
            </a:r>
          </a:p>
          <a:p>
            <a:r>
              <a:rPr lang="en-US" sz="3600" dirty="0"/>
              <a:t>Themes but not survey</a:t>
            </a:r>
          </a:p>
          <a:p>
            <a:r>
              <a:rPr lang="en-US" sz="3600" dirty="0"/>
              <a:t>Qualitative not quantitative </a:t>
            </a:r>
          </a:p>
        </p:txBody>
      </p:sp>
    </p:spTree>
    <p:extLst>
      <p:ext uri="{BB962C8B-B14F-4D97-AF65-F5344CB8AC3E}">
        <p14:creationId xmlns:p14="http://schemas.microsoft.com/office/powerpoint/2010/main" val="597226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9B3B-1A33-4CB5-9A8D-251F496B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Value to Volunteers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AD088-1354-4E36-B9C9-799831461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Brings you closer to patients, service users and carers</a:t>
            </a:r>
          </a:p>
          <a:p>
            <a:r>
              <a:rPr lang="en-GB" sz="4000" dirty="0"/>
              <a:t>Include on Subscription </a:t>
            </a:r>
          </a:p>
          <a:p>
            <a:r>
              <a:rPr lang="en-GB" sz="4000" dirty="0"/>
              <a:t>More independent than staff</a:t>
            </a:r>
          </a:p>
          <a:p>
            <a:r>
              <a:rPr lang="en-GB" sz="4000" dirty="0"/>
              <a:t>Helps with professional development </a:t>
            </a:r>
          </a:p>
          <a:p>
            <a:r>
              <a:rPr lang="en-GB" sz="4000" dirty="0"/>
              <a:t>Develops Interpersonal skills  </a:t>
            </a:r>
          </a:p>
        </p:txBody>
      </p:sp>
    </p:spTree>
    <p:extLst>
      <p:ext uri="{BB962C8B-B14F-4D97-AF65-F5344CB8AC3E}">
        <p14:creationId xmlns:p14="http://schemas.microsoft.com/office/powerpoint/2010/main" val="179768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5D4B8E-DB2D-4D43-A42D-B593E3EB943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97" y="470516"/>
            <a:ext cx="5014108" cy="62676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02F4F8-FCBC-06BB-F85E-BED77F3B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9476" y="470516"/>
            <a:ext cx="5326602" cy="1586884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Power of Stories and Being Heard</a:t>
            </a:r>
            <a:br>
              <a:rPr lang="en-GB" dirty="0">
                <a:solidFill>
                  <a:srgbClr val="B10059"/>
                </a:solidFill>
              </a:rPr>
            </a:br>
            <a:br>
              <a:rPr lang="en-GB" dirty="0">
                <a:solidFill>
                  <a:srgbClr val="B10059"/>
                </a:solidFill>
              </a:rPr>
            </a:br>
            <a:endParaRPr lang="en-GB" dirty="0">
              <a:solidFill>
                <a:srgbClr val="B10059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6C159-D971-4763-22E0-C7395C3D4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FB1C0C-5D63-10F1-6D91-9941DE004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214" y="2057400"/>
            <a:ext cx="5133612" cy="391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12AA5-C500-4EBC-A90E-21F62B4A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 Agenda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C973D-F668-4AE2-8318-964EA1A20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GB" sz="4000" dirty="0"/>
          </a:p>
          <a:p>
            <a:pPr marL="457200" indent="-457200">
              <a:buFont typeface="+mj-lt"/>
              <a:buAutoNum type="arabicPeriod"/>
            </a:pPr>
            <a:r>
              <a:rPr lang="en-GB" sz="4000" dirty="0"/>
              <a:t>Care Opinion and Online Feedback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4000" dirty="0"/>
              <a:t>Benefits and value of Volunteer Involvement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4000" dirty="0"/>
              <a:t>Resources and Support 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solidFill>
                <a:srgbClr val="5B1E45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5B1E45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5B1E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6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C6949-BAEF-4639-819E-D267EA2E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What’s in it for Volunteers and Services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56616-1A4F-4200-8ADF-BFAA17741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Care Opinion-Mission and Values</a:t>
            </a:r>
          </a:p>
          <a:p>
            <a:r>
              <a:rPr lang="en-GB" sz="3200" dirty="0"/>
              <a:t>Helping to generate postings-a volunteer role</a:t>
            </a:r>
          </a:p>
          <a:p>
            <a:r>
              <a:rPr lang="en-GB" sz="3200" dirty="0"/>
              <a:t>Hearing from a wider range of patients, users and carers</a:t>
            </a:r>
          </a:p>
          <a:p>
            <a:r>
              <a:rPr lang="en-GB" sz="3200" dirty="0"/>
              <a:t>Helping Inclusion</a:t>
            </a:r>
          </a:p>
          <a:p>
            <a:r>
              <a:rPr lang="en-GB" sz="3200" dirty="0"/>
              <a:t>Empowering Volunteers, Patient Representatives and Service User Mentors.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26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CE426-AF6E-40AA-9BFF-F1E9C298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Volunteers can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D67FC-F177-4235-9674-57FBDE60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/>
              <a:t>Let people know about Care Opinion as a way to give feedback;</a:t>
            </a:r>
          </a:p>
          <a:p>
            <a:pPr lvl="0"/>
            <a:r>
              <a:rPr lang="en-GB" dirty="0"/>
              <a:t>Show people the website and how it works;</a:t>
            </a:r>
          </a:p>
          <a:p>
            <a:pPr lvl="0"/>
            <a:r>
              <a:rPr lang="en-GB" dirty="0"/>
              <a:t>Let people see stories already shared about the service;</a:t>
            </a:r>
          </a:p>
          <a:p>
            <a:pPr lvl="0"/>
            <a:r>
              <a:rPr lang="en-GB" dirty="0"/>
              <a:t>Explain why the service would like to hear feedback and what they will do with it;</a:t>
            </a:r>
          </a:p>
          <a:p>
            <a:pPr lvl="0"/>
            <a:r>
              <a:rPr lang="en-GB" dirty="0"/>
              <a:t>Help people to login;</a:t>
            </a:r>
          </a:p>
          <a:p>
            <a:pPr lvl="0"/>
            <a:r>
              <a:rPr lang="en-GB" dirty="0"/>
              <a:t>Support people to share their story on the website;</a:t>
            </a:r>
          </a:p>
          <a:p>
            <a:pPr lvl="0"/>
            <a:r>
              <a:rPr lang="en-GB" dirty="0"/>
              <a:t>Help people to write their story and put this on the website;</a:t>
            </a:r>
          </a:p>
          <a:p>
            <a:pPr lvl="0"/>
            <a:r>
              <a:rPr lang="en-GB" dirty="0"/>
              <a:t>Make sure responses get back to people who don’t have internet access.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39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D41F8DE5-EF4E-47E7-AC72-C1F7B7181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4062"/>
            <a:ext cx="6728331" cy="864347"/>
          </a:xfrm>
        </p:spPr>
        <p:txBody>
          <a:bodyPr>
            <a:normAutofit/>
          </a:bodyPr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B10059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Collecting Feedback</a:t>
            </a:r>
            <a:endParaRPr lang="en-US" dirty="0"/>
          </a:p>
        </p:txBody>
      </p:sp>
      <p:pic>
        <p:nvPicPr>
          <p:cNvPr id="5" name="Content Placeholder 4" descr="A picture containing toy, indoor, sitting, looking&#10;&#10;Description automatically generated">
            <a:extLst>
              <a:ext uri="{FF2B5EF4-FFF2-40B4-BE49-F238E27FC236}">
                <a16:creationId xmlns:a16="http://schemas.microsoft.com/office/drawing/2014/main" id="{F059361A-D0E5-4C66-BE2C-C91A8BA8016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0520" b="10520"/>
          <a:stretch/>
        </p:blipFill>
        <p:spPr>
          <a:xfrm>
            <a:off x="671209" y="3281059"/>
            <a:ext cx="1439998" cy="1137036"/>
          </a:xfr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FE2C43-1506-4ACE-BEFB-3F467036C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61488" y="2003898"/>
            <a:ext cx="8044775" cy="386424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Some ideas for volunteers collecting feedback.  Use an I Pad and our new Feedback (Invitation Links) to quickly collect feedback from users of services.  </a:t>
            </a:r>
          </a:p>
          <a:p>
            <a:endParaRPr lang="en-US" sz="2400" dirty="0"/>
          </a:p>
          <a:p>
            <a:r>
              <a:rPr lang="en-US" sz="2400" dirty="0"/>
              <a:t>Place Volunteers in waiting rooms or find a meeting room to chat to users.  Top tip is to have a tin of chocolates to entice people to a conversation.</a:t>
            </a:r>
          </a:p>
          <a:p>
            <a:endParaRPr lang="en-US" sz="2400" dirty="0"/>
          </a:p>
          <a:p>
            <a:r>
              <a:rPr lang="en-US" sz="2400" dirty="0"/>
              <a:t>Use the telephone to reach out to people, have a chat and agree feedback to enter onto the Care Opinion Site.</a:t>
            </a:r>
          </a:p>
        </p:txBody>
      </p:sp>
      <p:pic>
        <p:nvPicPr>
          <p:cNvPr id="7" name="Picture 6" descr="A picture containing indoor, table, sitting, food&#10;&#10;Description automatically generated">
            <a:extLst>
              <a:ext uri="{FF2B5EF4-FFF2-40B4-BE49-F238E27FC236}">
                <a16:creationId xmlns:a16="http://schemas.microsoft.com/office/drawing/2014/main" id="{A6C1AFB1-EE5B-4FB0-BC72-5D8907A854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54088" y="4980373"/>
            <a:ext cx="1338443" cy="1070754"/>
          </a:xfrm>
          <a:prstGeom prst="rect">
            <a:avLst/>
          </a:prstGeom>
        </p:spPr>
      </p:pic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85D8024C-10B5-4C10-8D70-DFA5DC0B08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818458" y="1690687"/>
            <a:ext cx="1086443" cy="119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2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6BEFF-E75D-4B43-B311-15D7BB10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Picture Tiles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14CC12-EB53-42B9-9242-D8E486FF23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56356" y="1690688"/>
            <a:ext cx="3915644" cy="435133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0D994E-7B1C-4723-9779-C2FAA9C5D0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Learning Disability</a:t>
            </a:r>
          </a:p>
          <a:p>
            <a:r>
              <a:rPr lang="en-GB" sz="3600" dirty="0"/>
              <a:t>Dementia</a:t>
            </a:r>
          </a:p>
          <a:p>
            <a:r>
              <a:rPr lang="en-GB" sz="3600" dirty="0"/>
              <a:t>Cognitive Impairment</a:t>
            </a:r>
          </a:p>
          <a:p>
            <a:r>
              <a:rPr lang="en-GB" sz="3600" dirty="0"/>
              <a:t>Low Literacy</a:t>
            </a:r>
          </a:p>
          <a:p>
            <a:r>
              <a:rPr lang="en-GB" sz="3600" dirty="0"/>
              <a:t>English not 1</a:t>
            </a:r>
            <a:r>
              <a:rPr lang="en-GB" sz="3600" baseline="30000" dirty="0"/>
              <a:t>st</a:t>
            </a:r>
            <a:r>
              <a:rPr lang="en-GB" sz="3600" dirty="0"/>
              <a:t> Language</a:t>
            </a:r>
          </a:p>
          <a:p>
            <a:r>
              <a:rPr lang="en-GB" sz="3600" dirty="0"/>
              <a:t>People with Imagination</a:t>
            </a:r>
          </a:p>
        </p:txBody>
      </p:sp>
    </p:spTree>
    <p:extLst>
      <p:ext uri="{BB962C8B-B14F-4D97-AF65-F5344CB8AC3E}">
        <p14:creationId xmlns:p14="http://schemas.microsoft.com/office/powerpoint/2010/main" val="349966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4D0C0-6F0D-48FE-835E-239DB905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Resources for Volunteers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23013-9D25-44DB-8C2A-B5B1824E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433"/>
            <a:ext cx="10560728" cy="432153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400" dirty="0"/>
              <a:t> </a:t>
            </a: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Volunteer Start up pack</a:t>
            </a:r>
          </a:p>
          <a:p>
            <a:pPr marL="0" indent="0">
              <a:buNone/>
            </a:pPr>
            <a:endParaRPr lang="en-GB" sz="44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sz="44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https://www.careopinion.org.uk/info/staff-and-volunteer-overview</a:t>
            </a:r>
            <a:r>
              <a:rPr lang="en-GB" sz="4400" dirty="0"/>
              <a:t> 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Concise but Complete!!!!</a:t>
            </a:r>
          </a:p>
        </p:txBody>
      </p:sp>
    </p:spTree>
    <p:extLst>
      <p:ext uri="{BB962C8B-B14F-4D97-AF65-F5344CB8AC3E}">
        <p14:creationId xmlns:p14="http://schemas.microsoft.com/office/powerpoint/2010/main" val="406652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F53C3-40B6-8ACA-02F8-217FBF8D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B10059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Other Resources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841C-55F1-B529-9620-41657FE30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Volunteer FAQ page</a:t>
            </a:r>
          </a:p>
          <a:p>
            <a:endParaRPr lang="en-GB" dirty="0"/>
          </a:p>
          <a:p>
            <a:r>
              <a:rPr lang="en-GB" dirty="0"/>
              <a:t>Assisting people with sharing their stories</a:t>
            </a:r>
          </a:p>
          <a:p>
            <a:endParaRPr lang="en-GB" dirty="0"/>
          </a:p>
          <a:p>
            <a:r>
              <a:rPr lang="en-GB" dirty="0"/>
              <a:t>Submitting stories to Care Opinion</a:t>
            </a:r>
          </a:p>
          <a:p>
            <a:endParaRPr lang="en-GB" dirty="0"/>
          </a:p>
          <a:p>
            <a:r>
              <a:rPr lang="en-GB" dirty="0"/>
              <a:t>Step by step conversation guide</a:t>
            </a:r>
          </a:p>
          <a:p>
            <a:endParaRPr lang="en-GB" dirty="0"/>
          </a:p>
          <a:p>
            <a:r>
              <a:rPr lang="en-GB" dirty="0"/>
              <a:t>Volunteer Guidance for how to manage volunteers</a:t>
            </a:r>
          </a:p>
        </p:txBody>
      </p:sp>
    </p:spTree>
    <p:extLst>
      <p:ext uri="{BB962C8B-B14F-4D97-AF65-F5344CB8AC3E}">
        <p14:creationId xmlns:p14="http://schemas.microsoft.com/office/powerpoint/2010/main" val="160676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F8EC-CA4D-48F8-8F19-9F3A4920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10059"/>
                </a:solidFill>
              </a:rPr>
              <a:t>Volunteer Guidance 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E0A6F-858E-48BA-9834-4FFCC7FF9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How to keep Volunteers safe and properly supervised in this task</a:t>
            </a:r>
          </a:p>
          <a:p>
            <a:r>
              <a:rPr lang="en-GB" sz="3600" dirty="0"/>
              <a:t>Advice about difference between feedback and an issue with care</a:t>
            </a:r>
          </a:p>
          <a:p>
            <a:r>
              <a:rPr lang="en-GB" sz="3600" dirty="0"/>
              <a:t>Advice for organisation about managing volunteers who might be talking to vulnerable patients/users carers</a:t>
            </a:r>
          </a:p>
        </p:txBody>
      </p:sp>
    </p:spTree>
    <p:extLst>
      <p:ext uri="{BB962C8B-B14F-4D97-AF65-F5344CB8AC3E}">
        <p14:creationId xmlns:p14="http://schemas.microsoft.com/office/powerpoint/2010/main" val="325699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ntroToPO">
  <a:themeElements>
    <a:clrScheme name="IntroToP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IntroTo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troToP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ToP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ToP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ToP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ToP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ToP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ToP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ToP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ToP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ToP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ToP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ToP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02710fe-a537-4721-9749-8d6d88f77de1">
      <UserInfo>
        <DisplayName>Tim Hunt</DisplayName>
        <AccountId>21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D1DA66B80FF4D9756848E7FB3FB93" ma:contentTypeVersion="13" ma:contentTypeDescription="Create a new document." ma:contentTypeScope="" ma:versionID="f528fb75355bb8ca73550149482698ae">
  <xsd:schema xmlns:xsd="http://www.w3.org/2001/XMLSchema" xmlns:xs="http://www.w3.org/2001/XMLSchema" xmlns:p="http://schemas.microsoft.com/office/2006/metadata/properties" xmlns:ns3="20b683a5-e7c6-4646-89bb-4083eff0b8d5" xmlns:ns4="902710fe-a537-4721-9749-8d6d88f77de1" targetNamespace="http://schemas.microsoft.com/office/2006/metadata/properties" ma:root="true" ma:fieldsID="e090c9034f48b9aef0aa36ed9aec4587" ns3:_="" ns4:_="">
    <xsd:import namespace="20b683a5-e7c6-4646-89bb-4083eff0b8d5"/>
    <xsd:import namespace="902710fe-a537-4721-9749-8d6d88f77d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b683a5-e7c6-4646-89bb-4083eff0b8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2710fe-a537-4721-9749-8d6d88f77de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C8C71D-8710-45ED-95D4-281442C101B7}">
  <ds:schemaRefs>
    <ds:schemaRef ds:uri="20b683a5-e7c6-4646-89bb-4083eff0b8d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02710fe-a537-4721-9749-8d6d88f77de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E5055F-52B9-4ADD-A968-A46A5D653D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BAFCB2-37C0-47C5-BD34-560398A5B5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b683a5-e7c6-4646-89bb-4083eff0b8d5"/>
    <ds:schemaRef ds:uri="902710fe-a537-4721-9749-8d6d88f77d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491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Veto Com</vt:lpstr>
      <vt:lpstr>Office Theme</vt:lpstr>
      <vt:lpstr>1_IntroToPO</vt:lpstr>
      <vt:lpstr>1_Office Theme</vt:lpstr>
      <vt:lpstr>PowerPoint Presentation</vt:lpstr>
      <vt:lpstr> Agenda</vt:lpstr>
      <vt:lpstr>What’s in it for Volunteers and Services</vt:lpstr>
      <vt:lpstr>Volunteers can</vt:lpstr>
      <vt:lpstr>Collecting Feedback</vt:lpstr>
      <vt:lpstr>Picture Tiles</vt:lpstr>
      <vt:lpstr>Resources for Volunteers</vt:lpstr>
      <vt:lpstr>Other Resources</vt:lpstr>
      <vt:lpstr>Volunteer Guidance  </vt:lpstr>
      <vt:lpstr>CARE OPINION: Volunteer-generated postings</vt:lpstr>
      <vt:lpstr>Facilitating Stories</vt:lpstr>
      <vt:lpstr>Value to Volunteers</vt:lpstr>
      <vt:lpstr>Power of Stories and Being Heard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 Opinion2</dc:creator>
  <cp:lastModifiedBy>Tim Hunt</cp:lastModifiedBy>
  <cp:revision>62</cp:revision>
  <cp:lastPrinted>2020-02-03T15:38:45Z</cp:lastPrinted>
  <dcterms:created xsi:type="dcterms:W3CDTF">2019-06-13T14:02:55Z</dcterms:created>
  <dcterms:modified xsi:type="dcterms:W3CDTF">2022-07-21T08:46:36Z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0x010100FCFD1DA66B80FF4D9756848E7FB3FB93</vt:lpwstr>
  </property>
  <property fmtid="{D5CDD505-2E9C-101B-9397-08002B2CF9AE}" pid="3" name="Order">
    <vt:r8>2000</vt:r8>
  </property>
  <property fmtid="{D5CDD505-2E9C-101B-9397-08002B2CF9AE}" pid="4" name="ComplianceAssetId">
    <vt:lpwstr/>
  </property>
</Properties>
</file>