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3" r:id="rId5"/>
    <p:sldId id="802" r:id="rId6"/>
    <p:sldId id="804" r:id="rId7"/>
    <p:sldId id="817" r:id="rId8"/>
    <p:sldId id="818" r:id="rId9"/>
    <p:sldId id="773" r:id="rId10"/>
    <p:sldId id="823" r:id="rId11"/>
    <p:sldId id="819" r:id="rId12"/>
    <p:sldId id="820" r:id="rId13"/>
    <p:sldId id="824" r:id="rId14"/>
    <p:sldId id="821" r:id="rId15"/>
    <p:sldId id="791" r:id="rId16"/>
    <p:sldId id="816" r:id="rId17"/>
    <p:sldId id="822" r:id="rId18"/>
    <p:sldId id="796" r:id="rId19"/>
    <p:sldId id="814" r:id="rId20"/>
    <p:sldId id="8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059"/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5CE28-565D-4BE3-9295-0DFFBFCB8C33}" v="1" dt="2023-01-18T15:14:49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Ashurst" userId="29781732-e059-4791-b5b7-e08c472c6e1b" providerId="ADAL" clId="{F4E5CE28-565D-4BE3-9295-0DFFBFCB8C33}"/>
    <pc:docChg chg="custSel modSld">
      <pc:chgData name="Sarah Ashurst" userId="29781732-e059-4791-b5b7-e08c472c6e1b" providerId="ADAL" clId="{F4E5CE28-565D-4BE3-9295-0DFFBFCB8C33}" dt="2023-01-18T15:14:49.157" v="22" actId="20577"/>
      <pc:docMkLst>
        <pc:docMk/>
      </pc:docMkLst>
      <pc:sldChg chg="addSp modSp mod">
        <pc:chgData name="Sarah Ashurst" userId="29781732-e059-4791-b5b7-e08c472c6e1b" providerId="ADAL" clId="{F4E5CE28-565D-4BE3-9295-0DFFBFCB8C33}" dt="2023-01-18T15:14:49.157" v="22" actId="20577"/>
        <pc:sldMkLst>
          <pc:docMk/>
          <pc:sldMk cId="3870110305" sldId="821"/>
        </pc:sldMkLst>
        <pc:spChg chg="add mod">
          <ac:chgData name="Sarah Ashurst" userId="29781732-e059-4791-b5b7-e08c472c6e1b" providerId="ADAL" clId="{F4E5CE28-565D-4BE3-9295-0DFFBFCB8C33}" dt="2023-01-18T15:14:49.157" v="22" actId="20577"/>
          <ac:spMkLst>
            <pc:docMk/>
            <pc:sldMk cId="3870110305" sldId="821"/>
            <ac:spMk id="4" creationId="{7CB6382C-03A4-1EF5-EFEE-03A0E7A094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814B1-9F15-4104-A52E-A9D97A9B0F2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E410B-7FF8-47F1-B56C-7C13370E4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1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info/invitation-link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A4A4A"/>
                </a:solidFill>
              </a:rPr>
              <a:t>. A structured questionnaire (e.g. friends and family test), may be suitable, however you may take another approach if it better suits the context of your work and/or your patients’ needs. Other approaches could include: structured interviews, focus groups, formal comment cards or a remote feedback tool like an app.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E410B-7FF8-47F1-B56C-7C13370E44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4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B1E45"/>
                </a:solidFill>
              </a:rPr>
              <a:t>Source; https://www.gmc-uk.org/registration-and-licensing/managing-your-registration/revalidation/guidance-on-supporting-information-for-appraisal-and-revalidation/your-supporting-information---feedback-from-patients-or-those-to-whom-you-provide-medical-services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E410B-7FF8-47F1-B56C-7C13370E44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8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https://www.careopinion.org.uk/info/invitation-links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3D68-2C94-E0AF-D73B-AF0BB71BA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63097-1140-DA23-BE8F-ABB2FD020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84CAD-D641-7EDB-33F1-E0B2E92A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0EF0F-50CD-8DAA-3A29-4D325920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5896-C0D5-CBEF-CFA7-FF730D07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4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07DD-155F-D2A9-08BB-D92273CB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E8180-0F58-D894-F079-5FBE03C31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D3BF-9439-202F-021D-7F05E803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60395-3BDD-7394-23B2-F38981AC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683C6-D96C-08E3-FC9D-40E86FB3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4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DA3A3-D402-C07B-5276-97F0C64B6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59FC5-4F47-623A-B91C-735673F06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ABE4-49C5-958A-CF9B-89E033CC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E5FE4-9F27-D714-9EE9-F20515E8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AA1E-9E9B-B1A3-C879-7BCEC54C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1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8DC4-0974-B6F6-C65D-7877B66C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0AB3-5020-8ED9-B428-58BF99B5D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BE29D-C94B-42E8-2777-F39B7BFB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D2C4A-D3BE-1EBB-3AB5-A4B15A12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EFC6-31FA-DCE5-2CA8-0B69DE86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0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44C8-58DB-7357-FBFA-78D1AE52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8E5B1-E482-8CB9-012F-DEE37066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0A761-628D-8942-A360-E9135346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D4AF-8104-5785-31DA-5091922F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A1444-228B-2778-1189-813C0EA9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607D-020E-89D4-AB83-496F67ED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43E97-3CAF-ED75-3199-4384693DC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DF1F1-1A83-7CDF-1DCE-FFE2EFCCB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9A9D2-2FE6-8618-18EC-8DC0C7D0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409E5-9236-A0BB-A63E-E95194B6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4FEFC-894E-409D-C4DA-C3C1817C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A401-D0C8-3E2A-6A80-5F66C534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13E9-3C62-756D-E45C-8E2851023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A7A8A-03EF-94AA-F73B-573E43B97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2E2AF-DB43-9C13-7CC3-D7953B44C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9820F-5977-FA5E-3174-8B8D55F77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82C44-FFFE-D15C-0CA6-8EE6419B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874CB-9B17-8A34-9F2F-DA9B7BEF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A2E87-14B3-1043-9BCE-02A8EFC6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EB1D-3F7B-5D09-8CC8-45331C83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A2360-36AF-5811-F1F2-51C46059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3147B-20EA-8413-CE64-987EEB8C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86A1E-D3E0-3C61-22E5-2C3D20CF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0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778FC-566B-992B-F05D-6A618CEA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88B65-3B38-0563-2080-4D53F29B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CFC-4524-AE6D-C944-8FB5FE90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2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0932-14CE-D0B4-FCDF-58FD0EAE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9FCE-2D32-2571-E335-B73A7C98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B389B-AEA5-1200-1497-C324CF9CA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CD387-9C83-7D93-F1B5-90359209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9E778-5472-4434-F046-384A956F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F0E4D-2A9E-F6C3-9297-C5DCA278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E313-0FFD-C8FB-A347-E4339FF9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ECF04-E6EC-4612-FD61-0CB251DF6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F0A1E-8A2C-5575-3165-4A6A0D735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E909C-6D41-9926-DFA2-023B4445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F075-3C89-E6E4-FEE9-1D1B4D52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6BEA6-4998-3F62-5A82-028928CA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0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9CBE1-4EC9-E644-4BA8-251BAD0D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02F8C-0DA5-891E-E29B-86807FC4B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CEDE-DAC3-2080-CBDF-A855001B2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C90C-BD7E-4A7A-8154-EC098398226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367BE-3415-0B1B-043E-08EBF2BBA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3B-9570-4BB9-AAD1-87D151B4D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73C6-5505-41CA-85B2-29148DB2B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info/invitation-link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info/support-webina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211" t="4342" r="370"/>
          <a:stretch/>
        </p:blipFill>
        <p:spPr>
          <a:xfrm>
            <a:off x="47315" y="-3100"/>
            <a:ext cx="12097370" cy="9048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7638177" y="4521370"/>
            <a:ext cx="2854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Using Care Opinion in revalidation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22CF5-F58C-DC3A-2D91-6B33BE59A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84" y="216891"/>
            <a:ext cx="8199831" cy="64242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628C028-C492-9412-737F-66D392979A2D}"/>
              </a:ext>
            </a:extLst>
          </p:cNvPr>
          <p:cNvSpPr/>
          <p:nvPr/>
        </p:nvSpPr>
        <p:spPr>
          <a:xfrm>
            <a:off x="4983294" y="3795169"/>
            <a:ext cx="1454082" cy="497135"/>
          </a:xfrm>
          <a:prstGeom prst="ellipse">
            <a:avLst/>
          </a:prstGeom>
          <a:noFill/>
          <a:ln w="5715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E6DBFE-9843-0D0B-C066-18D1892394DB}"/>
              </a:ext>
            </a:extLst>
          </p:cNvPr>
          <p:cNvSpPr/>
          <p:nvPr/>
        </p:nvSpPr>
        <p:spPr>
          <a:xfrm>
            <a:off x="6662742" y="2118769"/>
            <a:ext cx="2947602" cy="1511399"/>
          </a:xfrm>
          <a:prstGeom prst="ellipse">
            <a:avLst/>
          </a:prstGeom>
          <a:noFill/>
          <a:ln w="5715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B3B5B8-A482-4A9A-2C77-55E4CA3774EE}"/>
              </a:ext>
            </a:extLst>
          </p:cNvPr>
          <p:cNvSpPr/>
          <p:nvPr/>
        </p:nvSpPr>
        <p:spPr>
          <a:xfrm>
            <a:off x="1852735" y="1265329"/>
            <a:ext cx="4953356" cy="1203551"/>
          </a:xfrm>
          <a:prstGeom prst="ellipse">
            <a:avLst/>
          </a:prstGeom>
          <a:noFill/>
          <a:ln w="5715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0873-7F8A-4E8E-8708-D7144C8D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073416"/>
            <a:ext cx="6858000" cy="2387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site: creating your link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6382C-03A4-1EF5-EFEE-03A0E7A094B6}"/>
              </a:ext>
            </a:extLst>
          </p:cNvPr>
          <p:cNvSpPr txBox="1"/>
          <p:nvPr/>
        </p:nvSpPr>
        <p:spPr>
          <a:xfrm>
            <a:off x="1792224" y="4935974"/>
            <a:ext cx="8090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See help pages: </a:t>
            </a:r>
            <a:r>
              <a:rPr lang="en-GB" dirty="0">
                <a:hlinkClick r:id="rId2"/>
              </a:rPr>
              <a:t>https://www.careopinion.org.uk/info/invitation-links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11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0873-7F8A-4E8E-8708-D7144C8D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420888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you are ready to share your link with the world 🌎</a:t>
            </a:r>
          </a:p>
        </p:txBody>
      </p:sp>
    </p:spTree>
    <p:extLst>
      <p:ext uri="{BB962C8B-B14F-4D97-AF65-F5344CB8AC3E}">
        <p14:creationId xmlns:p14="http://schemas.microsoft.com/office/powerpoint/2010/main" val="180132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23AB87-C513-4C47-2992-95CFEC80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72" y="399787"/>
            <a:ext cx="8725656" cy="60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28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49C50-DE7F-6E0D-096D-0B9DADA8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9" y="163555"/>
            <a:ext cx="4503810" cy="634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F1DCE5-E877-63C0-94F1-7720B0F62918}"/>
              </a:ext>
            </a:extLst>
          </p:cNvPr>
          <p:cNvGrpSpPr/>
          <p:nvPr/>
        </p:nvGrpSpPr>
        <p:grpSpPr>
          <a:xfrm>
            <a:off x="6532433" y="327925"/>
            <a:ext cx="4358355" cy="6191747"/>
            <a:chOff x="2470577" y="-4860"/>
            <a:chExt cx="4358355" cy="61917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68F780-032C-6D06-740A-629CD4B26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24" r="6237"/>
            <a:stretch/>
          </p:blipFill>
          <p:spPr>
            <a:xfrm>
              <a:off x="2470577" y="-4860"/>
              <a:ext cx="4358355" cy="61917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8B845B-DA8B-141F-6017-BC5A98220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49" r="8546"/>
            <a:stretch/>
          </p:blipFill>
          <p:spPr>
            <a:xfrm>
              <a:off x="2629676" y="671113"/>
              <a:ext cx="4040155" cy="4674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70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F9E0-8909-4508-9E89-3305C2B5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things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5521-48BD-4F1C-BEF8-1212957DF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/>
                <a:cs typeface="Calibri"/>
              </a:rPr>
              <a:t>You should not change the name of an invitation link </a:t>
            </a:r>
            <a:r>
              <a:rPr lang="en-GB" b="1" dirty="0">
                <a:latin typeface="Calibri"/>
                <a:cs typeface="Calibri"/>
              </a:rPr>
              <a:t>after</a:t>
            </a:r>
            <a:r>
              <a:rPr lang="en-GB" dirty="0">
                <a:latin typeface="Calibri"/>
                <a:cs typeface="Calibri"/>
              </a:rPr>
              <a:t> you have created it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 careful deleting active links. You will lose the connection between the stories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 can use all the CO reports and visualisations on stories submitted on the link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 run additional webinars on responding well to feedback and how to create reports and visualisations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https://www.careopinion.org.uk/info/support-webinars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21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211" t="4342" r="370"/>
          <a:stretch/>
        </p:blipFill>
        <p:spPr>
          <a:xfrm>
            <a:off x="47315" y="49091"/>
            <a:ext cx="12097370" cy="9048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7665609" y="5001281"/>
            <a:ext cx="285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726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54286EF-E3D3-68AC-0635-EC626543D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76" y="335902"/>
            <a:ext cx="4054775" cy="4046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2855164" y="4382567"/>
            <a:ext cx="6895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me:</a:t>
            </a:r>
          </a:p>
          <a:p>
            <a:pPr algn="ctr"/>
            <a:r>
              <a:rPr lang="en-GB" sz="32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sarah.ashurst@careopinion.org.uk</a:t>
            </a:r>
          </a:p>
        </p:txBody>
      </p:sp>
    </p:spTree>
    <p:extLst>
      <p:ext uri="{BB962C8B-B14F-4D97-AF65-F5344CB8AC3E}">
        <p14:creationId xmlns:p14="http://schemas.microsoft.com/office/powerpoint/2010/main" val="332229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B10059"/>
                </a:solidFill>
                <a:latin typeface="Calibri"/>
                <a:cs typeface="Calibri"/>
              </a:rPr>
              <a:t>The position of the GMC</a:t>
            </a:r>
            <a:endParaRPr lang="en-GB" sz="4800" b="1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35240"/>
            <a:ext cx="11250168" cy="48381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At least once in each revalidation cycle you must reflect on feedback from patients that has been collected using a formal feedback exercise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You should consider which mechanism or tool would be most appropriate for your patients, and what would give you meaningful information about your practice*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The purpose of reflecting on feedback from your patients is to help you to understand their experience of your practice.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Patients have a unique perspective and their feedback can help identify areas of strength or opportunities for improvement. It can help develop greater insight and self-awareness and challenge assumptions.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>
              <a:solidFill>
                <a:srgbClr val="44444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8D6EC-4AFC-290F-FF70-045D0D5E5CBB}"/>
              </a:ext>
            </a:extLst>
          </p:cNvPr>
          <p:cNvSpPr txBox="1"/>
          <p:nvPr/>
        </p:nvSpPr>
        <p:spPr>
          <a:xfrm>
            <a:off x="560832" y="6111758"/>
            <a:ext cx="1075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5B1E45"/>
                </a:solidFill>
              </a:rPr>
              <a:t>Source; https://www.gmc-uk.org/registration-and-licensing/managing-your-registration/revalidation/guidance-on-supporting-information-for-appraisal-and-revalidation/your-supporting-information---feedback-from-patients-or-those-to-whom-you-provide-medical-services</a:t>
            </a:r>
          </a:p>
        </p:txBody>
      </p:sp>
    </p:spTree>
    <p:extLst>
      <p:ext uri="{BB962C8B-B14F-4D97-AF65-F5344CB8AC3E}">
        <p14:creationId xmlns:p14="http://schemas.microsoft.com/office/powerpoint/2010/main" val="183593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B10059"/>
                </a:solidFill>
                <a:latin typeface="Calibri"/>
                <a:cs typeface="Calibri"/>
              </a:rPr>
              <a:t>The GMC’s requirements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3CE1F2C-93E1-2E5C-3B81-8727FA88A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7626"/>
              </p:ext>
            </p:extLst>
          </p:nvPr>
        </p:nvGraphicFramePr>
        <p:xfrm>
          <a:off x="770128" y="1423754"/>
          <a:ext cx="10952480" cy="3815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476240">
                  <a:extLst>
                    <a:ext uri="{9D8B030D-6E8A-4147-A177-3AD203B41FA5}">
                      <a16:colId xmlns:a16="http://schemas.microsoft.com/office/drawing/2014/main" val="2960752714"/>
                    </a:ext>
                  </a:extLst>
                </a:gridCol>
                <a:gridCol w="5476240">
                  <a:extLst>
                    <a:ext uri="{9D8B030D-6E8A-4147-A177-3AD203B41FA5}">
                      <a16:colId xmlns:a16="http://schemas.microsoft.com/office/drawing/2014/main" val="4176759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GMC requirements 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Care Opinion can meet these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4A4A4A"/>
                          </a:solidFill>
                          <a:effectLst/>
                        </a:rPr>
                        <a:t>At least once in each revalidation cycle you must reflect on feedback from patients, collected using a formal feedback exercise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Care Opinion is an Independent feedback website already in use by your organisation with well developed and safe moderation principles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A4A4A"/>
                          </a:solidFill>
                          <a:effectLst/>
                        </a:rPr>
                        <a:t>Feedback you reflect on should be collected in a way that is appropriate for your patients and the context in which you work.</a:t>
                      </a:r>
                    </a:p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can direct people to your unique Care Opinion link via email, </a:t>
                      </a:r>
                      <a:r>
                        <a:rPr lang="en-US" sz="1400" dirty="0" err="1"/>
                        <a:t>sms</a:t>
                      </a:r>
                      <a:r>
                        <a:rPr lang="en-US" sz="1400" dirty="0"/>
                        <a:t>, a QR code, in a chat after a remote consultation, from a paper flyer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0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A4A4A"/>
                          </a:solidFill>
                          <a:effectLst/>
                        </a:rPr>
                        <a:t>At each appraisal you should reflect on any other sources of patient feedback you can access, that give you helpful information about your practice (such as unsolicited feedback).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Additional feedback my come in about you and your department independent of your link. You can include this in your reporting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81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A4A4A"/>
                          </a:solidFill>
                          <a:effectLst/>
                        </a:rPr>
                        <a:t>You should reflect on patient feedback that covers your whole scope of practice across each revalidation cycle.</a:t>
                      </a:r>
                    </a:p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Stories on Care Opinion are in the patients' own words and often include feedback across the whole care pathway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5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A4A4A"/>
                          </a:solidFill>
                          <a:effectLst/>
                        </a:rPr>
                        <a:t>You must reflect on feedback and if appropriate, act on it in a timely manner and discuss how it has informed your practice at your appraisal. </a:t>
                      </a:r>
                    </a:p>
                    <a:p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Feedback is published right away, meaning you can respond directly to patients and say how it has changed your practice. You can they also turn all the feedback into a summary report to reflect on as a whole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964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2ECB45B-263C-CFBF-7B95-F583EE235F15}"/>
              </a:ext>
            </a:extLst>
          </p:cNvPr>
          <p:cNvSpPr txBox="1"/>
          <p:nvPr/>
        </p:nvSpPr>
        <p:spPr>
          <a:xfrm>
            <a:off x="560832" y="6111758"/>
            <a:ext cx="1075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5B1E45"/>
                </a:solidFill>
              </a:rPr>
              <a:t>Source; https://www.gmc-uk.org/registration-and-licensing/managing-your-registration/revalidation/guidance-on-supporting-information-for-appraisal-and-revalidation/your-supporting-information---feedback-from-patients-or-those-to-whom-you-provide-medical-services</a:t>
            </a:r>
          </a:p>
        </p:txBody>
      </p:sp>
    </p:spTree>
    <p:extLst>
      <p:ext uri="{BB962C8B-B14F-4D97-AF65-F5344CB8AC3E}">
        <p14:creationId xmlns:p14="http://schemas.microsoft.com/office/powerpoint/2010/main" val="392659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9564-1351-B644-1913-955EFC13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563752"/>
            <a:ext cx="11597640" cy="598335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B1E45"/>
                </a:solidFill>
              </a:rPr>
              <a:t>But please note, The GMC also askes you </a:t>
            </a:r>
            <a:r>
              <a:rPr lang="en-US" dirty="0" err="1">
                <a:solidFill>
                  <a:srgbClr val="5B1E45"/>
                </a:solidFill>
              </a:rPr>
              <a:t>replect</a:t>
            </a:r>
            <a:r>
              <a:rPr lang="en-US" dirty="0">
                <a:solidFill>
                  <a:srgbClr val="5B1E45"/>
                </a:solidFill>
              </a:rPr>
              <a:t> on other sources of feedback: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solidFill>
                  <a:srgbClr val="4A4A4A"/>
                </a:solidFill>
                <a:effectLst/>
              </a:rPr>
              <a:t>At each appraisal you should reflect on any other sources of patient feedback you can access, that give you helpful information about your practice (such as unsolicited feedback).*</a:t>
            </a:r>
          </a:p>
          <a:p>
            <a:pPr marL="0" indent="0">
              <a:buNone/>
            </a:pPr>
            <a:endParaRPr lang="en-US" b="0" i="0" dirty="0">
              <a:solidFill>
                <a:srgbClr val="4A4A4A"/>
              </a:solidFill>
              <a:effectLst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4A4A4A"/>
                </a:solidFill>
                <a:effectLst/>
              </a:rPr>
              <a:t>*We’re encouraging doctors to reflect on existing sources of patient feedback, such as </a:t>
            </a:r>
            <a:r>
              <a:rPr lang="en-US" b="0" i="1" dirty="0">
                <a:solidFill>
                  <a:srgbClr val="B10059"/>
                </a:solidFill>
                <a:effectLst/>
              </a:rPr>
              <a:t>letters, cards or team feedback at each appraisal to support their professional development, </a:t>
            </a:r>
            <a:r>
              <a:rPr lang="en-US" b="0" i="1" dirty="0">
                <a:solidFill>
                  <a:srgbClr val="4A4A4A"/>
                </a:solidFill>
                <a:effectLst/>
              </a:rPr>
              <a:t>but this isn’t mandatory. We </a:t>
            </a:r>
            <a:r>
              <a:rPr lang="en-US" b="0" i="1" dirty="0" err="1">
                <a:solidFill>
                  <a:srgbClr val="4A4A4A"/>
                </a:solidFill>
                <a:effectLst/>
              </a:rPr>
              <a:t>recognise</a:t>
            </a:r>
            <a:r>
              <a:rPr lang="en-US" b="0" i="1" dirty="0">
                <a:solidFill>
                  <a:srgbClr val="4A4A4A"/>
                </a:solidFill>
                <a:effectLst/>
              </a:rPr>
              <a:t> that what doctors can reflect on will depend on their role and what they can access.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423D0-ED3D-EF20-C506-CDF9AF40F1A3}"/>
              </a:ext>
            </a:extLst>
          </p:cNvPr>
          <p:cNvSpPr txBox="1"/>
          <p:nvPr/>
        </p:nvSpPr>
        <p:spPr>
          <a:xfrm>
            <a:off x="560832" y="6111758"/>
            <a:ext cx="1075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5B1E45"/>
                </a:solidFill>
              </a:rPr>
              <a:t>Source; https://www.gmc-uk.org/registration-and-licensing/managing-your-registration/revalidation/guidance-on-supporting-information-for-appraisal-and-revalidation/your-supporting-information---feedback-from-patients-or-those-to-whom-you-provide-medical-services</a:t>
            </a:r>
          </a:p>
        </p:txBody>
      </p:sp>
    </p:spTree>
    <p:extLst>
      <p:ext uri="{BB962C8B-B14F-4D97-AF65-F5344CB8AC3E}">
        <p14:creationId xmlns:p14="http://schemas.microsoft.com/office/powerpoint/2010/main" val="3039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221BF2-04B6-A6AC-84B6-3892B263DA7D}"/>
              </a:ext>
            </a:extLst>
          </p:cNvPr>
          <p:cNvSpPr txBox="1"/>
          <p:nvPr/>
        </p:nvSpPr>
        <p:spPr>
          <a:xfrm>
            <a:off x="688848" y="546854"/>
            <a:ext cx="11503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4800" b="1" dirty="0" err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sking</a:t>
            </a:r>
            <a:r>
              <a:rPr lang="en-GB" sz="4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feedback about your practice using a personalised invitation link</a:t>
            </a:r>
            <a:endParaRPr lang="en-GB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CDD6B6-EA8E-D7C4-1197-C01F23B43011}"/>
              </a:ext>
            </a:extLst>
          </p:cNvPr>
          <p:cNvSpPr txBox="1">
            <a:spLocks/>
          </p:cNvSpPr>
          <p:nvPr/>
        </p:nvSpPr>
        <p:spPr>
          <a:xfrm>
            <a:off x="252984" y="2116514"/>
            <a:ext cx="11250168" cy="48381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4"/>
                </a:solidFill>
              </a:rPr>
              <a:t>You may already be using invitation links in other areas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4"/>
                </a:solidFill>
              </a:rPr>
              <a:t>These are a way to make sure feedback is linked to a specific service or project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4"/>
                </a:solidFill>
              </a:rPr>
              <a:t>Stories are tracked via the link you give people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4"/>
                </a:solidFill>
              </a:rPr>
              <a:t>For revalidation this is a private to you link – meaning others cannot track the story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4"/>
                </a:solidFill>
              </a:rPr>
              <a:t>Stories will be moderated in the usual way. If you are </a:t>
            </a:r>
            <a:r>
              <a:rPr lang="en-US" sz="2400" dirty="0" err="1">
                <a:solidFill>
                  <a:srgbClr val="444444"/>
                </a:solidFill>
              </a:rPr>
              <a:t>criticised</a:t>
            </a:r>
            <a:r>
              <a:rPr lang="en-US" sz="2400" dirty="0">
                <a:solidFill>
                  <a:srgbClr val="444444"/>
                </a:solidFill>
              </a:rPr>
              <a:t> your name will be removed but you will know it arrived through your link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4"/>
                </a:solidFill>
              </a:rPr>
              <a:t>You and other teams can then respond to the feedback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44444"/>
                </a:solidFill>
              </a:rPr>
              <a:t>You can collate the feedback into Care Opinion reports and visualisations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3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795528" y="289216"/>
            <a:ext cx="11192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collected via your link will be treated like all other stories submitted to Care Opinion</a:t>
            </a:r>
          </a:p>
          <a:p>
            <a:endParaRPr lang="en-GB" sz="36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58" y="1624223"/>
            <a:ext cx="8835284" cy="54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6BEAE-6013-67C0-2EA7-07B51E3F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28" y="1279677"/>
            <a:ext cx="7986452" cy="55783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3422CC9-770E-1C64-8C05-C4C62A03311F}"/>
              </a:ext>
            </a:extLst>
          </p:cNvPr>
          <p:cNvSpPr/>
          <p:nvPr/>
        </p:nvSpPr>
        <p:spPr>
          <a:xfrm>
            <a:off x="1846902" y="2652169"/>
            <a:ext cx="1201036" cy="497135"/>
          </a:xfrm>
          <a:prstGeom prst="ellipse">
            <a:avLst/>
          </a:prstGeom>
          <a:noFill/>
          <a:ln w="5715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1FE5BE-DB2A-B65B-C22E-36569A371505}"/>
              </a:ext>
            </a:extLst>
          </p:cNvPr>
          <p:cNvSpPr/>
          <p:nvPr/>
        </p:nvSpPr>
        <p:spPr>
          <a:xfrm>
            <a:off x="2111696" y="5117765"/>
            <a:ext cx="1527616" cy="350348"/>
          </a:xfrm>
          <a:prstGeom prst="ellipse">
            <a:avLst/>
          </a:prstGeom>
          <a:noFill/>
          <a:ln w="5715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1D0664-53A7-8A50-F079-D0EE784AE9B8}"/>
              </a:ext>
            </a:extLst>
          </p:cNvPr>
          <p:cNvSpPr/>
          <p:nvPr/>
        </p:nvSpPr>
        <p:spPr>
          <a:xfrm>
            <a:off x="2154368" y="5527636"/>
            <a:ext cx="1527616" cy="350348"/>
          </a:xfrm>
          <a:prstGeom prst="ellipse">
            <a:avLst/>
          </a:prstGeom>
          <a:noFill/>
          <a:ln w="5715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17BCB-D8C5-F740-536E-6555E8E72066}"/>
              </a:ext>
            </a:extLst>
          </p:cNvPr>
          <p:cNvSpPr txBox="1"/>
          <p:nvPr/>
        </p:nvSpPr>
        <p:spPr>
          <a:xfrm>
            <a:off x="440436" y="396263"/>
            <a:ext cx="113111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44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your link to track and report on feedback</a:t>
            </a:r>
          </a:p>
        </p:txBody>
      </p:sp>
    </p:spTree>
    <p:extLst>
      <p:ext uri="{BB962C8B-B14F-4D97-AF65-F5344CB8AC3E}">
        <p14:creationId xmlns:p14="http://schemas.microsoft.com/office/powerpoint/2010/main" val="19974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221BF2-04B6-A6AC-84B6-3892B263DA7D}"/>
              </a:ext>
            </a:extLst>
          </p:cNvPr>
          <p:cNvSpPr txBox="1"/>
          <p:nvPr/>
        </p:nvSpPr>
        <p:spPr>
          <a:xfrm>
            <a:off x="615696" y="546854"/>
            <a:ext cx="11503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to patients</a:t>
            </a:r>
            <a:endParaRPr lang="en-GB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CDD6B6-EA8E-D7C4-1197-C01F23B43011}"/>
              </a:ext>
            </a:extLst>
          </p:cNvPr>
          <p:cNvSpPr txBox="1">
            <a:spLocks/>
          </p:cNvSpPr>
          <p:nvPr/>
        </p:nvSpPr>
        <p:spPr>
          <a:xfrm>
            <a:off x="252984" y="1473018"/>
            <a:ext cx="11250168" cy="48381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Feedback is public and they can comment on all aspects of care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They will receive a reply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They only need to give feedback once and it can be used in multiple contexts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They can tell you what is important to them in their own words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Easy to use and accessibility options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>
              <a:solidFill>
                <a:srgbClr val="44444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F10620-780C-A54D-2051-476A4D7E8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0" r="55234" b="14767"/>
          <a:stretch/>
        </p:blipFill>
        <p:spPr>
          <a:xfrm>
            <a:off x="8579585" y="4231014"/>
            <a:ext cx="2923567" cy="23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3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221BF2-04B6-A6AC-84B6-3892B263DA7D}"/>
              </a:ext>
            </a:extLst>
          </p:cNvPr>
          <p:cNvSpPr txBox="1"/>
          <p:nvPr/>
        </p:nvSpPr>
        <p:spPr>
          <a:xfrm>
            <a:off x="762000" y="610862"/>
            <a:ext cx="11503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to you</a:t>
            </a:r>
            <a:endParaRPr lang="en-GB" sz="4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CDD6B6-EA8E-D7C4-1197-C01F23B43011}"/>
              </a:ext>
            </a:extLst>
          </p:cNvPr>
          <p:cNvSpPr txBox="1">
            <a:spLocks/>
          </p:cNvSpPr>
          <p:nvPr/>
        </p:nvSpPr>
        <p:spPr>
          <a:xfrm>
            <a:off x="252984" y="1778186"/>
            <a:ext cx="11250168" cy="48381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Safe and simple for you and you patients to use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Robust moderation policy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If feedback includes other areas, they will be linked, and they can respond as well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Near real time feedback that you can reply 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444444"/>
                </a:solidFill>
              </a:rPr>
              <a:t>Suite of reporting and visualisations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>
              <a:solidFill>
                <a:srgbClr val="44444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A8EC0-046E-8770-CD39-BB2A1B048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8" t="10206" b="15527"/>
          <a:stretch/>
        </p:blipFill>
        <p:spPr>
          <a:xfrm>
            <a:off x="9538257" y="4100804"/>
            <a:ext cx="2400759" cy="24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6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F35B42-4CF8-4F62-8E74-A28FC268C74A}">
  <ds:schemaRefs>
    <ds:schemaRef ds:uri="db480776-5128-43a3-b677-12ebb2d77427"/>
    <ds:schemaRef ds:uri="f47fa861-369f-4035-a868-dd727a8f1eb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DC5DCF-2B13-4121-A660-151F6DFED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044662-E996-414D-92EE-33A920A51742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Widescreen</PresentationFormat>
  <Paragraphs>68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PowerPoint Presentation</vt:lpstr>
      <vt:lpstr>The position of the GMC</vt:lpstr>
      <vt:lpstr>The GMC’s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site: creating your link</vt:lpstr>
      <vt:lpstr>Now you are ready to share your link with the world 🌎</vt:lpstr>
      <vt:lpstr>PowerPoint Presentation</vt:lpstr>
      <vt:lpstr>PowerPoint Presentation</vt:lpstr>
      <vt:lpstr>Some things to note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Sarah Ashurst</cp:lastModifiedBy>
  <cp:revision>6</cp:revision>
  <dcterms:created xsi:type="dcterms:W3CDTF">2022-10-10T14:11:50Z</dcterms:created>
  <dcterms:modified xsi:type="dcterms:W3CDTF">2023-01-18T15:14:54Z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