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9906000" cy="6858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059"/>
    <a:srgbClr val="5B1E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EDC69-BCCC-43DD-853A-BE0A86860ED1}" v="9" dt="2023-01-18T15:51:26.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1" d="100"/>
          <a:sy n="111" d="100"/>
        </p:scale>
        <p:origin x="1386" y="102"/>
      </p:cViewPr>
      <p:guideLst>
        <p:guide orient="horz" pos="2183"/>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Ashurst" userId="29781732-e059-4791-b5b7-e08c472c6e1b" providerId="ADAL" clId="{0C0EDC69-BCCC-43DD-853A-BE0A86860ED1}"/>
    <pc:docChg chg="custSel addSld modSld">
      <pc:chgData name="Sarah Ashurst" userId="29781732-e059-4791-b5b7-e08c472c6e1b" providerId="ADAL" clId="{0C0EDC69-BCCC-43DD-853A-BE0A86860ED1}" dt="2023-01-18T15:52:25.597" v="305" actId="313"/>
      <pc:docMkLst>
        <pc:docMk/>
      </pc:docMkLst>
      <pc:sldChg chg="addSp delSp modSp new mod">
        <pc:chgData name="Sarah Ashurst" userId="29781732-e059-4791-b5b7-e08c472c6e1b" providerId="ADAL" clId="{0C0EDC69-BCCC-43DD-853A-BE0A86860ED1}" dt="2023-01-18T15:52:25.597" v="305" actId="313"/>
        <pc:sldMkLst>
          <pc:docMk/>
          <pc:sldMk cId="3949977583" sldId="257"/>
        </pc:sldMkLst>
        <pc:spChg chg="mod">
          <ac:chgData name="Sarah Ashurst" userId="29781732-e059-4791-b5b7-e08c472c6e1b" providerId="ADAL" clId="{0C0EDC69-BCCC-43DD-853A-BE0A86860ED1}" dt="2023-01-18T15:52:25.597" v="305" actId="313"/>
          <ac:spMkLst>
            <pc:docMk/>
            <pc:sldMk cId="3949977583" sldId="257"/>
            <ac:spMk id="2" creationId="{4C778E9C-04FA-57A0-B7B3-6AC1910F7F87}"/>
          </ac:spMkLst>
        </pc:spChg>
        <pc:spChg chg="del">
          <ac:chgData name="Sarah Ashurst" userId="29781732-e059-4791-b5b7-e08c472c6e1b" providerId="ADAL" clId="{0C0EDC69-BCCC-43DD-853A-BE0A86860ED1}" dt="2023-01-18T15:47:48.156" v="26" actId="478"/>
          <ac:spMkLst>
            <pc:docMk/>
            <pc:sldMk cId="3949977583" sldId="257"/>
            <ac:spMk id="3" creationId="{80DA0DD2-7792-030B-C49F-62C6388704D1}"/>
          </ac:spMkLst>
        </pc:spChg>
        <pc:spChg chg="add mod">
          <ac:chgData name="Sarah Ashurst" userId="29781732-e059-4791-b5b7-e08c472c6e1b" providerId="ADAL" clId="{0C0EDC69-BCCC-43DD-853A-BE0A86860ED1}" dt="2023-01-18T15:48:48.466" v="169" actId="1076"/>
          <ac:spMkLst>
            <pc:docMk/>
            <pc:sldMk cId="3949977583" sldId="257"/>
            <ac:spMk id="6" creationId="{5A98E108-9F4C-CEC0-44E8-A068065F8226}"/>
          </ac:spMkLst>
        </pc:spChg>
        <pc:spChg chg="add mod">
          <ac:chgData name="Sarah Ashurst" userId="29781732-e059-4791-b5b7-e08c472c6e1b" providerId="ADAL" clId="{0C0EDC69-BCCC-43DD-853A-BE0A86860ED1}" dt="2023-01-18T15:49:10.977" v="177" actId="20577"/>
          <ac:spMkLst>
            <pc:docMk/>
            <pc:sldMk cId="3949977583" sldId="257"/>
            <ac:spMk id="7" creationId="{855FA9FD-C3D4-4844-0E23-1F41CCAD2548}"/>
          </ac:spMkLst>
        </pc:spChg>
        <pc:spChg chg="add mod">
          <ac:chgData name="Sarah Ashurst" userId="29781732-e059-4791-b5b7-e08c472c6e1b" providerId="ADAL" clId="{0C0EDC69-BCCC-43DD-853A-BE0A86860ED1}" dt="2023-01-18T15:49:37.708" v="254" actId="313"/>
          <ac:spMkLst>
            <pc:docMk/>
            <pc:sldMk cId="3949977583" sldId="257"/>
            <ac:spMk id="8" creationId="{52488520-6E9D-C63A-1749-CAB33A680120}"/>
          </ac:spMkLst>
        </pc:spChg>
        <pc:spChg chg="add del mod">
          <ac:chgData name="Sarah Ashurst" userId="29781732-e059-4791-b5b7-e08c472c6e1b" providerId="ADAL" clId="{0C0EDC69-BCCC-43DD-853A-BE0A86860ED1}" dt="2023-01-18T15:50:18.795" v="258" actId="478"/>
          <ac:spMkLst>
            <pc:docMk/>
            <pc:sldMk cId="3949977583" sldId="257"/>
            <ac:spMk id="9" creationId="{82D35A62-71F2-F173-5A0C-BDF955C77EEF}"/>
          </ac:spMkLst>
        </pc:spChg>
        <pc:picChg chg="add mod">
          <ac:chgData name="Sarah Ashurst" userId="29781732-e059-4791-b5b7-e08c472c6e1b" providerId="ADAL" clId="{0C0EDC69-BCCC-43DD-853A-BE0A86860ED1}" dt="2023-01-18T15:51:50.313" v="275" actId="1076"/>
          <ac:picMkLst>
            <pc:docMk/>
            <pc:sldMk cId="3949977583" sldId="257"/>
            <ac:picMk id="5" creationId="{8129A760-086F-680E-1A62-196C71350ED2}"/>
          </ac:picMkLst>
        </pc:picChg>
        <pc:picChg chg="add del mod">
          <ac:chgData name="Sarah Ashurst" userId="29781732-e059-4791-b5b7-e08c472c6e1b" providerId="ADAL" clId="{0C0EDC69-BCCC-43DD-853A-BE0A86860ED1}" dt="2023-01-18T15:51:01.433" v="263" actId="478"/>
          <ac:picMkLst>
            <pc:docMk/>
            <pc:sldMk cId="3949977583" sldId="257"/>
            <ac:picMk id="11" creationId="{A20EC991-626C-1D52-9E33-D916994C64EF}"/>
          </ac:picMkLst>
        </pc:picChg>
        <pc:picChg chg="add del mod">
          <ac:chgData name="Sarah Ashurst" userId="29781732-e059-4791-b5b7-e08c472c6e1b" providerId="ADAL" clId="{0C0EDC69-BCCC-43DD-853A-BE0A86860ED1}" dt="2023-01-18T15:51:00.519" v="262" actId="478"/>
          <ac:picMkLst>
            <pc:docMk/>
            <pc:sldMk cId="3949977583" sldId="257"/>
            <ac:picMk id="13" creationId="{63223949-4267-DC9E-EA47-C08B3EA24F7A}"/>
          </ac:picMkLst>
        </pc:picChg>
        <pc:picChg chg="add mod">
          <ac:chgData name="Sarah Ashurst" userId="29781732-e059-4791-b5b7-e08c472c6e1b" providerId="ADAL" clId="{0C0EDC69-BCCC-43DD-853A-BE0A86860ED1}" dt="2023-01-18T15:51:53.739" v="278" actId="1076"/>
          <ac:picMkLst>
            <pc:docMk/>
            <pc:sldMk cId="3949977583" sldId="257"/>
            <ac:picMk id="15" creationId="{FAAF0B73-00BF-4006-2E86-0E7C1554A12D}"/>
          </ac:picMkLst>
        </pc:picChg>
        <pc:picChg chg="add mod">
          <ac:chgData name="Sarah Ashurst" userId="29781732-e059-4791-b5b7-e08c472c6e1b" providerId="ADAL" clId="{0C0EDC69-BCCC-43DD-853A-BE0A86860ED1}" dt="2023-01-18T15:52:01.979" v="282" actId="1076"/>
          <ac:picMkLst>
            <pc:docMk/>
            <pc:sldMk cId="3949977583" sldId="257"/>
            <ac:picMk id="17" creationId="{B3875FAB-9F83-EBE3-734A-DC003D8CC5B4}"/>
          </ac:picMkLst>
        </pc:picChg>
        <pc:picChg chg="add mod">
          <ac:chgData name="Sarah Ashurst" userId="29781732-e059-4791-b5b7-e08c472c6e1b" providerId="ADAL" clId="{0C0EDC69-BCCC-43DD-853A-BE0A86860ED1}" dt="2023-01-18T15:52:07.299" v="285" actId="1076"/>
          <ac:picMkLst>
            <pc:docMk/>
            <pc:sldMk cId="3949977583" sldId="257"/>
            <ac:picMk id="19" creationId="{178AB4A6-B019-BD51-C011-7415F24E3B2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710D26-8491-4D6C-84F2-9C7082C00FFA}"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70CCE6-F77F-47D5-8959-D56DAB4DF96D}" type="slidenum">
              <a:rPr lang="en-GB" smtClean="0"/>
              <a:t>‹#›</a:t>
            </a:fld>
            <a:endParaRPr lang="en-GB"/>
          </a:p>
        </p:txBody>
      </p:sp>
    </p:spTree>
    <p:extLst>
      <p:ext uri="{BB962C8B-B14F-4D97-AF65-F5344CB8AC3E}">
        <p14:creationId xmlns:p14="http://schemas.microsoft.com/office/powerpoint/2010/main" val="143116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10D26-8491-4D6C-84F2-9C7082C00FFA}"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70CCE6-F77F-47D5-8959-D56DAB4DF96D}" type="slidenum">
              <a:rPr lang="en-GB" smtClean="0"/>
              <a:t>‹#›</a:t>
            </a:fld>
            <a:endParaRPr lang="en-GB"/>
          </a:p>
        </p:txBody>
      </p:sp>
    </p:spTree>
    <p:extLst>
      <p:ext uri="{BB962C8B-B14F-4D97-AF65-F5344CB8AC3E}">
        <p14:creationId xmlns:p14="http://schemas.microsoft.com/office/powerpoint/2010/main" val="309902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10D26-8491-4D6C-84F2-9C7082C00FFA}"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70CCE6-F77F-47D5-8959-D56DAB4DF96D}" type="slidenum">
              <a:rPr lang="en-GB" smtClean="0"/>
              <a:t>‹#›</a:t>
            </a:fld>
            <a:endParaRPr lang="en-GB"/>
          </a:p>
        </p:txBody>
      </p:sp>
    </p:spTree>
    <p:extLst>
      <p:ext uri="{BB962C8B-B14F-4D97-AF65-F5344CB8AC3E}">
        <p14:creationId xmlns:p14="http://schemas.microsoft.com/office/powerpoint/2010/main" val="290131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10D26-8491-4D6C-84F2-9C7082C00FFA}"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70CCE6-F77F-47D5-8959-D56DAB4DF96D}" type="slidenum">
              <a:rPr lang="en-GB" smtClean="0"/>
              <a:t>‹#›</a:t>
            </a:fld>
            <a:endParaRPr lang="en-GB"/>
          </a:p>
        </p:txBody>
      </p:sp>
    </p:spTree>
    <p:extLst>
      <p:ext uri="{BB962C8B-B14F-4D97-AF65-F5344CB8AC3E}">
        <p14:creationId xmlns:p14="http://schemas.microsoft.com/office/powerpoint/2010/main" val="78645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710D26-8491-4D6C-84F2-9C7082C00FFA}"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70CCE6-F77F-47D5-8959-D56DAB4DF96D}" type="slidenum">
              <a:rPr lang="en-GB" smtClean="0"/>
              <a:t>‹#›</a:t>
            </a:fld>
            <a:endParaRPr lang="en-GB"/>
          </a:p>
        </p:txBody>
      </p:sp>
    </p:spTree>
    <p:extLst>
      <p:ext uri="{BB962C8B-B14F-4D97-AF65-F5344CB8AC3E}">
        <p14:creationId xmlns:p14="http://schemas.microsoft.com/office/powerpoint/2010/main" val="206524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710D26-8491-4D6C-84F2-9C7082C00FFA}"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70CCE6-F77F-47D5-8959-D56DAB4DF96D}" type="slidenum">
              <a:rPr lang="en-GB" smtClean="0"/>
              <a:t>‹#›</a:t>
            </a:fld>
            <a:endParaRPr lang="en-GB"/>
          </a:p>
        </p:txBody>
      </p:sp>
    </p:spTree>
    <p:extLst>
      <p:ext uri="{BB962C8B-B14F-4D97-AF65-F5344CB8AC3E}">
        <p14:creationId xmlns:p14="http://schemas.microsoft.com/office/powerpoint/2010/main" val="13998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710D26-8491-4D6C-84F2-9C7082C00FFA}" type="datetimeFigureOut">
              <a:rPr lang="en-GB" smtClean="0"/>
              <a:t>18/01/2023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70CCE6-F77F-47D5-8959-D56DAB4DF96D}" type="slidenum">
              <a:rPr lang="en-GB" smtClean="0"/>
              <a:t>‹#›</a:t>
            </a:fld>
            <a:endParaRPr lang="en-GB"/>
          </a:p>
        </p:txBody>
      </p:sp>
    </p:spTree>
    <p:extLst>
      <p:ext uri="{BB962C8B-B14F-4D97-AF65-F5344CB8AC3E}">
        <p14:creationId xmlns:p14="http://schemas.microsoft.com/office/powerpoint/2010/main" val="244503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10D26-8491-4D6C-84F2-9C7082C00FFA}" type="datetimeFigureOut">
              <a:rPr lang="en-GB" smtClean="0"/>
              <a:t>18/01/2023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70CCE6-F77F-47D5-8959-D56DAB4DF96D}" type="slidenum">
              <a:rPr lang="en-GB" smtClean="0"/>
              <a:t>‹#›</a:t>
            </a:fld>
            <a:endParaRPr lang="en-GB"/>
          </a:p>
        </p:txBody>
      </p:sp>
    </p:spTree>
    <p:extLst>
      <p:ext uri="{BB962C8B-B14F-4D97-AF65-F5344CB8AC3E}">
        <p14:creationId xmlns:p14="http://schemas.microsoft.com/office/powerpoint/2010/main" val="242432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0D26-8491-4D6C-84F2-9C7082C00FFA}" type="datetimeFigureOut">
              <a:rPr lang="en-GB" smtClean="0"/>
              <a:t>18/01/2023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70CCE6-F77F-47D5-8959-D56DAB4DF96D}" type="slidenum">
              <a:rPr lang="en-GB" smtClean="0"/>
              <a:t>‹#›</a:t>
            </a:fld>
            <a:endParaRPr lang="en-GB"/>
          </a:p>
        </p:txBody>
      </p:sp>
    </p:spTree>
    <p:extLst>
      <p:ext uri="{BB962C8B-B14F-4D97-AF65-F5344CB8AC3E}">
        <p14:creationId xmlns:p14="http://schemas.microsoft.com/office/powerpoint/2010/main" val="316007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710D26-8491-4D6C-84F2-9C7082C00FFA}"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70CCE6-F77F-47D5-8959-D56DAB4DF96D}" type="slidenum">
              <a:rPr lang="en-GB" smtClean="0"/>
              <a:t>‹#›</a:t>
            </a:fld>
            <a:endParaRPr lang="en-GB"/>
          </a:p>
        </p:txBody>
      </p:sp>
    </p:spTree>
    <p:extLst>
      <p:ext uri="{BB962C8B-B14F-4D97-AF65-F5344CB8AC3E}">
        <p14:creationId xmlns:p14="http://schemas.microsoft.com/office/powerpoint/2010/main" val="145294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710D26-8491-4D6C-84F2-9C7082C00FFA}"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70CCE6-F77F-47D5-8959-D56DAB4DF96D}" type="slidenum">
              <a:rPr lang="en-GB" smtClean="0"/>
              <a:t>‹#›</a:t>
            </a:fld>
            <a:endParaRPr lang="en-GB"/>
          </a:p>
        </p:txBody>
      </p:sp>
    </p:spTree>
    <p:extLst>
      <p:ext uri="{BB962C8B-B14F-4D97-AF65-F5344CB8AC3E}">
        <p14:creationId xmlns:p14="http://schemas.microsoft.com/office/powerpoint/2010/main" val="130539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10D26-8491-4D6C-84F2-9C7082C00FFA}" type="datetimeFigureOut">
              <a:rPr lang="en-GB" smtClean="0"/>
              <a:t>18/01/2023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0CCE6-F77F-47D5-8959-D56DAB4DF96D}" type="slidenum">
              <a:rPr lang="en-GB" smtClean="0"/>
              <a:t>‹#›</a:t>
            </a:fld>
            <a:endParaRPr lang="en-GB"/>
          </a:p>
        </p:txBody>
      </p:sp>
    </p:spTree>
    <p:extLst>
      <p:ext uri="{BB962C8B-B14F-4D97-AF65-F5344CB8AC3E}">
        <p14:creationId xmlns:p14="http://schemas.microsoft.com/office/powerpoint/2010/main" val="519380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80568AD-656F-4478-A462-BDA2E04032CA}"/>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endParaRPr lang="en-GB"/>
          </a:p>
        </p:txBody>
      </p:sp>
      <p:sp>
        <p:nvSpPr>
          <p:cNvPr id="5" name="Rectangle 3">
            <a:extLst>
              <a:ext uri="{FF2B5EF4-FFF2-40B4-BE49-F238E27FC236}">
                <a16:creationId xmlns:a16="http://schemas.microsoft.com/office/drawing/2014/main" id="{FD2835E7-44CB-4798-A938-D59CDA7CA9AC}"/>
              </a:ext>
            </a:extLst>
          </p:cNvPr>
          <p:cNvSpPr>
            <a:spLocks noChangeArrowheads="1"/>
          </p:cNvSpPr>
          <p:nvPr/>
        </p:nvSpPr>
        <p:spPr bwMode="auto">
          <a:xfrm>
            <a:off x="243203" y="2616576"/>
            <a:ext cx="4460216" cy="431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100" b="0" i="0" u="none" strike="noStrike" cap="none" normalizeH="0" baseline="0" dirty="0">
                <a:ln>
                  <a:noFill/>
                </a:ln>
                <a:solidFill>
                  <a:srgbClr val="B10059"/>
                </a:solidFill>
                <a:effectLst/>
                <a:latin typeface="Veto Com" panose="02000506040000020003" pitchFamily="2" charset="0"/>
                <a:ea typeface="Times New Roman" panose="02020603050405020304" pitchFamily="18" charset="0"/>
                <a:cs typeface="Times New Roman" panose="02020603050405020304" pitchFamily="18" charset="0"/>
              </a:rPr>
              <a:t>Why I am asking for feedback</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Veto Com" panose="02000506040000020003" pitchFamily="2" charset="0"/>
                <a:ea typeface="Times New Roman" panose="02020603050405020304" pitchFamily="18" charset="0"/>
              </a:rPr>
              <a:t>I am asking for your honest feedback so I can see our service through your eyes. Your feedback will help me, and others on the team, learn what we are doing well, and what we can improve.</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050" b="0" i="0" u="none" strike="noStrike" cap="none" normalizeH="0" baseline="0" dirty="0">
              <a:ln>
                <a:noFill/>
              </a:ln>
              <a:solidFill>
                <a:srgbClr val="B10059"/>
              </a:solidFill>
              <a:effectLst/>
              <a:latin typeface="Veto Com" panose="02000506040000020003" pitchFamily="2"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100" b="0" i="0" u="none" strike="noStrike" cap="none" normalizeH="0" baseline="0" dirty="0">
                <a:ln>
                  <a:noFill/>
                </a:ln>
                <a:solidFill>
                  <a:srgbClr val="B10059"/>
                </a:solidFill>
                <a:effectLst/>
                <a:latin typeface="Veto Com" panose="02000506040000020003" pitchFamily="2" charset="0"/>
                <a:ea typeface="Times New Roman" panose="02020603050405020304" pitchFamily="18" charset="0"/>
                <a:cs typeface="Times New Roman" panose="02020603050405020304" pitchFamily="18" charset="0"/>
              </a:rPr>
              <a:t>What happens to your feedback?</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Veto Com" panose="02000506040000020003" pitchFamily="2" charset="0"/>
                <a:ea typeface="Times New Roman" panose="02020603050405020304" pitchFamily="18" charset="0"/>
              </a:rPr>
              <a:t>After you share your feedback, Care Opinion will publish it on their website if they can, so everyone can read it. Sometimes Care Opinion has to make small changes before they can publish, to keep everyone safe.</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Veto Com" panose="02000506040000020003" pitchFamily="2" charset="0"/>
                <a:ea typeface="Times New Roman" panose="02020603050405020304" pitchFamily="18" charset="0"/>
              </a:rPr>
              <a:t>Then they will email me, and other staff in our service, so we can read your feedback allowing many people to learn from what you say.</a:t>
            </a:r>
          </a:p>
          <a:p>
            <a:pPr lvl="0" defTabSz="914400" eaLnBrk="0" fontAlgn="base" hangingPunct="0">
              <a:lnSpc>
                <a:spcPct val="150000"/>
              </a:lnSpc>
              <a:spcBef>
                <a:spcPct val="0"/>
              </a:spcBef>
              <a:spcAft>
                <a:spcPct val="0"/>
              </a:spcAft>
            </a:pPr>
            <a:endParaRPr lang="en-GB" altLang="en-US" sz="1100" dirty="0">
              <a:solidFill>
                <a:srgbClr val="B10059"/>
              </a:solidFill>
              <a:latin typeface="Veto Com" panose="02000506040000020003" pitchFamily="2" charset="0"/>
              <a:ea typeface="Times New Roman" panose="02020603050405020304" pitchFamily="18" charset="0"/>
              <a:cs typeface="Times New Roman" panose="02020603050405020304" pitchFamily="18" charset="0"/>
            </a:endParaRPr>
          </a:p>
          <a:p>
            <a:pPr lvl="0" defTabSz="914400" eaLnBrk="0" fontAlgn="base" hangingPunct="0">
              <a:lnSpc>
                <a:spcPct val="150000"/>
              </a:lnSpc>
              <a:spcBef>
                <a:spcPct val="0"/>
              </a:spcBef>
              <a:spcAft>
                <a:spcPct val="0"/>
              </a:spcAft>
            </a:pPr>
            <a:r>
              <a:rPr lang="en-GB" altLang="en-US" sz="1100" dirty="0">
                <a:solidFill>
                  <a:srgbClr val="B10059"/>
                </a:solidFill>
                <a:latin typeface="Veto Com" panose="02000506040000020003" pitchFamily="2" charset="0"/>
                <a:ea typeface="Times New Roman" panose="02020603050405020304" pitchFamily="18" charset="0"/>
                <a:cs typeface="Times New Roman" panose="02020603050405020304" pitchFamily="18" charset="0"/>
              </a:rPr>
              <a:t>You will stay anonymous</a:t>
            </a:r>
          </a:p>
          <a:p>
            <a:pPr lvl="0" defTabSz="914400" eaLnBrk="0" fontAlgn="base" hangingPunct="0">
              <a:lnSpc>
                <a:spcPct val="150000"/>
              </a:lnSpc>
              <a:spcBef>
                <a:spcPct val="0"/>
              </a:spcBef>
              <a:spcAft>
                <a:spcPct val="0"/>
              </a:spcAft>
            </a:pPr>
            <a:r>
              <a:rPr lang="en-GB" altLang="en-US" sz="1000" dirty="0">
                <a:latin typeface="Veto Com" panose="02000506040000020003" pitchFamily="2" charset="0"/>
                <a:ea typeface="Times New Roman" panose="02020603050405020304" pitchFamily="18" charset="0"/>
              </a:rPr>
              <a:t>You don’t put your real name on Care Opinion, so you stay anonymous. I will not know the feedback comes from you. Care Opinion will ask for your email address, but they never share it with us: </a:t>
            </a:r>
            <a:r>
              <a:rPr lang="en-GB" altLang="en-US" sz="1000" dirty="0">
                <a:solidFill>
                  <a:srgbClr val="B10059"/>
                </a:solidFill>
                <a:latin typeface="Veto Com" panose="02000506040000020003" pitchFamily="2" charset="0"/>
                <a:ea typeface="Times New Roman" panose="02020603050405020304" pitchFamily="18" charset="0"/>
              </a:rPr>
              <a:t>it stays private</a:t>
            </a:r>
            <a:r>
              <a:rPr lang="en-GB" altLang="en-US" sz="1000" dirty="0">
                <a:latin typeface="Veto Com" panose="02000506040000020003" pitchFamily="2" charset="0"/>
                <a:ea typeface="Times New Roman" panose="02020603050405020304" pitchFamily="18" charset="0"/>
              </a:rPr>
              <a:t>.</a:t>
            </a:r>
            <a:endParaRPr lang="en-GB" altLang="en-US" sz="1000" dirty="0">
              <a:solidFill>
                <a:srgbClr val="B10059"/>
              </a:solidFill>
              <a:latin typeface="Veto Com" panose="02000506040000020003" pitchFamily="2"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Veto Com" panose="02000506040000020003" pitchFamily="2" charset="0"/>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100" b="0" i="0" u="none" strike="noStrike" cap="none" normalizeH="0" baseline="0" dirty="0">
              <a:ln>
                <a:noFill/>
              </a:ln>
              <a:solidFill>
                <a:srgbClr val="B10059"/>
              </a:solidFill>
              <a:effectLst/>
              <a:latin typeface="Veto Com" panose="02000506040000020003" pitchFamily="2" charset="0"/>
              <a:ea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C6E7E6DB-D18B-4C54-9B63-61431972E205}"/>
              </a:ext>
            </a:extLst>
          </p:cNvPr>
          <p:cNvSpPr/>
          <p:nvPr/>
        </p:nvSpPr>
        <p:spPr>
          <a:xfrm>
            <a:off x="114300" y="102870"/>
            <a:ext cx="4674870" cy="6652260"/>
          </a:xfrm>
          <a:prstGeom prst="roundRect">
            <a:avLst>
              <a:gd name="adj" fmla="val 2234"/>
            </a:avLst>
          </a:prstGeom>
          <a:noFill/>
          <a:ln w="19050">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9A5728E4-4E94-45D3-B48D-8CBF20EF2E16}"/>
              </a:ext>
            </a:extLst>
          </p:cNvPr>
          <p:cNvSpPr/>
          <p:nvPr/>
        </p:nvSpPr>
        <p:spPr>
          <a:xfrm>
            <a:off x="5116830" y="102869"/>
            <a:ext cx="4674870" cy="4443005"/>
          </a:xfrm>
          <a:prstGeom prst="roundRect">
            <a:avLst>
              <a:gd name="adj" fmla="val 2234"/>
            </a:avLst>
          </a:prstGeom>
          <a:noFill/>
          <a:ln w="19050">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AEFB6C0B-D140-4528-8AC3-477BCB887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252" y="326972"/>
            <a:ext cx="1376766" cy="592964"/>
          </a:xfrm>
          <a:prstGeom prst="rect">
            <a:avLst/>
          </a:prstGeom>
        </p:spPr>
      </p:pic>
      <p:sp>
        <p:nvSpPr>
          <p:cNvPr id="14" name="Rectangle 13">
            <a:extLst>
              <a:ext uri="{FF2B5EF4-FFF2-40B4-BE49-F238E27FC236}">
                <a16:creationId xmlns:a16="http://schemas.microsoft.com/office/drawing/2014/main" id="{CA32DDA9-B450-47BC-8091-E05FF7ECF7D7}"/>
              </a:ext>
            </a:extLst>
          </p:cNvPr>
          <p:cNvSpPr/>
          <p:nvPr/>
        </p:nvSpPr>
        <p:spPr>
          <a:xfrm>
            <a:off x="1443568" y="1113938"/>
            <a:ext cx="3096450" cy="1099532"/>
          </a:xfrm>
          <a:prstGeom prst="rect">
            <a:avLst/>
          </a:prstGeom>
        </p:spPr>
        <p:txBody>
          <a:bodyPr wrap="square">
            <a:spAutoFit/>
          </a:bodyPr>
          <a:lstStyle/>
          <a:p>
            <a:pPr lvl="0" defTabSz="914400" eaLnBrk="0" fontAlgn="base" hangingPunct="0">
              <a:spcBef>
                <a:spcPct val="0"/>
              </a:spcBef>
              <a:spcAft>
                <a:spcPct val="0"/>
              </a:spcAft>
            </a:pPr>
            <a:r>
              <a:rPr lang="en-GB" altLang="en-US" sz="1100" dirty="0">
                <a:solidFill>
                  <a:srgbClr val="B10059"/>
                </a:solidFill>
                <a:latin typeface="Veto Com" panose="02000506040000020003" pitchFamily="2" charset="0"/>
                <a:ea typeface="Times New Roman" panose="02020603050405020304" pitchFamily="18" charset="0"/>
                <a:cs typeface="Times New Roman" panose="02020603050405020304" pitchFamily="18" charset="0"/>
              </a:rPr>
              <a:t>I’m Dr Jane Smith, and I’d be grateful for your feedback</a:t>
            </a:r>
          </a:p>
          <a:p>
            <a:pPr lvl="0" defTabSz="914400" eaLnBrk="0" fontAlgn="base" hangingPunct="0">
              <a:lnSpc>
                <a:spcPct val="150000"/>
              </a:lnSpc>
              <a:spcBef>
                <a:spcPct val="0"/>
              </a:spcBef>
              <a:spcAft>
                <a:spcPct val="0"/>
              </a:spcAft>
            </a:pPr>
            <a:r>
              <a:rPr lang="en-GB" altLang="en-US" sz="1000" dirty="0">
                <a:latin typeface="Veto Com" panose="02000506040000020003" pitchFamily="2" charset="0"/>
                <a:ea typeface="Times New Roman" panose="02020603050405020304" pitchFamily="18" charset="0"/>
              </a:rPr>
              <a:t>Your feedback can be about me personally, or about any aspect of the care we have provided. You can say what was good, or what could have been better. </a:t>
            </a:r>
            <a:endParaRPr lang="en-GB" altLang="en-US" sz="1000" dirty="0">
              <a:solidFill>
                <a:srgbClr val="B10059"/>
              </a:solidFill>
              <a:latin typeface="Veto Com" panose="02000506040000020003" pitchFamily="2"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087E17AF-0C40-42A8-A5BE-7ED14F55280B}"/>
              </a:ext>
            </a:extLst>
          </p:cNvPr>
          <p:cNvSpPr/>
          <p:nvPr/>
        </p:nvSpPr>
        <p:spPr>
          <a:xfrm>
            <a:off x="5257195" y="3103512"/>
            <a:ext cx="4273808" cy="1476558"/>
          </a:xfrm>
          <a:prstGeom prst="rect">
            <a:avLst/>
          </a:prstGeom>
        </p:spPr>
        <p:txBody>
          <a:bodyPr wrap="square">
            <a:spAutoFit/>
          </a:bodyPr>
          <a:lstStyle/>
          <a:p>
            <a:pPr lvl="0" defTabSz="914400" eaLnBrk="0" fontAlgn="base" hangingPunct="0">
              <a:lnSpc>
                <a:spcPct val="150000"/>
              </a:lnSpc>
              <a:spcBef>
                <a:spcPct val="0"/>
              </a:spcBef>
              <a:spcAft>
                <a:spcPct val="0"/>
              </a:spcAft>
            </a:pPr>
            <a:r>
              <a:rPr lang="en-GB" altLang="en-US" sz="1100" dirty="0">
                <a:solidFill>
                  <a:srgbClr val="B10059"/>
                </a:solidFill>
                <a:latin typeface="Veto Com" panose="02000506040000020003" pitchFamily="2" charset="0"/>
                <a:ea typeface="Times New Roman" panose="02020603050405020304" pitchFamily="18" charset="0"/>
                <a:cs typeface="Times New Roman" panose="02020603050405020304" pitchFamily="18" charset="0"/>
              </a:rPr>
              <a:t>Thank you</a:t>
            </a:r>
          </a:p>
          <a:p>
            <a:pPr lvl="0" defTabSz="914400" eaLnBrk="0" fontAlgn="base" hangingPunct="0">
              <a:lnSpc>
                <a:spcPct val="150000"/>
              </a:lnSpc>
              <a:spcBef>
                <a:spcPct val="0"/>
              </a:spcBef>
              <a:spcAft>
                <a:spcPct val="0"/>
              </a:spcAft>
            </a:pPr>
            <a:r>
              <a:rPr lang="en-GB" altLang="en-US" sz="1000" dirty="0">
                <a:latin typeface="Veto Com" panose="02000506040000020003" pitchFamily="2" charset="0"/>
                <a:ea typeface="Times New Roman" panose="02020603050405020304" pitchFamily="18" charset="0"/>
              </a:rPr>
              <a:t>Thank you for considering my invitation to give</a:t>
            </a:r>
          </a:p>
          <a:p>
            <a:pPr lvl="0" defTabSz="914400" eaLnBrk="0" fontAlgn="base" hangingPunct="0">
              <a:lnSpc>
                <a:spcPct val="150000"/>
              </a:lnSpc>
              <a:spcBef>
                <a:spcPct val="0"/>
              </a:spcBef>
              <a:spcAft>
                <a:spcPct val="0"/>
              </a:spcAft>
            </a:pPr>
            <a:r>
              <a:rPr lang="en-GB" altLang="en-US" sz="1000" dirty="0">
                <a:latin typeface="Veto Com" panose="02000506040000020003" pitchFamily="2" charset="0"/>
                <a:ea typeface="Times New Roman" panose="02020603050405020304" pitchFamily="18" charset="0"/>
              </a:rPr>
              <a:t>feedback.</a:t>
            </a:r>
          </a:p>
          <a:p>
            <a:pPr lvl="0" defTabSz="914400" eaLnBrk="0" fontAlgn="base" hangingPunct="0">
              <a:lnSpc>
                <a:spcPct val="150000"/>
              </a:lnSpc>
              <a:spcBef>
                <a:spcPct val="0"/>
              </a:spcBef>
              <a:spcAft>
                <a:spcPct val="0"/>
              </a:spcAft>
            </a:pPr>
            <a:r>
              <a:rPr lang="en-GB" altLang="en-US" sz="1000" dirty="0">
                <a:latin typeface="Veto Com" panose="02000506040000020003" pitchFamily="2" charset="0"/>
                <a:ea typeface="Times New Roman" panose="02020603050405020304" pitchFamily="18" charset="0"/>
              </a:rPr>
              <a:t>With best wishes,</a:t>
            </a:r>
          </a:p>
          <a:p>
            <a:pPr lvl="0" defTabSz="914400" eaLnBrk="0" fontAlgn="base" hangingPunct="0">
              <a:lnSpc>
                <a:spcPct val="150000"/>
              </a:lnSpc>
              <a:spcBef>
                <a:spcPct val="0"/>
              </a:spcBef>
              <a:spcAft>
                <a:spcPct val="0"/>
              </a:spcAft>
            </a:pPr>
            <a:r>
              <a:rPr lang="en-GB" altLang="en-US" sz="1000" dirty="0">
                <a:latin typeface="Veto Com" panose="02000506040000020003" pitchFamily="2" charset="0"/>
                <a:ea typeface="Times New Roman" panose="02020603050405020304" pitchFamily="18" charset="0"/>
              </a:rPr>
              <a:t>J Smith</a:t>
            </a:r>
          </a:p>
          <a:p>
            <a:pPr lvl="0" defTabSz="914400" eaLnBrk="0" fontAlgn="base" hangingPunct="0">
              <a:lnSpc>
                <a:spcPct val="150000"/>
              </a:lnSpc>
              <a:spcBef>
                <a:spcPct val="0"/>
              </a:spcBef>
              <a:spcAft>
                <a:spcPct val="0"/>
              </a:spcAft>
            </a:pPr>
            <a:endParaRPr lang="en-GB" altLang="en-US" sz="1000" dirty="0">
              <a:latin typeface="Veto Com" panose="02000506040000020003" pitchFamily="2" charset="0"/>
              <a:ea typeface="Times New Roman" panose="02020603050405020304" pitchFamily="18" charset="0"/>
            </a:endParaRPr>
          </a:p>
        </p:txBody>
      </p:sp>
      <p:sp>
        <p:nvSpPr>
          <p:cNvPr id="16" name="Rectangle: Rounded Corners 15">
            <a:extLst>
              <a:ext uri="{FF2B5EF4-FFF2-40B4-BE49-F238E27FC236}">
                <a16:creationId xmlns:a16="http://schemas.microsoft.com/office/drawing/2014/main" id="{F4AF1B81-102B-408E-A939-0F154E9A4D32}"/>
              </a:ext>
            </a:extLst>
          </p:cNvPr>
          <p:cNvSpPr/>
          <p:nvPr/>
        </p:nvSpPr>
        <p:spPr>
          <a:xfrm>
            <a:off x="5060921" y="4830898"/>
            <a:ext cx="4674870" cy="1813937"/>
          </a:xfrm>
          <a:prstGeom prst="roundRect">
            <a:avLst>
              <a:gd name="adj" fmla="val 8025"/>
            </a:avLst>
          </a:prstGeom>
          <a:noFill/>
          <a:ln w="19050">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914400" eaLnBrk="0" fontAlgn="base" hangingPunct="0">
              <a:spcBef>
                <a:spcPct val="0"/>
              </a:spcBef>
              <a:spcAft>
                <a:spcPct val="0"/>
              </a:spcAft>
            </a:pPr>
            <a:r>
              <a:rPr lang="en-GB" altLang="en-US" dirty="0">
                <a:ea typeface="Times New Roman" panose="02020603050405020304" pitchFamily="18" charset="0"/>
                <a:cs typeface="Times New Roman" panose="02020603050405020304" pitchFamily="18" charset="0"/>
              </a:rPr>
              <a:t>https://</a:t>
            </a:r>
            <a:endParaRPr lang="en-GB" altLang="en-US" sz="1200" dirty="0">
              <a:solidFill>
                <a:srgbClr val="FF0000"/>
              </a:solidFill>
            </a:endParaRPr>
          </a:p>
        </p:txBody>
      </p:sp>
      <p:sp>
        <p:nvSpPr>
          <p:cNvPr id="18" name="Rectangle 17">
            <a:extLst>
              <a:ext uri="{FF2B5EF4-FFF2-40B4-BE49-F238E27FC236}">
                <a16:creationId xmlns:a16="http://schemas.microsoft.com/office/drawing/2014/main" id="{E361C3FA-C970-4A83-AA60-85BFD6C1D718}"/>
              </a:ext>
            </a:extLst>
          </p:cNvPr>
          <p:cNvSpPr/>
          <p:nvPr/>
        </p:nvSpPr>
        <p:spPr>
          <a:xfrm>
            <a:off x="5359589" y="5309654"/>
            <a:ext cx="4202229" cy="430887"/>
          </a:xfrm>
          <a:prstGeom prst="rect">
            <a:avLst/>
          </a:prstGeom>
        </p:spPr>
        <p:txBody>
          <a:bodyPr wrap="square">
            <a:spAutoFit/>
          </a:bodyPr>
          <a:lstStyle/>
          <a:p>
            <a:pPr lvl="0" defTabSz="914400" eaLnBrk="0" fontAlgn="base" hangingPunct="0">
              <a:spcBef>
                <a:spcPct val="0"/>
              </a:spcBef>
              <a:spcAft>
                <a:spcPct val="0"/>
              </a:spcAft>
            </a:pPr>
            <a:r>
              <a:rPr lang="en-GB" altLang="en-US" sz="1100" dirty="0">
                <a:ea typeface="Times New Roman" panose="02020603050405020304" pitchFamily="18" charset="0"/>
                <a:cs typeface="Times New Roman" panose="02020603050405020304" pitchFamily="18" charset="0"/>
              </a:rPr>
              <a:t>By entering the following </a:t>
            </a:r>
            <a:r>
              <a:rPr lang="en-GB" altLang="en-US" sz="1100" dirty="0" err="1">
                <a:ea typeface="Times New Roman" panose="02020603050405020304" pitchFamily="18" charset="0"/>
                <a:cs typeface="Times New Roman" panose="02020603050405020304" pitchFamily="18" charset="0"/>
              </a:rPr>
              <a:t>url</a:t>
            </a:r>
            <a:r>
              <a:rPr lang="en-GB" altLang="en-US" sz="1100" dirty="0">
                <a:ea typeface="Times New Roman" panose="02020603050405020304" pitchFamily="18" charset="0"/>
                <a:cs typeface="Times New Roman" panose="02020603050405020304" pitchFamily="18" charset="0"/>
              </a:rPr>
              <a:t> to access the Care Opinion website or by scanning the QR Code above. </a:t>
            </a:r>
            <a:endParaRPr lang="en-GB" altLang="en-US" sz="1100" dirty="0">
              <a:ea typeface="Times New Roman" panose="02020603050405020304" pitchFamily="18" charset="0"/>
            </a:endParaRPr>
          </a:p>
        </p:txBody>
      </p:sp>
      <p:sp>
        <p:nvSpPr>
          <p:cNvPr id="19" name="TextBox 18">
            <a:extLst>
              <a:ext uri="{FF2B5EF4-FFF2-40B4-BE49-F238E27FC236}">
                <a16:creationId xmlns:a16="http://schemas.microsoft.com/office/drawing/2014/main" id="{4D5D8F42-3F9D-4396-9FFF-3645E475CD8E}"/>
              </a:ext>
            </a:extLst>
          </p:cNvPr>
          <p:cNvSpPr txBox="1"/>
          <p:nvPr/>
        </p:nvSpPr>
        <p:spPr>
          <a:xfrm>
            <a:off x="5359589" y="4992801"/>
            <a:ext cx="2956515" cy="307777"/>
          </a:xfrm>
          <a:prstGeom prst="rect">
            <a:avLst/>
          </a:prstGeom>
          <a:noFill/>
        </p:spPr>
        <p:txBody>
          <a:bodyPr wrap="none" rtlCol="0">
            <a:spAutoFit/>
          </a:bodyPr>
          <a:lstStyle/>
          <a:p>
            <a:r>
              <a:rPr lang="en-GB" sz="1400" dirty="0">
                <a:solidFill>
                  <a:srgbClr val="5B1E45"/>
                </a:solidFill>
              </a:rPr>
              <a:t>Give your feedback anonymously by:</a:t>
            </a:r>
          </a:p>
        </p:txBody>
      </p:sp>
      <p:pic>
        <p:nvPicPr>
          <p:cNvPr id="20" name="Picture 19">
            <a:extLst>
              <a:ext uri="{FF2B5EF4-FFF2-40B4-BE49-F238E27FC236}">
                <a16:creationId xmlns:a16="http://schemas.microsoft.com/office/drawing/2014/main" id="{4F4BFD44-E72D-40D4-A8F5-B35EA6AFFD6D}"/>
              </a:ext>
            </a:extLst>
          </p:cNvPr>
          <p:cNvPicPr>
            <a:picLocks noChangeAspect="1"/>
          </p:cNvPicPr>
          <p:nvPr/>
        </p:nvPicPr>
        <p:blipFill rotWithShape="1">
          <a:blip r:embed="rId3"/>
          <a:srcRect l="2316" t="14165" r="92680" b="42129"/>
          <a:stretch/>
        </p:blipFill>
        <p:spPr>
          <a:xfrm>
            <a:off x="5257195" y="5807162"/>
            <a:ext cx="190320" cy="204065"/>
          </a:xfrm>
          <a:prstGeom prst="rect">
            <a:avLst/>
          </a:prstGeom>
        </p:spPr>
      </p:pic>
      <p:sp>
        <p:nvSpPr>
          <p:cNvPr id="22" name="Flowchart: Process 21">
            <a:extLst>
              <a:ext uri="{FF2B5EF4-FFF2-40B4-BE49-F238E27FC236}">
                <a16:creationId xmlns:a16="http://schemas.microsoft.com/office/drawing/2014/main" id="{A89B4671-2F1C-4A3D-867B-B83291B9C9EE}"/>
              </a:ext>
            </a:extLst>
          </p:cNvPr>
          <p:cNvSpPr/>
          <p:nvPr/>
        </p:nvSpPr>
        <p:spPr>
          <a:xfrm>
            <a:off x="5257195" y="5749617"/>
            <a:ext cx="4273808" cy="261610"/>
          </a:xfrm>
          <a:prstGeom prst="flowChartProcess">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200" dirty="0">
                <a:solidFill>
                  <a:srgbClr val="FF0000"/>
                </a:solidFill>
                <a:ea typeface="Times New Roman" panose="02020603050405020304" pitchFamily="18" charset="0"/>
                <a:cs typeface="Times New Roman" panose="02020603050405020304" pitchFamily="18" charset="0"/>
              </a:rPr>
              <a:t>https://www.careopinion.org.uk/2796/xxxxxxxxx</a:t>
            </a:r>
            <a:endParaRPr lang="en-GB" altLang="en-US" sz="1200" dirty="0">
              <a:solidFill>
                <a:srgbClr val="FF0000"/>
              </a:solidFill>
            </a:endParaRPr>
          </a:p>
        </p:txBody>
      </p:sp>
      <p:sp>
        <p:nvSpPr>
          <p:cNvPr id="23" name="Rectangle 22">
            <a:extLst>
              <a:ext uri="{FF2B5EF4-FFF2-40B4-BE49-F238E27FC236}">
                <a16:creationId xmlns:a16="http://schemas.microsoft.com/office/drawing/2014/main" id="{CD033951-F0DD-4ADE-8A0C-330014B1E9CF}"/>
              </a:ext>
            </a:extLst>
          </p:cNvPr>
          <p:cNvSpPr/>
          <p:nvPr/>
        </p:nvSpPr>
        <p:spPr>
          <a:xfrm>
            <a:off x="5257195" y="228600"/>
            <a:ext cx="4478596" cy="2700739"/>
          </a:xfrm>
          <a:prstGeom prst="rect">
            <a:avLst/>
          </a:prstGeom>
        </p:spPr>
        <p:txBody>
          <a:bodyPr wrap="square">
            <a:spAutoFit/>
          </a:bodyPr>
          <a:lstStyle/>
          <a:p>
            <a:pPr lvl="0" defTabSz="914400" eaLnBrk="0" fontAlgn="base" hangingPunct="0">
              <a:lnSpc>
                <a:spcPct val="150000"/>
              </a:lnSpc>
              <a:spcBef>
                <a:spcPct val="0"/>
              </a:spcBef>
              <a:spcAft>
                <a:spcPct val="0"/>
              </a:spcAft>
            </a:pPr>
            <a:endParaRPr lang="en-GB" altLang="en-US" sz="1100" dirty="0">
              <a:solidFill>
                <a:srgbClr val="B10059"/>
              </a:solidFill>
              <a:latin typeface="Veto Com" panose="02000506040000020003" pitchFamily="2" charset="0"/>
              <a:ea typeface="Times New Roman" panose="02020603050405020304" pitchFamily="18" charset="0"/>
              <a:cs typeface="Times New Roman" panose="02020603050405020304" pitchFamily="18" charset="0"/>
            </a:endParaRPr>
          </a:p>
          <a:p>
            <a:pPr lvl="0" defTabSz="914400" eaLnBrk="0" fontAlgn="base" hangingPunct="0">
              <a:lnSpc>
                <a:spcPct val="150000"/>
              </a:lnSpc>
              <a:spcBef>
                <a:spcPct val="0"/>
              </a:spcBef>
              <a:spcAft>
                <a:spcPct val="0"/>
              </a:spcAft>
            </a:pPr>
            <a:r>
              <a:rPr lang="en-GB" altLang="en-US" sz="1100" dirty="0">
                <a:solidFill>
                  <a:srgbClr val="B10059"/>
                </a:solidFill>
                <a:latin typeface="Veto Com" panose="02000506040000020003" pitchFamily="2" charset="0"/>
                <a:ea typeface="Times New Roman" panose="02020603050405020304" pitchFamily="18" charset="0"/>
                <a:cs typeface="Times New Roman" panose="02020603050405020304" pitchFamily="18" charset="0"/>
              </a:rPr>
              <a:t>Your feedback can be honest</a:t>
            </a:r>
          </a:p>
          <a:p>
            <a:pPr lvl="0" defTabSz="914400" eaLnBrk="0" fontAlgn="base" hangingPunct="0">
              <a:lnSpc>
                <a:spcPct val="150000"/>
              </a:lnSpc>
              <a:spcBef>
                <a:spcPct val="0"/>
              </a:spcBef>
              <a:spcAft>
                <a:spcPct val="0"/>
              </a:spcAft>
            </a:pPr>
            <a:r>
              <a:rPr lang="en-GB" altLang="en-US" sz="1000" dirty="0">
                <a:latin typeface="Veto Com" panose="02000506040000020003" pitchFamily="2" charset="0"/>
                <a:ea typeface="Times New Roman" panose="02020603050405020304" pitchFamily="18" charset="0"/>
              </a:rPr>
              <a:t>You can post both positive and negative feedback about any aspects of our service, or about me. Care Opinion keeps both of us safe: your name never appears on the web site, and my name never appears in public on negative feedback. But I will still see your feedback and learn from it. </a:t>
            </a:r>
            <a:endParaRPr lang="en-GB" altLang="en-US" sz="1000" dirty="0">
              <a:solidFill>
                <a:srgbClr val="B10059"/>
              </a:solidFill>
              <a:latin typeface="Veto Com" panose="02000506040000020003" pitchFamily="2" charset="0"/>
              <a:ea typeface="Times New Roman" panose="02020603050405020304" pitchFamily="18" charset="0"/>
              <a:cs typeface="Times New Roman" panose="02020603050405020304" pitchFamily="18" charset="0"/>
            </a:endParaRPr>
          </a:p>
          <a:p>
            <a:pPr lvl="0" defTabSz="914400" eaLnBrk="0" fontAlgn="base" hangingPunct="0">
              <a:lnSpc>
                <a:spcPct val="150000"/>
              </a:lnSpc>
              <a:spcBef>
                <a:spcPct val="0"/>
              </a:spcBef>
              <a:spcAft>
                <a:spcPct val="0"/>
              </a:spcAft>
            </a:pPr>
            <a:endParaRPr lang="en-GB" altLang="en-US" sz="1100" dirty="0">
              <a:solidFill>
                <a:srgbClr val="B10059"/>
              </a:solidFill>
              <a:latin typeface="Veto Com" panose="02000506040000020003" pitchFamily="2" charset="0"/>
              <a:ea typeface="Times New Roman" panose="02020603050405020304" pitchFamily="18" charset="0"/>
              <a:cs typeface="Times New Roman" panose="02020603050405020304" pitchFamily="18" charset="0"/>
            </a:endParaRPr>
          </a:p>
          <a:p>
            <a:pPr lvl="0" defTabSz="914400" eaLnBrk="0" fontAlgn="base" hangingPunct="0">
              <a:lnSpc>
                <a:spcPct val="150000"/>
              </a:lnSpc>
              <a:spcBef>
                <a:spcPct val="0"/>
              </a:spcBef>
              <a:spcAft>
                <a:spcPct val="0"/>
              </a:spcAft>
            </a:pPr>
            <a:r>
              <a:rPr lang="en-GB" altLang="en-US" sz="1100" dirty="0">
                <a:solidFill>
                  <a:srgbClr val="B10059"/>
                </a:solidFill>
                <a:latin typeface="Veto Com" panose="02000506040000020003" pitchFamily="2" charset="0"/>
                <a:ea typeface="Times New Roman" panose="02020603050405020304" pitchFamily="18" charset="0"/>
                <a:cs typeface="Times New Roman" panose="02020603050405020304" pitchFamily="18" charset="0"/>
              </a:rPr>
              <a:t>You may receive a response</a:t>
            </a:r>
          </a:p>
          <a:p>
            <a:pPr lvl="0" defTabSz="914400" eaLnBrk="0" fontAlgn="base" hangingPunct="0">
              <a:lnSpc>
                <a:spcPct val="150000"/>
              </a:lnSpc>
              <a:spcBef>
                <a:spcPct val="0"/>
              </a:spcBef>
              <a:spcAft>
                <a:spcPct val="0"/>
              </a:spcAft>
            </a:pPr>
            <a:r>
              <a:rPr lang="en-GB" altLang="en-US" sz="1000" dirty="0">
                <a:latin typeface="Veto Com" panose="02000506040000020003" pitchFamily="2" charset="0"/>
                <a:ea typeface="Times New Roman" panose="02020603050405020304" pitchFamily="18" charset="0"/>
              </a:rPr>
              <a:t>If you look at </a:t>
            </a:r>
            <a:r>
              <a:rPr lang="en-GB" altLang="en-US" sz="1000" dirty="0">
                <a:solidFill>
                  <a:srgbClr val="B10059"/>
                </a:solidFill>
                <a:latin typeface="Veto Com" panose="02000506040000020003" pitchFamily="2" charset="0"/>
                <a:ea typeface="Times New Roman" panose="02020603050405020304" pitchFamily="18" charset="0"/>
              </a:rPr>
              <a:t>other stories on Care Opinion, </a:t>
            </a:r>
            <a:r>
              <a:rPr lang="en-GB" altLang="en-US" sz="1000" dirty="0">
                <a:latin typeface="Veto Com" panose="02000506040000020003" pitchFamily="2" charset="0"/>
                <a:ea typeface="Times New Roman" panose="02020603050405020304" pitchFamily="18" charset="0"/>
              </a:rPr>
              <a:t>you will see that many have responses. A member of staff might post a response to your story too. If you get a response, Care Opinion will let you know by email.</a:t>
            </a:r>
            <a:endParaRPr lang="en-GB" altLang="en-US" sz="1000" dirty="0">
              <a:solidFill>
                <a:srgbClr val="B10059"/>
              </a:solidFill>
              <a:latin typeface="Veto Com" panose="02000506040000020003" pitchFamily="2" charset="0"/>
              <a:ea typeface="Times New Roman" panose="02020603050405020304" pitchFamily="18" charset="0"/>
              <a:cs typeface="Times New Roman" panose="02020603050405020304" pitchFamily="18" charset="0"/>
            </a:endParaRPr>
          </a:p>
        </p:txBody>
      </p:sp>
      <p:pic>
        <p:nvPicPr>
          <p:cNvPr id="7" name="Picture 6" descr="Doctor smiling in the hallway">
            <a:extLst>
              <a:ext uri="{FF2B5EF4-FFF2-40B4-BE49-F238E27FC236}">
                <a16:creationId xmlns:a16="http://schemas.microsoft.com/office/drawing/2014/main" id="{207DCD57-83E6-3038-36AB-2D9B93309C50}"/>
              </a:ext>
            </a:extLst>
          </p:cNvPr>
          <p:cNvPicPr>
            <a:picLocks noChangeAspect="1"/>
          </p:cNvPicPr>
          <p:nvPr/>
        </p:nvPicPr>
        <p:blipFill rotWithShape="1">
          <a:blip r:embed="rId4">
            <a:extLst>
              <a:ext uri="{28A0092B-C50C-407E-A947-70E740481C1C}">
                <a14:useLocalDpi xmlns:a14="http://schemas.microsoft.com/office/drawing/2010/main" val="0"/>
              </a:ext>
            </a:extLst>
          </a:blip>
          <a:srcRect l="39710" t="3033" r="8824"/>
          <a:stretch/>
        </p:blipFill>
        <p:spPr>
          <a:xfrm>
            <a:off x="310754" y="939243"/>
            <a:ext cx="1018514" cy="1279452"/>
          </a:xfrm>
          <a:prstGeom prst="rect">
            <a:avLst/>
          </a:prstGeom>
        </p:spPr>
      </p:pic>
      <p:pic>
        <p:nvPicPr>
          <p:cNvPr id="11" name="Picture 10">
            <a:extLst>
              <a:ext uri="{FF2B5EF4-FFF2-40B4-BE49-F238E27FC236}">
                <a16:creationId xmlns:a16="http://schemas.microsoft.com/office/drawing/2014/main" id="{709FE249-96D1-D373-342F-BAAC71EFFB1D}"/>
              </a:ext>
            </a:extLst>
          </p:cNvPr>
          <p:cNvPicPr>
            <a:picLocks noChangeAspect="1"/>
          </p:cNvPicPr>
          <p:nvPr/>
        </p:nvPicPr>
        <p:blipFill>
          <a:blip r:embed="rId5"/>
          <a:stretch>
            <a:fillRect/>
          </a:stretch>
        </p:blipFill>
        <p:spPr>
          <a:xfrm>
            <a:off x="8122472" y="2948341"/>
            <a:ext cx="1310406" cy="1315648"/>
          </a:xfrm>
          <a:prstGeom prst="rect">
            <a:avLst/>
          </a:prstGeom>
        </p:spPr>
      </p:pic>
    </p:spTree>
    <p:extLst>
      <p:ext uri="{BB962C8B-B14F-4D97-AF65-F5344CB8AC3E}">
        <p14:creationId xmlns:p14="http://schemas.microsoft.com/office/powerpoint/2010/main" val="330272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8E9C-04FA-57A0-B7B3-6AC1910F7F87}"/>
              </a:ext>
            </a:extLst>
          </p:cNvPr>
          <p:cNvSpPr>
            <a:spLocks noGrp="1"/>
          </p:cNvSpPr>
          <p:nvPr>
            <p:ph type="title"/>
          </p:nvPr>
        </p:nvSpPr>
        <p:spPr/>
        <p:txBody>
          <a:bodyPr/>
          <a:lstStyle/>
          <a:p>
            <a:r>
              <a:rPr lang="en-US" b="1" dirty="0">
                <a:solidFill>
                  <a:srgbClr val="B10059"/>
                </a:solidFill>
              </a:rPr>
              <a:t>Instructions to personalize</a:t>
            </a:r>
            <a:endParaRPr lang="en-GB" b="1" dirty="0">
              <a:solidFill>
                <a:srgbClr val="B10059"/>
              </a:solidFill>
            </a:endParaRPr>
          </a:p>
        </p:txBody>
      </p:sp>
      <p:pic>
        <p:nvPicPr>
          <p:cNvPr id="5" name="Picture 4">
            <a:extLst>
              <a:ext uri="{FF2B5EF4-FFF2-40B4-BE49-F238E27FC236}">
                <a16:creationId xmlns:a16="http://schemas.microsoft.com/office/drawing/2014/main" id="{8129A760-086F-680E-1A62-196C71350ED2}"/>
              </a:ext>
            </a:extLst>
          </p:cNvPr>
          <p:cNvPicPr>
            <a:picLocks noChangeAspect="1"/>
          </p:cNvPicPr>
          <p:nvPr/>
        </p:nvPicPr>
        <p:blipFill>
          <a:blip r:embed="rId2"/>
          <a:stretch>
            <a:fillRect/>
          </a:stretch>
        </p:blipFill>
        <p:spPr>
          <a:xfrm>
            <a:off x="1118828" y="2487155"/>
            <a:ext cx="5811616" cy="4005718"/>
          </a:xfrm>
          <a:prstGeom prst="rect">
            <a:avLst/>
          </a:prstGeom>
        </p:spPr>
      </p:pic>
      <p:sp>
        <p:nvSpPr>
          <p:cNvPr id="6" name="TextBox 5">
            <a:extLst>
              <a:ext uri="{FF2B5EF4-FFF2-40B4-BE49-F238E27FC236}">
                <a16:creationId xmlns:a16="http://schemas.microsoft.com/office/drawing/2014/main" id="{5A98E108-9F4C-CEC0-44E8-A068065F8226}"/>
              </a:ext>
            </a:extLst>
          </p:cNvPr>
          <p:cNvSpPr txBox="1"/>
          <p:nvPr/>
        </p:nvSpPr>
        <p:spPr>
          <a:xfrm>
            <a:off x="612475" y="1259457"/>
            <a:ext cx="3726611" cy="369332"/>
          </a:xfrm>
          <a:prstGeom prst="rect">
            <a:avLst/>
          </a:prstGeom>
          <a:noFill/>
        </p:spPr>
        <p:txBody>
          <a:bodyPr wrap="square" rtlCol="0">
            <a:spAutoFit/>
          </a:bodyPr>
          <a:lstStyle/>
          <a:p>
            <a:r>
              <a:rPr lang="en-US" dirty="0"/>
              <a:t>1: Replace picture and name</a:t>
            </a:r>
            <a:endParaRPr lang="en-GB" dirty="0"/>
          </a:p>
        </p:txBody>
      </p:sp>
      <p:sp>
        <p:nvSpPr>
          <p:cNvPr id="7" name="TextBox 6">
            <a:extLst>
              <a:ext uri="{FF2B5EF4-FFF2-40B4-BE49-F238E27FC236}">
                <a16:creationId xmlns:a16="http://schemas.microsoft.com/office/drawing/2014/main" id="{855FA9FD-C3D4-4844-0E23-1F41CCAD2548}"/>
              </a:ext>
            </a:extLst>
          </p:cNvPr>
          <p:cNvSpPr txBox="1"/>
          <p:nvPr/>
        </p:nvSpPr>
        <p:spPr>
          <a:xfrm>
            <a:off x="612475" y="1501924"/>
            <a:ext cx="8048446" cy="369332"/>
          </a:xfrm>
          <a:prstGeom prst="rect">
            <a:avLst/>
          </a:prstGeom>
          <a:noFill/>
        </p:spPr>
        <p:txBody>
          <a:bodyPr wrap="square" rtlCol="0">
            <a:spAutoFit/>
          </a:bodyPr>
          <a:lstStyle/>
          <a:p>
            <a:r>
              <a:rPr lang="en-US" dirty="0"/>
              <a:t>2: Replace QR code with the one generated from your private invitation link</a:t>
            </a:r>
            <a:endParaRPr lang="en-GB" dirty="0"/>
          </a:p>
        </p:txBody>
      </p:sp>
      <p:sp>
        <p:nvSpPr>
          <p:cNvPr id="8" name="TextBox 7">
            <a:extLst>
              <a:ext uri="{FF2B5EF4-FFF2-40B4-BE49-F238E27FC236}">
                <a16:creationId xmlns:a16="http://schemas.microsoft.com/office/drawing/2014/main" id="{52488520-6E9D-C63A-1749-CAB33A680120}"/>
              </a:ext>
            </a:extLst>
          </p:cNvPr>
          <p:cNvSpPr txBox="1"/>
          <p:nvPr/>
        </p:nvSpPr>
        <p:spPr>
          <a:xfrm>
            <a:off x="612475" y="1752072"/>
            <a:ext cx="8048446" cy="369332"/>
          </a:xfrm>
          <a:prstGeom prst="rect">
            <a:avLst/>
          </a:prstGeom>
          <a:noFill/>
        </p:spPr>
        <p:txBody>
          <a:bodyPr wrap="square" rtlCol="0">
            <a:spAutoFit/>
          </a:bodyPr>
          <a:lstStyle/>
          <a:p>
            <a:r>
              <a:rPr lang="en-US" dirty="0"/>
              <a:t>3: Relace link in red with your private invitation link </a:t>
            </a:r>
            <a:endParaRPr lang="en-GB" dirty="0"/>
          </a:p>
        </p:txBody>
      </p:sp>
      <p:pic>
        <p:nvPicPr>
          <p:cNvPr id="15" name="Graphic 14" descr="Badge 1 with solid fill">
            <a:extLst>
              <a:ext uri="{FF2B5EF4-FFF2-40B4-BE49-F238E27FC236}">
                <a16:creationId xmlns:a16="http://schemas.microsoft.com/office/drawing/2014/main" id="{FAAF0B73-00BF-4006-2E86-0E7C1554A1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655" y="2885172"/>
            <a:ext cx="761173" cy="761173"/>
          </a:xfrm>
          <a:prstGeom prst="rect">
            <a:avLst/>
          </a:prstGeom>
        </p:spPr>
      </p:pic>
      <p:pic>
        <p:nvPicPr>
          <p:cNvPr id="17" name="Graphic 16" descr="Badge with solid fill">
            <a:extLst>
              <a:ext uri="{FF2B5EF4-FFF2-40B4-BE49-F238E27FC236}">
                <a16:creationId xmlns:a16="http://schemas.microsoft.com/office/drawing/2014/main" id="{B3875FAB-9F83-EBE3-734A-DC003D8CC5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24643" y="4235568"/>
            <a:ext cx="763403" cy="763403"/>
          </a:xfrm>
          <a:prstGeom prst="rect">
            <a:avLst/>
          </a:prstGeom>
        </p:spPr>
      </p:pic>
      <p:pic>
        <p:nvPicPr>
          <p:cNvPr id="19" name="Graphic 18" descr="Badge 3 with solid fill">
            <a:extLst>
              <a:ext uri="{FF2B5EF4-FFF2-40B4-BE49-F238E27FC236}">
                <a16:creationId xmlns:a16="http://schemas.microsoft.com/office/drawing/2014/main" id="{178AB4A6-B019-BD51-C011-7415F24E3B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4642" y="5481868"/>
            <a:ext cx="763404" cy="763404"/>
          </a:xfrm>
          <a:prstGeom prst="rect">
            <a:avLst/>
          </a:prstGeom>
        </p:spPr>
      </p:pic>
    </p:spTree>
    <p:extLst>
      <p:ext uri="{BB962C8B-B14F-4D97-AF65-F5344CB8AC3E}">
        <p14:creationId xmlns:p14="http://schemas.microsoft.com/office/powerpoint/2010/main" val="39499775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6" ma:contentTypeDescription="Create a new document." ma:contentTypeScope="" ma:versionID="d62867a208bb933fc22168749048a8c5">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ef711cd5f8b9762d719190804f3ef9e0"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lcf76f155ced4ddcb4097134ff3c332f xmlns="f47fa861-369f-4035-a868-dd727a8f1e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390DE5-D709-4304-8568-6D7DD5BC6B67}">
  <ds:schemaRefs>
    <ds:schemaRef ds:uri="http://schemas.microsoft.com/sharepoint/v3/contenttype/forms"/>
  </ds:schemaRefs>
</ds:datastoreItem>
</file>

<file path=customXml/itemProps2.xml><?xml version="1.0" encoding="utf-8"?>
<ds:datastoreItem xmlns:ds="http://schemas.openxmlformats.org/officeDocument/2006/customXml" ds:itemID="{5133852F-D03A-4F2E-86EB-2953C3F3B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fa861-369f-4035-a868-dd727a8f1ebe"/>
    <ds:schemaRef ds:uri="db480776-5128-43a3-b677-12ebb2d77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046CC5-81EA-4622-96AA-105FBA090675}">
  <ds:schemaRef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 ds:uri="db480776-5128-43a3-b677-12ebb2d77427"/>
    <ds:schemaRef ds:uri="f47fa861-369f-4035-a868-dd727a8f1eb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427</Words>
  <Application>Microsoft Office PowerPoint</Application>
  <PresentationFormat>A4 Paper (210x297 mm)</PresentationFormat>
  <Paragraphs>30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Veto Com</vt:lpstr>
      <vt:lpstr>Office Theme</vt:lpstr>
      <vt:lpstr>PowerPoint Presentation</vt:lpstr>
      <vt:lpstr>Instructions to personalize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Guest1</dc:creator>
  <cp:lastModifiedBy>Sarah Ashurst</cp:lastModifiedBy>
  <cp:revision>11</cp:revision>
  <cp:lastPrinted>2019-02-07T12:17:07Z</cp:lastPrinted>
  <dcterms:created xsi:type="dcterms:W3CDTF">2019-02-07T11:05:42Z</dcterms:created>
  <dcterms:modified xsi:type="dcterms:W3CDTF">2023-01-18T15:52:28Z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