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86" r:id="rId7"/>
    <p:sldId id="278" r:id="rId8"/>
    <p:sldId id="268" r:id="rId9"/>
    <p:sldId id="287" r:id="rId10"/>
    <p:sldId id="360" r:id="rId11"/>
    <p:sldId id="279" r:id="rId12"/>
    <p:sldId id="265" r:id="rId13"/>
    <p:sldId id="281" r:id="rId14"/>
    <p:sldId id="267" r:id="rId15"/>
    <p:sldId id="363" r:id="rId16"/>
    <p:sldId id="258" r:id="rId17"/>
    <p:sldId id="289" r:id="rId18"/>
    <p:sldId id="260" r:id="rId19"/>
    <p:sldId id="282" r:id="rId20"/>
    <p:sldId id="358" r:id="rId21"/>
    <p:sldId id="275" r:id="rId22"/>
    <p:sldId id="264" r:id="rId23"/>
    <p:sldId id="283" r:id="rId24"/>
    <p:sldId id="272" r:id="rId25"/>
    <p:sldId id="269" r:id="rId26"/>
    <p:sldId id="270" r:id="rId27"/>
    <p:sldId id="284" r:id="rId28"/>
    <p:sldId id="285" r:id="rId29"/>
    <p:sldId id="277"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1E45"/>
    <a:srgbClr val="B10059"/>
    <a:srgbClr val="DCB2C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982F6-2A56-4482-8F42-613925DB5E7A}" v="619" dt="2022-03-09T09:16:45.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McEwan" userId="c9d128ea-7b6e-4650-bf45-60e74df78ec7" providerId="ADAL" clId="{327982F6-2A56-4482-8F42-613925DB5E7A}"/>
    <pc:docChg chg="undo custSel addSld delSld modSld sldOrd">
      <pc:chgData name="Danielle McEwan" userId="c9d128ea-7b6e-4650-bf45-60e74df78ec7" providerId="ADAL" clId="{327982F6-2A56-4482-8F42-613925DB5E7A}" dt="2022-03-09T09:16:45.686" v="626" actId="2696"/>
      <pc:docMkLst>
        <pc:docMk/>
      </pc:docMkLst>
      <pc:sldChg chg="ord">
        <pc:chgData name="Danielle McEwan" userId="c9d128ea-7b6e-4650-bf45-60e74df78ec7" providerId="ADAL" clId="{327982F6-2A56-4482-8F42-613925DB5E7A}" dt="2022-03-08T13:07:22.202" v="617"/>
        <pc:sldMkLst>
          <pc:docMk/>
          <pc:sldMk cId="2420481120" sldId="258"/>
        </pc:sldMkLst>
      </pc:sldChg>
      <pc:sldChg chg="ord">
        <pc:chgData name="Danielle McEwan" userId="c9d128ea-7b6e-4650-bf45-60e74df78ec7" providerId="ADAL" clId="{327982F6-2A56-4482-8F42-613925DB5E7A}" dt="2022-03-07T16:54:13.132" v="50"/>
        <pc:sldMkLst>
          <pc:docMk/>
          <pc:sldMk cId="1819891428" sldId="268"/>
        </pc:sldMkLst>
      </pc:sldChg>
      <pc:sldChg chg="addSp modSp mod modAnim">
        <pc:chgData name="Danielle McEwan" userId="c9d128ea-7b6e-4650-bf45-60e74df78ec7" providerId="ADAL" clId="{327982F6-2A56-4482-8F42-613925DB5E7A}" dt="2022-03-07T16:51:39.838" v="48" actId="1076"/>
        <pc:sldMkLst>
          <pc:docMk/>
          <pc:sldMk cId="32368061" sldId="269"/>
        </pc:sldMkLst>
        <pc:picChg chg="add mod">
          <ac:chgData name="Danielle McEwan" userId="c9d128ea-7b6e-4650-bf45-60e74df78ec7" providerId="ADAL" clId="{327982F6-2A56-4482-8F42-613925DB5E7A}" dt="2022-03-07T16:49:23.620" v="32" actId="1076"/>
          <ac:picMkLst>
            <pc:docMk/>
            <pc:sldMk cId="32368061" sldId="269"/>
            <ac:picMk id="3" creationId="{67A638CD-5450-42B8-AA9E-BD87BDF2F12A}"/>
          </ac:picMkLst>
        </pc:picChg>
        <pc:picChg chg="add mod">
          <ac:chgData name="Danielle McEwan" userId="c9d128ea-7b6e-4650-bf45-60e74df78ec7" providerId="ADAL" clId="{327982F6-2A56-4482-8F42-613925DB5E7A}" dt="2022-03-07T16:51:36.359" v="47" actId="1076"/>
          <ac:picMkLst>
            <pc:docMk/>
            <pc:sldMk cId="32368061" sldId="269"/>
            <ac:picMk id="8" creationId="{405976CD-BFD0-479E-8CB4-5BD4B89F7662}"/>
          </ac:picMkLst>
        </pc:picChg>
        <pc:picChg chg="add mod">
          <ac:chgData name="Danielle McEwan" userId="c9d128ea-7b6e-4650-bf45-60e74df78ec7" providerId="ADAL" clId="{327982F6-2A56-4482-8F42-613925DB5E7A}" dt="2022-03-07T16:49:51.116" v="34" actId="1076"/>
          <ac:picMkLst>
            <pc:docMk/>
            <pc:sldMk cId="32368061" sldId="269"/>
            <ac:picMk id="10" creationId="{A3E84969-30AE-4FBC-961A-96FD5CE0549F}"/>
          </ac:picMkLst>
        </pc:picChg>
        <pc:picChg chg="mod">
          <ac:chgData name="Danielle McEwan" userId="c9d128ea-7b6e-4650-bf45-60e74df78ec7" providerId="ADAL" clId="{327982F6-2A56-4482-8F42-613925DB5E7A}" dt="2022-03-07T16:51:34.538" v="46" actId="1076"/>
          <ac:picMkLst>
            <pc:docMk/>
            <pc:sldMk cId="32368061" sldId="269"/>
            <ac:picMk id="11" creationId="{91FEF3A3-D6F4-4B75-A6AC-45033C8BBFDA}"/>
          </ac:picMkLst>
        </pc:picChg>
        <pc:picChg chg="add mod">
          <ac:chgData name="Danielle McEwan" userId="c9d128ea-7b6e-4650-bf45-60e74df78ec7" providerId="ADAL" clId="{327982F6-2A56-4482-8F42-613925DB5E7A}" dt="2022-03-07T16:51:39.838" v="48" actId="1076"/>
          <ac:picMkLst>
            <pc:docMk/>
            <pc:sldMk cId="32368061" sldId="269"/>
            <ac:picMk id="14" creationId="{21703411-0C5C-42CF-912A-20C8C7D58330}"/>
          </ac:picMkLst>
        </pc:picChg>
      </pc:sldChg>
      <pc:sldChg chg="addSp delSp modSp mod setBg modAnim">
        <pc:chgData name="Danielle McEwan" userId="c9d128ea-7b6e-4650-bf45-60e74df78ec7" providerId="ADAL" clId="{327982F6-2A56-4482-8F42-613925DB5E7A}" dt="2022-03-07T16:47:04.567" v="27" actId="1076"/>
        <pc:sldMkLst>
          <pc:docMk/>
          <pc:sldMk cId="4135143158" sldId="270"/>
        </pc:sldMkLst>
        <pc:spChg chg="mod ord">
          <ac:chgData name="Danielle McEwan" userId="c9d128ea-7b6e-4650-bf45-60e74df78ec7" providerId="ADAL" clId="{327982F6-2A56-4482-8F42-613925DB5E7A}" dt="2022-03-07T16:47:00.819" v="26" actId="26606"/>
          <ac:spMkLst>
            <pc:docMk/>
            <pc:sldMk cId="4135143158" sldId="270"/>
            <ac:spMk id="11" creationId="{65B9D1D1-68BD-4477-822C-F96D0DD12763}"/>
          </ac:spMkLst>
        </pc:spChg>
        <pc:spChg chg="add del">
          <ac:chgData name="Danielle McEwan" userId="c9d128ea-7b6e-4650-bf45-60e74df78ec7" providerId="ADAL" clId="{327982F6-2A56-4482-8F42-613925DB5E7A}" dt="2022-03-07T16:47:00.819" v="26" actId="26606"/>
          <ac:spMkLst>
            <pc:docMk/>
            <pc:sldMk cId="4135143158" sldId="270"/>
            <ac:spMk id="16" creationId="{7BC0F8B1-F985-469B-8332-13DBC7665557}"/>
          </ac:spMkLst>
        </pc:spChg>
        <pc:spChg chg="add del">
          <ac:chgData name="Danielle McEwan" userId="c9d128ea-7b6e-4650-bf45-60e74df78ec7" providerId="ADAL" clId="{327982F6-2A56-4482-8F42-613925DB5E7A}" dt="2022-03-07T16:47:00.819" v="26" actId="26606"/>
          <ac:spMkLst>
            <pc:docMk/>
            <pc:sldMk cId="4135143158" sldId="270"/>
            <ac:spMk id="18" creationId="{89D15953-1642-4DD6-AD9E-01AA19247FF6}"/>
          </ac:spMkLst>
        </pc:spChg>
        <pc:spChg chg="add del">
          <ac:chgData name="Danielle McEwan" userId="c9d128ea-7b6e-4650-bf45-60e74df78ec7" providerId="ADAL" clId="{327982F6-2A56-4482-8F42-613925DB5E7A}" dt="2022-03-07T16:47:00.819" v="26" actId="26606"/>
          <ac:spMkLst>
            <pc:docMk/>
            <pc:sldMk cId="4135143158" sldId="270"/>
            <ac:spMk id="20" creationId="{FBF3780C-749F-4B50-9E1D-F2B1F6DBB7DD}"/>
          </ac:spMkLst>
        </pc:spChg>
        <pc:picChg chg="ord">
          <ac:chgData name="Danielle McEwan" userId="c9d128ea-7b6e-4650-bf45-60e74df78ec7" providerId="ADAL" clId="{327982F6-2A56-4482-8F42-613925DB5E7A}" dt="2022-03-07T16:47:00.819" v="26" actId="26606"/>
          <ac:picMkLst>
            <pc:docMk/>
            <pc:sldMk cId="4135143158" sldId="270"/>
            <ac:picMk id="5" creationId="{019E4314-A90C-48F7-B419-9B2B6E21F8AA}"/>
          </ac:picMkLst>
        </pc:picChg>
        <pc:picChg chg="mod ord">
          <ac:chgData name="Danielle McEwan" userId="c9d128ea-7b6e-4650-bf45-60e74df78ec7" providerId="ADAL" clId="{327982F6-2A56-4482-8F42-613925DB5E7A}" dt="2022-03-07T16:47:00.819" v="26" actId="26606"/>
          <ac:picMkLst>
            <pc:docMk/>
            <pc:sldMk cId="4135143158" sldId="270"/>
            <ac:picMk id="6" creationId="{67E95DB3-BA76-4AF2-BA86-8E41FAAEB5F1}"/>
          </ac:picMkLst>
        </pc:picChg>
        <pc:picChg chg="mod ord">
          <ac:chgData name="Danielle McEwan" userId="c9d128ea-7b6e-4650-bf45-60e74df78ec7" providerId="ADAL" clId="{327982F6-2A56-4482-8F42-613925DB5E7A}" dt="2022-03-07T16:47:00.819" v="26" actId="26606"/>
          <ac:picMkLst>
            <pc:docMk/>
            <pc:sldMk cId="4135143158" sldId="270"/>
            <ac:picMk id="7" creationId="{B43A642B-7DD0-44E8-A92F-9E03BFC7188D}"/>
          </ac:picMkLst>
        </pc:picChg>
        <pc:picChg chg="add mod">
          <ac:chgData name="Danielle McEwan" userId="c9d128ea-7b6e-4650-bf45-60e74df78ec7" providerId="ADAL" clId="{327982F6-2A56-4482-8F42-613925DB5E7A}" dt="2022-03-07T16:47:04.567" v="27" actId="1076"/>
          <ac:picMkLst>
            <pc:docMk/>
            <pc:sldMk cId="4135143158" sldId="270"/>
            <ac:picMk id="8" creationId="{78E3F551-CF30-4272-B6E9-F66F0CF7130D}"/>
          </ac:picMkLst>
        </pc:picChg>
        <pc:picChg chg="mod ord">
          <ac:chgData name="Danielle McEwan" userId="c9d128ea-7b6e-4650-bf45-60e74df78ec7" providerId="ADAL" clId="{327982F6-2A56-4482-8F42-613925DB5E7A}" dt="2022-03-07T16:47:00.819" v="26" actId="26606"/>
          <ac:picMkLst>
            <pc:docMk/>
            <pc:sldMk cId="4135143158" sldId="270"/>
            <ac:picMk id="9" creationId="{51A0D89F-FA23-49DE-8C09-4C702ABAA636}"/>
          </ac:picMkLst>
        </pc:picChg>
        <pc:picChg chg="add mod">
          <ac:chgData name="Danielle McEwan" userId="c9d128ea-7b6e-4650-bf45-60e74df78ec7" providerId="ADAL" clId="{327982F6-2A56-4482-8F42-613925DB5E7A}" dt="2022-03-07T16:47:04.567" v="27" actId="1076"/>
          <ac:picMkLst>
            <pc:docMk/>
            <pc:sldMk cId="4135143158" sldId="270"/>
            <ac:picMk id="10" creationId="{FEBD0ED3-A272-49ED-AEA2-FFA8C8DE41BE}"/>
          </ac:picMkLst>
        </pc:picChg>
      </pc:sldChg>
      <pc:sldChg chg="addSp modSp mod">
        <pc:chgData name="Danielle McEwan" userId="c9d128ea-7b6e-4650-bf45-60e74df78ec7" providerId="ADAL" clId="{327982F6-2A56-4482-8F42-613925DB5E7A}" dt="2022-03-07T16:45:00.325" v="18" actId="1076"/>
        <pc:sldMkLst>
          <pc:docMk/>
          <pc:sldMk cId="1387357601" sldId="271"/>
        </pc:sldMkLst>
        <pc:spChg chg="add mod">
          <ac:chgData name="Danielle McEwan" userId="c9d128ea-7b6e-4650-bf45-60e74df78ec7" providerId="ADAL" clId="{327982F6-2A56-4482-8F42-613925DB5E7A}" dt="2022-03-07T16:45:00.325" v="18" actId="1076"/>
          <ac:spMkLst>
            <pc:docMk/>
            <pc:sldMk cId="1387357601" sldId="271"/>
            <ac:spMk id="23" creationId="{5F7C997C-0F8F-41FD-B76E-9BC80E29F4D5}"/>
          </ac:spMkLst>
        </pc:spChg>
        <pc:picChg chg="add mod">
          <ac:chgData name="Danielle McEwan" userId="c9d128ea-7b6e-4650-bf45-60e74df78ec7" providerId="ADAL" clId="{327982F6-2A56-4482-8F42-613925DB5E7A}" dt="2022-03-07T16:17:33.342" v="16" actId="1076"/>
          <ac:picMkLst>
            <pc:docMk/>
            <pc:sldMk cId="1387357601" sldId="271"/>
            <ac:picMk id="24" creationId="{A04392C4-B212-4BDD-8DE5-C8C2E0A10BBE}"/>
          </ac:picMkLst>
        </pc:picChg>
      </pc:sldChg>
      <pc:sldChg chg="modSp mod">
        <pc:chgData name="Danielle McEwan" userId="c9d128ea-7b6e-4650-bf45-60e74df78ec7" providerId="ADAL" clId="{327982F6-2A56-4482-8F42-613925DB5E7A}" dt="2022-03-07T16:58:39.426" v="62" actId="1076"/>
        <pc:sldMkLst>
          <pc:docMk/>
          <pc:sldMk cId="3888589020" sldId="281"/>
        </pc:sldMkLst>
        <pc:picChg chg="mod">
          <ac:chgData name="Danielle McEwan" userId="c9d128ea-7b6e-4650-bf45-60e74df78ec7" providerId="ADAL" clId="{327982F6-2A56-4482-8F42-613925DB5E7A}" dt="2022-03-07T16:58:39.426" v="62" actId="1076"/>
          <ac:picMkLst>
            <pc:docMk/>
            <pc:sldMk cId="3888589020" sldId="281"/>
            <ac:picMk id="4" creationId="{3500DD14-7F16-4495-9252-9092B24F5E78}"/>
          </ac:picMkLst>
        </pc:picChg>
      </pc:sldChg>
      <pc:sldChg chg="ord">
        <pc:chgData name="Danielle McEwan" userId="c9d128ea-7b6e-4650-bf45-60e74df78ec7" providerId="ADAL" clId="{327982F6-2A56-4482-8F42-613925DB5E7A}" dt="2022-03-07T16:12:36.283" v="10"/>
        <pc:sldMkLst>
          <pc:docMk/>
          <pc:sldMk cId="3101344695" sldId="287"/>
        </pc:sldMkLst>
      </pc:sldChg>
      <pc:sldChg chg="del">
        <pc:chgData name="Danielle McEwan" userId="c9d128ea-7b6e-4650-bf45-60e74df78ec7" providerId="ADAL" clId="{327982F6-2A56-4482-8F42-613925DB5E7A}" dt="2022-03-07T16:58:55.566" v="63" actId="2696"/>
        <pc:sldMkLst>
          <pc:docMk/>
          <pc:sldMk cId="3243051439" sldId="288"/>
        </pc:sldMkLst>
      </pc:sldChg>
      <pc:sldChg chg="modSp mod modAnim">
        <pc:chgData name="Danielle McEwan" userId="c9d128ea-7b6e-4650-bf45-60e74df78ec7" providerId="ADAL" clId="{327982F6-2A56-4482-8F42-613925DB5E7A}" dt="2022-03-08T15:58:29.079" v="623" actId="1076"/>
        <pc:sldMkLst>
          <pc:docMk/>
          <pc:sldMk cId="1709915266" sldId="358"/>
        </pc:sldMkLst>
        <pc:picChg chg="mod">
          <ac:chgData name="Danielle McEwan" userId="c9d128ea-7b6e-4650-bf45-60e74df78ec7" providerId="ADAL" clId="{327982F6-2A56-4482-8F42-613925DB5E7A}" dt="2022-03-08T15:58:27.385" v="622" actId="1076"/>
          <ac:picMkLst>
            <pc:docMk/>
            <pc:sldMk cId="1709915266" sldId="358"/>
            <ac:picMk id="10" creationId="{A6CEA20A-9A82-4281-84ED-5FE5B35F54D7}"/>
          </ac:picMkLst>
        </pc:picChg>
        <pc:picChg chg="mod">
          <ac:chgData name="Danielle McEwan" userId="c9d128ea-7b6e-4650-bf45-60e74df78ec7" providerId="ADAL" clId="{327982F6-2A56-4482-8F42-613925DB5E7A}" dt="2022-03-08T15:58:29.079" v="623" actId="1076"/>
          <ac:picMkLst>
            <pc:docMk/>
            <pc:sldMk cId="1709915266" sldId="358"/>
            <ac:picMk id="12" creationId="{DB842BF4-9858-4907-85AF-A5127A1A9D1B}"/>
          </ac:picMkLst>
        </pc:picChg>
      </pc:sldChg>
      <pc:sldChg chg="addSp modSp del">
        <pc:chgData name="Danielle McEwan" userId="c9d128ea-7b6e-4650-bf45-60e74df78ec7" providerId="ADAL" clId="{327982F6-2A56-4482-8F42-613925DB5E7A}" dt="2022-03-09T09:16:45.686" v="626" actId="2696"/>
        <pc:sldMkLst>
          <pc:docMk/>
          <pc:sldMk cId="1365969595" sldId="359"/>
        </pc:sldMkLst>
        <pc:spChg chg="add mod">
          <ac:chgData name="Danielle McEwan" userId="c9d128ea-7b6e-4650-bf45-60e74df78ec7" providerId="ADAL" clId="{327982F6-2A56-4482-8F42-613925DB5E7A}" dt="2022-03-08T15:58:59.582" v="624" actId="767"/>
          <ac:spMkLst>
            <pc:docMk/>
            <pc:sldMk cId="1365969595" sldId="359"/>
            <ac:spMk id="3" creationId="{EDA00757-5C01-406D-A2F6-F4748DA96A1A}"/>
          </ac:spMkLst>
        </pc:spChg>
      </pc:sldChg>
      <pc:sldChg chg="addSp delSp modSp add del mod ord">
        <pc:chgData name="Danielle McEwan" userId="c9d128ea-7b6e-4650-bf45-60e74df78ec7" providerId="ADAL" clId="{327982F6-2A56-4482-8F42-613925DB5E7A}" dt="2022-03-08T13:05:54.722" v="615" actId="2696"/>
        <pc:sldMkLst>
          <pc:docMk/>
          <pc:sldMk cId="1868218648" sldId="361"/>
        </pc:sldMkLst>
        <pc:spChg chg="add del mod">
          <ac:chgData name="Danielle McEwan" userId="c9d128ea-7b6e-4650-bf45-60e74df78ec7" providerId="ADAL" clId="{327982F6-2A56-4482-8F42-613925DB5E7A}" dt="2022-03-07T16:00:20.097" v="6" actId="478"/>
          <ac:spMkLst>
            <pc:docMk/>
            <pc:sldMk cId="1868218648" sldId="361"/>
            <ac:spMk id="3" creationId="{29317D29-BD62-4536-B8FC-7E61FAC7DDE2}"/>
          </ac:spMkLst>
        </pc:spChg>
        <pc:spChg chg="add del">
          <ac:chgData name="Danielle McEwan" userId="c9d128ea-7b6e-4650-bf45-60e74df78ec7" providerId="ADAL" clId="{327982F6-2A56-4482-8F42-613925DB5E7A}" dt="2022-03-07T16:00:20.097" v="6" actId="478"/>
          <ac:spMkLst>
            <pc:docMk/>
            <pc:sldMk cId="1868218648" sldId="361"/>
            <ac:spMk id="6" creationId="{C4EE233F-562D-4CA8-86CE-D5FE19AB3F34}"/>
          </ac:spMkLst>
        </pc:spChg>
        <pc:spChg chg="del">
          <ac:chgData name="Danielle McEwan" userId="c9d128ea-7b6e-4650-bf45-60e74df78ec7" providerId="ADAL" clId="{327982F6-2A56-4482-8F42-613925DB5E7A}" dt="2022-03-07T16:00:15.351" v="4" actId="478"/>
          <ac:spMkLst>
            <pc:docMk/>
            <pc:sldMk cId="1868218648" sldId="361"/>
            <ac:spMk id="10" creationId="{B9B5CA52-3CC1-4B8F-AE2D-DC632E2BEBA3}"/>
          </ac:spMkLst>
        </pc:spChg>
        <pc:graphicFrameChg chg="del">
          <ac:chgData name="Danielle McEwan" userId="c9d128ea-7b6e-4650-bf45-60e74df78ec7" providerId="ADAL" clId="{327982F6-2A56-4482-8F42-613925DB5E7A}" dt="2022-03-07T16:00:10.844" v="3" actId="478"/>
          <ac:graphicFrameMkLst>
            <pc:docMk/>
            <pc:sldMk cId="1868218648" sldId="361"/>
            <ac:graphicFrameMk id="9" creationId="{8EBEB1DD-1A6A-4A75-9ACE-E2F9869BD0EB}"/>
          </ac:graphicFrameMkLst>
        </pc:graphicFrameChg>
      </pc:sldChg>
      <pc:sldChg chg="new del">
        <pc:chgData name="Danielle McEwan" userId="c9d128ea-7b6e-4650-bf45-60e74df78ec7" providerId="ADAL" clId="{327982F6-2A56-4482-8F42-613925DB5E7A}" dt="2022-03-07T16:00:06.400" v="1" actId="680"/>
        <pc:sldMkLst>
          <pc:docMk/>
          <pc:sldMk cId="1952684268" sldId="361"/>
        </pc:sldMkLst>
      </pc:sldChg>
      <pc:sldChg chg="add del ord">
        <pc:chgData name="Danielle McEwan" userId="c9d128ea-7b6e-4650-bf45-60e74df78ec7" providerId="ADAL" clId="{327982F6-2A56-4482-8F42-613925DB5E7A}" dt="2022-03-09T09:16:43.489" v="625" actId="2696"/>
        <pc:sldMkLst>
          <pc:docMk/>
          <pc:sldMk cId="1979226197" sldId="362"/>
        </pc:sldMkLst>
      </pc:sldChg>
      <pc:sldChg chg="addSp delSp modSp add mod delAnim">
        <pc:chgData name="Danielle McEwan" userId="c9d128ea-7b6e-4650-bf45-60e74df78ec7" providerId="ADAL" clId="{327982F6-2A56-4482-8F42-613925DB5E7A}" dt="2022-03-07T17:07:31.304" v="614" actId="1076"/>
        <pc:sldMkLst>
          <pc:docMk/>
          <pc:sldMk cId="3945300805" sldId="363"/>
        </pc:sldMkLst>
        <pc:spChg chg="mod">
          <ac:chgData name="Danielle McEwan" userId="c9d128ea-7b6e-4650-bf45-60e74df78ec7" providerId="ADAL" clId="{327982F6-2A56-4482-8F42-613925DB5E7A}" dt="2022-03-07T16:59:53.001" v="83" actId="404"/>
          <ac:spMkLst>
            <pc:docMk/>
            <pc:sldMk cId="3945300805" sldId="363"/>
            <ac:spMk id="6" creationId="{673ECDC3-AF31-4931-9932-4E1C3E9C3B72}"/>
          </ac:spMkLst>
        </pc:spChg>
        <pc:spChg chg="add mod">
          <ac:chgData name="Danielle McEwan" userId="c9d128ea-7b6e-4650-bf45-60e74df78ec7" providerId="ADAL" clId="{327982F6-2A56-4482-8F42-613925DB5E7A}" dt="2022-03-07T17:07:23.751" v="613" actId="113"/>
          <ac:spMkLst>
            <pc:docMk/>
            <pc:sldMk cId="3945300805" sldId="363"/>
            <ac:spMk id="8" creationId="{35A9F899-7E2D-464B-ABD5-2FD9D2CF1A8E}"/>
          </ac:spMkLst>
        </pc:spChg>
        <pc:spChg chg="del">
          <ac:chgData name="Danielle McEwan" userId="c9d128ea-7b6e-4650-bf45-60e74df78ec7" providerId="ADAL" clId="{327982F6-2A56-4482-8F42-613925DB5E7A}" dt="2022-03-07T17:00:00.183" v="87" actId="478"/>
          <ac:spMkLst>
            <pc:docMk/>
            <pc:sldMk cId="3945300805" sldId="363"/>
            <ac:spMk id="12" creationId="{D9FCE7F9-6C05-4D22-9DE1-54AA5BACDD06}"/>
          </ac:spMkLst>
        </pc:spChg>
        <pc:spChg chg="del">
          <ac:chgData name="Danielle McEwan" userId="c9d128ea-7b6e-4650-bf45-60e74df78ec7" providerId="ADAL" clId="{327982F6-2A56-4482-8F42-613925DB5E7A}" dt="2022-03-07T17:00:03.191" v="89" actId="478"/>
          <ac:spMkLst>
            <pc:docMk/>
            <pc:sldMk cId="3945300805" sldId="363"/>
            <ac:spMk id="13" creationId="{51CB35B0-128A-4D27-A2D0-E32BC47BE980}"/>
          </ac:spMkLst>
        </pc:spChg>
        <pc:spChg chg="del">
          <ac:chgData name="Danielle McEwan" userId="c9d128ea-7b6e-4650-bf45-60e74df78ec7" providerId="ADAL" clId="{327982F6-2A56-4482-8F42-613925DB5E7A}" dt="2022-03-07T17:00:06.676" v="93" actId="478"/>
          <ac:spMkLst>
            <pc:docMk/>
            <pc:sldMk cId="3945300805" sldId="363"/>
            <ac:spMk id="14" creationId="{6875C73D-21B2-4CFE-87F4-38EC47E29E54}"/>
          </ac:spMkLst>
        </pc:spChg>
        <pc:spChg chg="del mod">
          <ac:chgData name="Danielle McEwan" userId="c9d128ea-7b6e-4650-bf45-60e74df78ec7" providerId="ADAL" clId="{327982F6-2A56-4482-8F42-613925DB5E7A}" dt="2022-03-07T16:59:58.802" v="86" actId="478"/>
          <ac:spMkLst>
            <pc:docMk/>
            <pc:sldMk cId="3945300805" sldId="363"/>
            <ac:spMk id="18" creationId="{D4937150-C862-4AAA-8EF2-C33BF6032E06}"/>
          </ac:spMkLst>
        </pc:spChg>
        <pc:spChg chg="mod">
          <ac:chgData name="Danielle McEwan" userId="c9d128ea-7b6e-4650-bf45-60e74df78ec7" providerId="ADAL" clId="{327982F6-2A56-4482-8F42-613925DB5E7A}" dt="2022-03-07T17:07:31.304" v="614" actId="1076"/>
          <ac:spMkLst>
            <pc:docMk/>
            <pc:sldMk cId="3945300805" sldId="363"/>
            <ac:spMk id="19" creationId="{8BB58335-8351-47B2-9CC0-365AFF3A42FA}"/>
          </ac:spMkLst>
        </pc:spChg>
        <pc:spChg chg="del">
          <ac:chgData name="Danielle McEwan" userId="c9d128ea-7b6e-4650-bf45-60e74df78ec7" providerId="ADAL" clId="{327982F6-2A56-4482-8F42-613925DB5E7A}" dt="2022-03-07T17:00:08.557" v="94" actId="478"/>
          <ac:spMkLst>
            <pc:docMk/>
            <pc:sldMk cId="3945300805" sldId="363"/>
            <ac:spMk id="20" creationId="{724ED088-CE1C-4B20-8B4F-6CAD5DC9770E}"/>
          </ac:spMkLst>
        </pc:spChg>
        <pc:spChg chg="del mod">
          <ac:chgData name="Danielle McEwan" userId="c9d128ea-7b6e-4650-bf45-60e74df78ec7" providerId="ADAL" clId="{327982F6-2A56-4482-8F42-613925DB5E7A}" dt="2022-03-07T17:00:15.852" v="96" actId="478"/>
          <ac:spMkLst>
            <pc:docMk/>
            <pc:sldMk cId="3945300805" sldId="363"/>
            <ac:spMk id="21" creationId="{AD2699D6-C172-41CD-A08C-7296CD760006}"/>
          </ac:spMkLst>
        </pc:spChg>
        <pc:spChg chg="del">
          <ac:chgData name="Danielle McEwan" userId="c9d128ea-7b6e-4650-bf45-60e74df78ec7" providerId="ADAL" clId="{327982F6-2A56-4482-8F42-613925DB5E7A}" dt="2022-03-07T17:00:16.722" v="97" actId="478"/>
          <ac:spMkLst>
            <pc:docMk/>
            <pc:sldMk cId="3945300805" sldId="363"/>
            <ac:spMk id="22" creationId="{C0A8CFC7-C049-4955-BBB8-6B9AD3C8642E}"/>
          </ac:spMkLst>
        </pc:spChg>
        <pc:spChg chg="add mod">
          <ac:chgData name="Danielle McEwan" userId="c9d128ea-7b6e-4650-bf45-60e74df78ec7" providerId="ADAL" clId="{327982F6-2A56-4482-8F42-613925DB5E7A}" dt="2022-03-07T17:04:09.665" v="137" actId="1076"/>
          <ac:spMkLst>
            <pc:docMk/>
            <pc:sldMk cId="3945300805" sldId="363"/>
            <ac:spMk id="23" creationId="{6F0E64AD-0FFB-48F1-A5C1-B5FDA31D5009}"/>
          </ac:spMkLst>
        </pc:spChg>
        <pc:picChg chg="add mod modCrop">
          <ac:chgData name="Danielle McEwan" userId="c9d128ea-7b6e-4650-bf45-60e74df78ec7" providerId="ADAL" clId="{327982F6-2A56-4482-8F42-613925DB5E7A}" dt="2022-03-07T17:07:31.304" v="614" actId="1076"/>
          <ac:picMkLst>
            <pc:docMk/>
            <pc:sldMk cId="3945300805" sldId="363"/>
            <ac:picMk id="3" creationId="{9878DF08-6B76-41E5-95C3-8ADA4C115F49}"/>
          </ac:picMkLst>
        </pc:picChg>
        <pc:picChg chg="del">
          <ac:chgData name="Danielle McEwan" userId="c9d128ea-7b6e-4650-bf45-60e74df78ec7" providerId="ADAL" clId="{327982F6-2A56-4482-8F42-613925DB5E7A}" dt="2022-03-07T17:00:01.487" v="88" actId="478"/>
          <ac:picMkLst>
            <pc:docMk/>
            <pc:sldMk cId="3945300805" sldId="363"/>
            <ac:picMk id="4" creationId="{FF34E8BD-173C-41F8-BC53-930559725A1F}"/>
          </ac:picMkLst>
        </pc:picChg>
        <pc:picChg chg="del">
          <ac:chgData name="Danielle McEwan" userId="c9d128ea-7b6e-4650-bf45-60e74df78ec7" providerId="ADAL" clId="{327982F6-2A56-4482-8F42-613925DB5E7A}" dt="2022-03-07T16:59:56.573" v="84" actId="478"/>
          <ac:picMkLst>
            <pc:docMk/>
            <pc:sldMk cId="3945300805" sldId="363"/>
            <ac:picMk id="9" creationId="{CEFFD15A-1B14-49AC-9F8B-CA75077DD293}"/>
          </ac:picMkLst>
        </pc:picChg>
        <pc:picChg chg="del">
          <ac:chgData name="Danielle McEwan" userId="c9d128ea-7b6e-4650-bf45-60e74df78ec7" providerId="ADAL" clId="{327982F6-2A56-4482-8F42-613925DB5E7A}" dt="2022-03-07T17:00:05.237" v="92" actId="478"/>
          <ac:picMkLst>
            <pc:docMk/>
            <pc:sldMk cId="3945300805" sldId="363"/>
            <ac:picMk id="11" creationId="{65380C75-0E1A-4368-AC7F-1F117AD36F76}"/>
          </ac:picMkLst>
        </pc:picChg>
        <pc:picChg chg="del">
          <ac:chgData name="Danielle McEwan" userId="c9d128ea-7b6e-4650-bf45-60e74df78ec7" providerId="ADAL" clId="{327982F6-2A56-4482-8F42-613925DB5E7A}" dt="2022-03-07T17:00:03.830" v="90" actId="478"/>
          <ac:picMkLst>
            <pc:docMk/>
            <pc:sldMk cId="3945300805" sldId="363"/>
            <ac:picMk id="16" creationId="{9A7FD1AA-8A79-44C4-A0E9-2F1C07B24DA2}"/>
          </ac:picMkLst>
        </pc:picChg>
        <pc:picChg chg="del">
          <ac:chgData name="Danielle McEwan" userId="c9d128ea-7b6e-4650-bf45-60e74df78ec7" providerId="ADAL" clId="{327982F6-2A56-4482-8F42-613925DB5E7A}" dt="2022-03-07T17:00:04.617" v="91" actId="478"/>
          <ac:picMkLst>
            <pc:docMk/>
            <pc:sldMk cId="3945300805" sldId="363"/>
            <ac:picMk id="17" creationId="{B1F2339F-EF2D-4340-9926-C9B425EA36A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C_6C7956E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c:v>
                </c:pt>
              </c:strCache>
            </c:strRef>
          </c:tx>
          <c:spPr>
            <a:solidFill>
              <a:srgbClr val="993366"/>
            </a:solidFill>
            <a:ln>
              <a:noFill/>
            </a:ln>
            <a:effectLst>
              <a:outerShdw blurRad="57150" dist="19050" dir="5400000" algn="ctr" rotWithShape="0">
                <a:srgbClr val="000000">
                  <a:alpha val="63000"/>
                </a:srgbClr>
              </a:outerShdw>
            </a:effectLst>
          </c:spPr>
          <c:invertIfNegative val="0"/>
          <c:cat>
            <c:strRef>
              <c:f>Sheet1!$A$2:$A$11</c:f>
              <c:strCache>
                <c:ptCount val="9"/>
                <c:pt idx="0">
                  <c:v>Asked to by someone else</c:v>
                </c:pt>
                <c:pt idx="1">
                  <c:v>Asked to by a professional</c:v>
                </c:pt>
                <c:pt idx="2">
                  <c:v>Complain about a professional</c:v>
                </c:pt>
                <c:pt idx="3">
                  <c:v>Don't know</c:v>
                </c:pt>
                <c:pt idx="4">
                  <c:v>Complain about a treatment</c:v>
                </c:pt>
                <c:pt idx="5">
                  <c:v>Complain about a service</c:v>
                </c:pt>
                <c:pt idx="6">
                  <c:v>Improve Standards of Care</c:v>
                </c:pt>
                <c:pt idx="7">
                  <c:v>Praise the service received</c:v>
                </c:pt>
                <c:pt idx="8">
                  <c:v>Inform other patients</c:v>
                </c:pt>
              </c:strCache>
            </c:strRef>
          </c:cat>
          <c:val>
            <c:numRef>
              <c:f>Sheet1!$B$2:$B$11</c:f>
              <c:numCache>
                <c:formatCode>General</c:formatCode>
                <c:ptCount val="10"/>
                <c:pt idx="0">
                  <c:v>2</c:v>
                </c:pt>
                <c:pt idx="1">
                  <c:v>2</c:v>
                </c:pt>
                <c:pt idx="2">
                  <c:v>4</c:v>
                </c:pt>
                <c:pt idx="3">
                  <c:v>4</c:v>
                </c:pt>
                <c:pt idx="4">
                  <c:v>5</c:v>
                </c:pt>
                <c:pt idx="5">
                  <c:v>7</c:v>
                </c:pt>
                <c:pt idx="6">
                  <c:v>15</c:v>
                </c:pt>
                <c:pt idx="7">
                  <c:v>36</c:v>
                </c:pt>
                <c:pt idx="8">
                  <c:v>38</c:v>
                </c:pt>
              </c:numCache>
            </c:numRef>
          </c:val>
          <c:extLst>
            <c:ext xmlns:c16="http://schemas.microsoft.com/office/drawing/2014/chart" uri="{C3380CC4-5D6E-409C-BE32-E72D297353CC}">
              <c16:uniqueId val="{00000000-CDE7-4651-A9EB-A9505BC47A2F}"/>
            </c:ext>
          </c:extLst>
        </c:ser>
        <c:dLbls>
          <c:showLegendKey val="0"/>
          <c:showVal val="0"/>
          <c:showCatName val="0"/>
          <c:showSerName val="0"/>
          <c:showPercent val="0"/>
          <c:showBubbleSize val="0"/>
        </c:dLbls>
        <c:gapWidth val="115"/>
        <c:overlap val="-20"/>
        <c:axId val="1613150431"/>
        <c:axId val="1613169983"/>
      </c:barChart>
      <c:catAx>
        <c:axId val="1613150431"/>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3169983"/>
        <c:crosses val="autoZero"/>
        <c:auto val="1"/>
        <c:lblAlgn val="ctr"/>
        <c:lblOffset val="100"/>
        <c:noMultiLvlLbl val="0"/>
      </c:catAx>
      <c:valAx>
        <c:axId val="16131699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3150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DCA45-44F1-4DB1-B627-EACF9557612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0A0980D8-C39B-42E6-812C-835DFD764F65}">
      <dgm:prSet phldrT="[Text]"/>
      <dgm:spPr>
        <a:solidFill>
          <a:srgbClr val="993366"/>
        </a:solidFill>
      </dgm:spPr>
      <dgm:t>
        <a:bodyPr/>
        <a:lstStyle/>
        <a:p>
          <a:r>
            <a:rPr lang="en-US"/>
            <a:t>Author</a:t>
          </a:r>
          <a:endParaRPr lang="en-GB"/>
        </a:p>
      </dgm:t>
    </dgm:pt>
    <dgm:pt modelId="{775A26E1-1453-4D5F-9078-199A289E5F08}" type="parTrans" cxnId="{4BE73E1F-33C3-4B2B-8653-A17B21E9180A}">
      <dgm:prSet/>
      <dgm:spPr/>
      <dgm:t>
        <a:bodyPr/>
        <a:lstStyle/>
        <a:p>
          <a:endParaRPr lang="en-GB"/>
        </a:p>
      </dgm:t>
    </dgm:pt>
    <dgm:pt modelId="{FD6B481F-734C-492F-A84B-FB833EEB7A7D}" type="sibTrans" cxnId="{4BE73E1F-33C3-4B2B-8653-A17B21E9180A}">
      <dgm:prSet/>
      <dgm:spPr/>
      <dgm:t>
        <a:bodyPr/>
        <a:lstStyle/>
        <a:p>
          <a:endParaRPr lang="en-GB"/>
        </a:p>
      </dgm:t>
    </dgm:pt>
    <dgm:pt modelId="{095134BC-7E84-497F-8F49-10F6CEFD86E9}">
      <dgm:prSet phldrT="[Text]"/>
      <dgm:spPr>
        <a:solidFill>
          <a:srgbClr val="993366"/>
        </a:solidFill>
      </dgm:spPr>
      <dgm:t>
        <a:bodyPr/>
        <a:lstStyle/>
        <a:p>
          <a:r>
            <a:rPr lang="en-US"/>
            <a:t>Provider</a:t>
          </a:r>
          <a:endParaRPr lang="en-GB"/>
        </a:p>
      </dgm:t>
    </dgm:pt>
    <dgm:pt modelId="{780810E9-3443-4E17-9F8F-104417E9913F}" type="parTrans" cxnId="{D83EF484-1BD6-415D-A519-E8ECA5EFBC4C}">
      <dgm:prSet/>
      <dgm:spPr>
        <a:solidFill>
          <a:srgbClr val="DCB2C3"/>
        </a:solidFill>
      </dgm:spPr>
      <dgm:t>
        <a:bodyPr/>
        <a:lstStyle/>
        <a:p>
          <a:endParaRPr lang="en-GB"/>
        </a:p>
      </dgm:t>
    </dgm:pt>
    <dgm:pt modelId="{CAAC3800-C5B7-4DE8-BC75-BE10F0A6597A}" type="sibTrans" cxnId="{D83EF484-1BD6-415D-A519-E8ECA5EFBC4C}">
      <dgm:prSet/>
      <dgm:spPr/>
      <dgm:t>
        <a:bodyPr/>
        <a:lstStyle/>
        <a:p>
          <a:endParaRPr lang="en-GB"/>
        </a:p>
      </dgm:t>
    </dgm:pt>
    <dgm:pt modelId="{7B6A2EBD-E1E2-40EE-A6AD-8332D188BBE5}">
      <dgm:prSet phldrT="[Text]"/>
      <dgm:spPr>
        <a:solidFill>
          <a:srgbClr val="993366"/>
        </a:solidFill>
      </dgm:spPr>
      <dgm:t>
        <a:bodyPr/>
        <a:lstStyle/>
        <a:p>
          <a:r>
            <a:rPr lang="en-US"/>
            <a:t>Care giver</a:t>
          </a:r>
          <a:endParaRPr lang="en-GB"/>
        </a:p>
      </dgm:t>
    </dgm:pt>
    <dgm:pt modelId="{3625B892-FFB1-410E-A343-7F6C342E565A}" type="parTrans" cxnId="{5B368DC6-ECB9-40AF-B514-6DA556F54AD4}">
      <dgm:prSet/>
      <dgm:spPr>
        <a:solidFill>
          <a:srgbClr val="DCB2C3"/>
        </a:solidFill>
      </dgm:spPr>
      <dgm:t>
        <a:bodyPr/>
        <a:lstStyle/>
        <a:p>
          <a:endParaRPr lang="en-GB"/>
        </a:p>
      </dgm:t>
    </dgm:pt>
    <dgm:pt modelId="{81813E2A-F984-4D3D-B784-24FC07A77000}" type="sibTrans" cxnId="{5B368DC6-ECB9-40AF-B514-6DA556F54AD4}">
      <dgm:prSet/>
      <dgm:spPr/>
      <dgm:t>
        <a:bodyPr/>
        <a:lstStyle/>
        <a:p>
          <a:endParaRPr lang="en-GB"/>
        </a:p>
      </dgm:t>
    </dgm:pt>
    <dgm:pt modelId="{BBE203A7-36C6-44FD-9905-CC056DFD4C27}">
      <dgm:prSet phldrT="[Text]"/>
      <dgm:spPr>
        <a:solidFill>
          <a:srgbClr val="993366"/>
        </a:solidFill>
      </dgm:spPr>
      <dgm:t>
        <a:bodyPr/>
        <a:lstStyle/>
        <a:p>
          <a:r>
            <a:rPr lang="en-US"/>
            <a:t>Dr </a:t>
          </a:r>
          <a:endParaRPr lang="en-GB"/>
        </a:p>
      </dgm:t>
    </dgm:pt>
    <dgm:pt modelId="{A10994BF-AAA6-470B-8E42-56DEA97C5B1D}" type="parTrans" cxnId="{41A42635-5EA7-4D4F-8E2A-C2FAB9BF5177}">
      <dgm:prSet/>
      <dgm:spPr>
        <a:solidFill>
          <a:srgbClr val="DCB2C3"/>
        </a:solidFill>
      </dgm:spPr>
      <dgm:t>
        <a:bodyPr/>
        <a:lstStyle/>
        <a:p>
          <a:endParaRPr lang="en-GB"/>
        </a:p>
      </dgm:t>
    </dgm:pt>
    <dgm:pt modelId="{2E82D137-EE50-4F94-99D1-FEAB99EB0F5F}" type="sibTrans" cxnId="{41A42635-5EA7-4D4F-8E2A-C2FAB9BF5177}">
      <dgm:prSet/>
      <dgm:spPr/>
      <dgm:t>
        <a:bodyPr/>
        <a:lstStyle/>
        <a:p>
          <a:endParaRPr lang="en-GB"/>
        </a:p>
      </dgm:t>
    </dgm:pt>
    <dgm:pt modelId="{A41B1F6A-07ED-4ABA-BF0D-B4A1C066001E}" type="pres">
      <dgm:prSet presAssocID="{9BADCA45-44F1-4DB1-B627-EACF9557612C}" presName="Name0" presStyleCnt="0">
        <dgm:presLayoutVars>
          <dgm:chMax val="1"/>
          <dgm:dir/>
          <dgm:animLvl val="ctr"/>
          <dgm:resizeHandles val="exact"/>
        </dgm:presLayoutVars>
      </dgm:prSet>
      <dgm:spPr/>
    </dgm:pt>
    <dgm:pt modelId="{357AC6F3-802C-4C21-9A49-1883B88B535E}" type="pres">
      <dgm:prSet presAssocID="{0A0980D8-C39B-42E6-812C-835DFD764F65}" presName="centerShape" presStyleLbl="node0" presStyleIdx="0" presStyleCnt="1" custLinFactNeighborX="1142" custLinFactNeighborY="2771"/>
      <dgm:spPr/>
    </dgm:pt>
    <dgm:pt modelId="{CC1544D2-ABA0-495E-A4B5-7F037D845501}" type="pres">
      <dgm:prSet presAssocID="{780810E9-3443-4E17-9F8F-104417E9913F}" presName="parTrans" presStyleLbl="sibTrans2D1" presStyleIdx="0" presStyleCnt="3"/>
      <dgm:spPr/>
    </dgm:pt>
    <dgm:pt modelId="{FDDAC6D8-C47D-4909-8ECD-7A4F1F5E3120}" type="pres">
      <dgm:prSet presAssocID="{780810E9-3443-4E17-9F8F-104417E9913F}" presName="connectorText" presStyleLbl="sibTrans2D1" presStyleIdx="0" presStyleCnt="3"/>
      <dgm:spPr/>
    </dgm:pt>
    <dgm:pt modelId="{7CB02B72-3289-4BE8-800F-620938E2BFBB}" type="pres">
      <dgm:prSet presAssocID="{095134BC-7E84-497F-8F49-10F6CEFD86E9}" presName="node" presStyleLbl="node1" presStyleIdx="0" presStyleCnt="3">
        <dgm:presLayoutVars>
          <dgm:bulletEnabled val="1"/>
        </dgm:presLayoutVars>
      </dgm:prSet>
      <dgm:spPr/>
    </dgm:pt>
    <dgm:pt modelId="{0B52B791-69F4-4151-A289-FCB040003E65}" type="pres">
      <dgm:prSet presAssocID="{3625B892-FFB1-410E-A343-7F6C342E565A}" presName="parTrans" presStyleLbl="sibTrans2D1" presStyleIdx="1" presStyleCnt="3"/>
      <dgm:spPr/>
    </dgm:pt>
    <dgm:pt modelId="{560C92DC-174F-4134-A186-4D914EAA5B6C}" type="pres">
      <dgm:prSet presAssocID="{3625B892-FFB1-410E-A343-7F6C342E565A}" presName="connectorText" presStyleLbl="sibTrans2D1" presStyleIdx="1" presStyleCnt="3"/>
      <dgm:spPr/>
    </dgm:pt>
    <dgm:pt modelId="{360D9A67-F651-4668-AD3B-289E86D91945}" type="pres">
      <dgm:prSet presAssocID="{7B6A2EBD-E1E2-40EE-A6AD-8332D188BBE5}" presName="node" presStyleLbl="node1" presStyleIdx="1" presStyleCnt="3" custScaleX="95139" custScaleY="95787">
        <dgm:presLayoutVars>
          <dgm:bulletEnabled val="1"/>
        </dgm:presLayoutVars>
      </dgm:prSet>
      <dgm:spPr/>
    </dgm:pt>
    <dgm:pt modelId="{3DB6CCA8-61C2-4613-9FA2-7C49FCF23811}" type="pres">
      <dgm:prSet presAssocID="{A10994BF-AAA6-470B-8E42-56DEA97C5B1D}" presName="parTrans" presStyleLbl="sibTrans2D1" presStyleIdx="2" presStyleCnt="3"/>
      <dgm:spPr/>
    </dgm:pt>
    <dgm:pt modelId="{A5819B9C-C827-4B44-B07A-DD816EFF8062}" type="pres">
      <dgm:prSet presAssocID="{A10994BF-AAA6-470B-8E42-56DEA97C5B1D}" presName="connectorText" presStyleLbl="sibTrans2D1" presStyleIdx="2" presStyleCnt="3"/>
      <dgm:spPr/>
    </dgm:pt>
    <dgm:pt modelId="{4F6AD398-AAEF-4B57-A192-4AB09D26A1AB}" type="pres">
      <dgm:prSet presAssocID="{BBE203A7-36C6-44FD-9905-CC056DFD4C27}" presName="node" presStyleLbl="node1" presStyleIdx="2" presStyleCnt="3" custRadScaleRad="93058" custRadScaleInc="1459">
        <dgm:presLayoutVars>
          <dgm:bulletEnabled val="1"/>
        </dgm:presLayoutVars>
      </dgm:prSet>
      <dgm:spPr/>
    </dgm:pt>
  </dgm:ptLst>
  <dgm:cxnLst>
    <dgm:cxn modelId="{BCDA3F0F-1792-4466-8949-38F2C1043E2E}" type="presOf" srcId="{7B6A2EBD-E1E2-40EE-A6AD-8332D188BBE5}" destId="{360D9A67-F651-4668-AD3B-289E86D91945}" srcOrd="0" destOrd="0" presId="urn:microsoft.com/office/officeart/2005/8/layout/radial5"/>
    <dgm:cxn modelId="{D5ED1B13-2C33-43E4-AEAE-0C1CBBE970D3}" type="presOf" srcId="{A10994BF-AAA6-470B-8E42-56DEA97C5B1D}" destId="{3DB6CCA8-61C2-4613-9FA2-7C49FCF23811}" srcOrd="0" destOrd="0" presId="urn:microsoft.com/office/officeart/2005/8/layout/radial5"/>
    <dgm:cxn modelId="{4BE73E1F-33C3-4B2B-8653-A17B21E9180A}" srcId="{9BADCA45-44F1-4DB1-B627-EACF9557612C}" destId="{0A0980D8-C39B-42E6-812C-835DFD764F65}" srcOrd="0" destOrd="0" parTransId="{775A26E1-1453-4D5F-9078-199A289E5F08}" sibTransId="{FD6B481F-734C-492F-A84B-FB833EEB7A7D}"/>
    <dgm:cxn modelId="{9E0CC829-B6C0-4B68-BDF5-C62BC1208DB6}" type="presOf" srcId="{3625B892-FFB1-410E-A343-7F6C342E565A}" destId="{560C92DC-174F-4134-A186-4D914EAA5B6C}" srcOrd="1" destOrd="0" presId="urn:microsoft.com/office/officeart/2005/8/layout/radial5"/>
    <dgm:cxn modelId="{41A42635-5EA7-4D4F-8E2A-C2FAB9BF5177}" srcId="{0A0980D8-C39B-42E6-812C-835DFD764F65}" destId="{BBE203A7-36C6-44FD-9905-CC056DFD4C27}" srcOrd="2" destOrd="0" parTransId="{A10994BF-AAA6-470B-8E42-56DEA97C5B1D}" sibTransId="{2E82D137-EE50-4F94-99D1-FEAB99EB0F5F}"/>
    <dgm:cxn modelId="{50F4445F-08A7-4569-8414-8EC6EF9E45DD}" type="presOf" srcId="{A10994BF-AAA6-470B-8E42-56DEA97C5B1D}" destId="{A5819B9C-C827-4B44-B07A-DD816EFF8062}" srcOrd="1" destOrd="0" presId="urn:microsoft.com/office/officeart/2005/8/layout/radial5"/>
    <dgm:cxn modelId="{5CB5D567-0604-4DA0-9BB8-27D38C5A9A46}" type="presOf" srcId="{3625B892-FFB1-410E-A343-7F6C342E565A}" destId="{0B52B791-69F4-4151-A289-FCB040003E65}" srcOrd="0" destOrd="0" presId="urn:microsoft.com/office/officeart/2005/8/layout/radial5"/>
    <dgm:cxn modelId="{74C5B66F-31E7-46F8-8004-DB6D9964F3BD}" type="presOf" srcId="{780810E9-3443-4E17-9F8F-104417E9913F}" destId="{CC1544D2-ABA0-495E-A4B5-7F037D845501}" srcOrd="0" destOrd="0" presId="urn:microsoft.com/office/officeart/2005/8/layout/radial5"/>
    <dgm:cxn modelId="{01915F7B-9DDD-4B24-A99E-199550041BFC}" type="presOf" srcId="{BBE203A7-36C6-44FD-9905-CC056DFD4C27}" destId="{4F6AD398-AAEF-4B57-A192-4AB09D26A1AB}" srcOrd="0" destOrd="0" presId="urn:microsoft.com/office/officeart/2005/8/layout/radial5"/>
    <dgm:cxn modelId="{D83EF484-1BD6-415D-A519-E8ECA5EFBC4C}" srcId="{0A0980D8-C39B-42E6-812C-835DFD764F65}" destId="{095134BC-7E84-497F-8F49-10F6CEFD86E9}" srcOrd="0" destOrd="0" parTransId="{780810E9-3443-4E17-9F8F-104417E9913F}" sibTransId="{CAAC3800-C5B7-4DE8-BC75-BE10F0A6597A}"/>
    <dgm:cxn modelId="{95B93888-EA48-4D0E-9A63-D45C77C66521}" type="presOf" srcId="{9BADCA45-44F1-4DB1-B627-EACF9557612C}" destId="{A41B1F6A-07ED-4ABA-BF0D-B4A1C066001E}" srcOrd="0" destOrd="0" presId="urn:microsoft.com/office/officeart/2005/8/layout/radial5"/>
    <dgm:cxn modelId="{F2FA77AA-A3E1-4E80-A321-509C6761DB17}" type="presOf" srcId="{780810E9-3443-4E17-9F8F-104417E9913F}" destId="{FDDAC6D8-C47D-4909-8ECD-7A4F1F5E3120}" srcOrd="1" destOrd="0" presId="urn:microsoft.com/office/officeart/2005/8/layout/radial5"/>
    <dgm:cxn modelId="{BBFD26B6-97C3-49B5-BBE9-012D75C4B661}" type="presOf" srcId="{095134BC-7E84-497F-8F49-10F6CEFD86E9}" destId="{7CB02B72-3289-4BE8-800F-620938E2BFBB}" srcOrd="0" destOrd="0" presId="urn:microsoft.com/office/officeart/2005/8/layout/radial5"/>
    <dgm:cxn modelId="{5B368DC6-ECB9-40AF-B514-6DA556F54AD4}" srcId="{0A0980D8-C39B-42E6-812C-835DFD764F65}" destId="{7B6A2EBD-E1E2-40EE-A6AD-8332D188BBE5}" srcOrd="1" destOrd="0" parTransId="{3625B892-FFB1-410E-A343-7F6C342E565A}" sibTransId="{81813E2A-F984-4D3D-B784-24FC07A77000}"/>
    <dgm:cxn modelId="{B9E505FA-8066-40C0-86B2-2F2BB9F9429B}" type="presOf" srcId="{0A0980D8-C39B-42E6-812C-835DFD764F65}" destId="{357AC6F3-802C-4C21-9A49-1883B88B535E}" srcOrd="0" destOrd="0" presId="urn:microsoft.com/office/officeart/2005/8/layout/radial5"/>
    <dgm:cxn modelId="{666BDB00-12EE-4B63-8453-598BCA1911A1}" type="presParOf" srcId="{A41B1F6A-07ED-4ABA-BF0D-B4A1C066001E}" destId="{357AC6F3-802C-4C21-9A49-1883B88B535E}" srcOrd="0" destOrd="0" presId="urn:microsoft.com/office/officeart/2005/8/layout/radial5"/>
    <dgm:cxn modelId="{4E90E00C-1AC7-4255-A443-897D0503976F}" type="presParOf" srcId="{A41B1F6A-07ED-4ABA-BF0D-B4A1C066001E}" destId="{CC1544D2-ABA0-495E-A4B5-7F037D845501}" srcOrd="1" destOrd="0" presId="urn:microsoft.com/office/officeart/2005/8/layout/radial5"/>
    <dgm:cxn modelId="{85136E21-6942-481C-B0AD-92A48274DD2A}" type="presParOf" srcId="{CC1544D2-ABA0-495E-A4B5-7F037D845501}" destId="{FDDAC6D8-C47D-4909-8ECD-7A4F1F5E3120}" srcOrd="0" destOrd="0" presId="urn:microsoft.com/office/officeart/2005/8/layout/radial5"/>
    <dgm:cxn modelId="{575B2497-AB0B-48F6-8E4A-F3A767C2AB36}" type="presParOf" srcId="{A41B1F6A-07ED-4ABA-BF0D-B4A1C066001E}" destId="{7CB02B72-3289-4BE8-800F-620938E2BFBB}" srcOrd="2" destOrd="0" presId="urn:microsoft.com/office/officeart/2005/8/layout/radial5"/>
    <dgm:cxn modelId="{8915B5D8-63B3-44BF-89B5-04491A8A8E1B}" type="presParOf" srcId="{A41B1F6A-07ED-4ABA-BF0D-B4A1C066001E}" destId="{0B52B791-69F4-4151-A289-FCB040003E65}" srcOrd="3" destOrd="0" presId="urn:microsoft.com/office/officeart/2005/8/layout/radial5"/>
    <dgm:cxn modelId="{FDE893A6-F7C3-48BE-9C9E-2AC31B86802F}" type="presParOf" srcId="{0B52B791-69F4-4151-A289-FCB040003E65}" destId="{560C92DC-174F-4134-A186-4D914EAA5B6C}" srcOrd="0" destOrd="0" presId="urn:microsoft.com/office/officeart/2005/8/layout/radial5"/>
    <dgm:cxn modelId="{41BBFD8A-D5B9-49D6-80C6-D970B7EFAD88}" type="presParOf" srcId="{A41B1F6A-07ED-4ABA-BF0D-B4A1C066001E}" destId="{360D9A67-F651-4668-AD3B-289E86D91945}" srcOrd="4" destOrd="0" presId="urn:microsoft.com/office/officeart/2005/8/layout/radial5"/>
    <dgm:cxn modelId="{3FF3BF0B-AC98-4B38-8FCF-5CE97673801E}" type="presParOf" srcId="{A41B1F6A-07ED-4ABA-BF0D-B4A1C066001E}" destId="{3DB6CCA8-61C2-4613-9FA2-7C49FCF23811}" srcOrd="5" destOrd="0" presId="urn:microsoft.com/office/officeart/2005/8/layout/radial5"/>
    <dgm:cxn modelId="{9FCB93B1-50F7-4101-8E55-BB0212A82D60}" type="presParOf" srcId="{3DB6CCA8-61C2-4613-9FA2-7C49FCF23811}" destId="{A5819B9C-C827-4B44-B07A-DD816EFF8062}" srcOrd="0" destOrd="0" presId="urn:microsoft.com/office/officeart/2005/8/layout/radial5"/>
    <dgm:cxn modelId="{17C20616-4771-4669-B793-A2FA72913760}" type="presParOf" srcId="{A41B1F6A-07ED-4ABA-BF0D-B4A1C066001E}" destId="{4F6AD398-AAEF-4B57-A192-4AB09D26A1AB}" srcOrd="6"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AC6F3-802C-4C21-9A49-1883B88B535E}">
      <dsp:nvSpPr>
        <dsp:cNvPr id="0" name=""/>
        <dsp:cNvSpPr/>
      </dsp:nvSpPr>
      <dsp:spPr>
        <a:xfrm>
          <a:off x="1474530" y="1273349"/>
          <a:ext cx="733236" cy="733236"/>
        </a:xfrm>
        <a:prstGeom prst="ellipse">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Author</a:t>
          </a:r>
          <a:endParaRPr lang="en-GB" sz="1300" kern="1200"/>
        </a:p>
      </dsp:txBody>
      <dsp:txXfrm>
        <a:off x="1581910" y="1380729"/>
        <a:ext cx="518476" cy="518476"/>
      </dsp:txXfrm>
    </dsp:sp>
    <dsp:sp modelId="{CC1544D2-ABA0-495E-A4B5-7F037D845501}">
      <dsp:nvSpPr>
        <dsp:cNvPr id="0" name=""/>
        <dsp:cNvSpPr/>
      </dsp:nvSpPr>
      <dsp:spPr>
        <a:xfrm rot="16125616">
          <a:off x="1735083" y="976063"/>
          <a:ext cx="188791" cy="249300"/>
        </a:xfrm>
        <a:prstGeom prst="rightArrow">
          <a:avLst>
            <a:gd name="adj1" fmla="val 60000"/>
            <a:gd name="adj2" fmla="val 50000"/>
          </a:avLst>
        </a:prstGeom>
        <a:solidFill>
          <a:srgbClr val="DCB2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1764014" y="1054235"/>
        <a:ext cx="132154" cy="149580"/>
      </dsp:txXfrm>
    </dsp:sp>
    <dsp:sp modelId="{7CB02B72-3289-4BE8-800F-620938E2BFBB}">
      <dsp:nvSpPr>
        <dsp:cNvPr id="0" name=""/>
        <dsp:cNvSpPr/>
      </dsp:nvSpPr>
      <dsp:spPr>
        <a:xfrm>
          <a:off x="1357321" y="870"/>
          <a:ext cx="916545" cy="916545"/>
        </a:xfrm>
        <a:prstGeom prst="ellipse">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Provider</a:t>
          </a:r>
          <a:endParaRPr lang="en-GB" sz="1300" kern="1200"/>
        </a:p>
      </dsp:txBody>
      <dsp:txXfrm>
        <a:off x="1491546" y="135095"/>
        <a:ext cx="648095" cy="648095"/>
      </dsp:txXfrm>
    </dsp:sp>
    <dsp:sp modelId="{0B52B791-69F4-4151-A289-FCB040003E65}">
      <dsp:nvSpPr>
        <dsp:cNvPr id="0" name=""/>
        <dsp:cNvSpPr/>
      </dsp:nvSpPr>
      <dsp:spPr>
        <a:xfrm rot="1668060">
          <a:off x="2208621" y="1745850"/>
          <a:ext cx="139504" cy="249300"/>
        </a:xfrm>
        <a:prstGeom prst="rightArrow">
          <a:avLst>
            <a:gd name="adj1" fmla="val 60000"/>
            <a:gd name="adj2" fmla="val 50000"/>
          </a:avLst>
        </a:prstGeom>
        <a:solidFill>
          <a:srgbClr val="DCB2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211036" y="1785950"/>
        <a:ext cx="97653" cy="149580"/>
      </dsp:txXfrm>
    </dsp:sp>
    <dsp:sp modelId="{360D9A67-F651-4668-AD3B-289E86D91945}">
      <dsp:nvSpPr>
        <dsp:cNvPr id="0" name=""/>
        <dsp:cNvSpPr/>
      </dsp:nvSpPr>
      <dsp:spPr>
        <a:xfrm>
          <a:off x="2348524" y="1698406"/>
          <a:ext cx="871992" cy="877931"/>
        </a:xfrm>
        <a:prstGeom prst="ellipse">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Care giver</a:t>
          </a:r>
          <a:endParaRPr lang="en-GB" sz="1300" kern="1200"/>
        </a:p>
      </dsp:txBody>
      <dsp:txXfrm>
        <a:off x="2476224" y="1826976"/>
        <a:ext cx="616592" cy="620791"/>
      </dsp:txXfrm>
    </dsp:sp>
    <dsp:sp modelId="{3DB6CCA8-61C2-4613-9FA2-7C49FCF23811}">
      <dsp:nvSpPr>
        <dsp:cNvPr id="0" name=""/>
        <dsp:cNvSpPr/>
      </dsp:nvSpPr>
      <dsp:spPr>
        <a:xfrm rot="9273803">
          <a:off x="1362057" y="1716644"/>
          <a:ext cx="111590" cy="249300"/>
        </a:xfrm>
        <a:prstGeom prst="rightArrow">
          <a:avLst>
            <a:gd name="adj1" fmla="val 60000"/>
            <a:gd name="adj2" fmla="val 50000"/>
          </a:avLst>
        </a:prstGeom>
        <a:solidFill>
          <a:srgbClr val="DCB2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1393911" y="1759315"/>
        <a:ext cx="78113" cy="149580"/>
      </dsp:txXfrm>
    </dsp:sp>
    <dsp:sp modelId="{4F6AD398-AAEF-4B57-A192-4AB09D26A1AB}">
      <dsp:nvSpPr>
        <dsp:cNvPr id="0" name=""/>
        <dsp:cNvSpPr/>
      </dsp:nvSpPr>
      <dsp:spPr>
        <a:xfrm>
          <a:off x="447810" y="1626429"/>
          <a:ext cx="916545" cy="916545"/>
        </a:xfrm>
        <a:prstGeom prst="ellipse">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Dr </a:t>
          </a:r>
          <a:endParaRPr lang="en-GB" sz="1300" kern="1200"/>
        </a:p>
      </dsp:txBody>
      <dsp:txXfrm>
        <a:off x="582035" y="1760654"/>
        <a:ext cx="648095" cy="6480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E99D6-2EE2-433E-A390-085F16DD83A4}" type="datetimeFigureOut">
              <a:rPr lang="en-GB" smtClean="0"/>
              <a:t>09/03/2022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063BC-A1D2-4DE5-B744-AD31C3F51A10}" type="slidenum">
              <a:rPr lang="en-GB" smtClean="0"/>
              <a:t>‹#›</a:t>
            </a:fld>
            <a:endParaRPr lang="en-GB"/>
          </a:p>
        </p:txBody>
      </p:sp>
    </p:spTree>
    <p:extLst>
      <p:ext uri="{BB962C8B-B14F-4D97-AF65-F5344CB8AC3E}">
        <p14:creationId xmlns:p14="http://schemas.microsoft.com/office/powerpoint/2010/main" val="284639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71BA-5402-41DA-A54A-20ECA4AB6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08B98A-133F-45F7-828C-3020F9D10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39D790-EB68-4109-AFBA-6C0BEAEB7965}"/>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5" name="Footer Placeholder 4">
            <a:extLst>
              <a:ext uri="{FF2B5EF4-FFF2-40B4-BE49-F238E27FC236}">
                <a16:creationId xmlns:a16="http://schemas.microsoft.com/office/drawing/2014/main" id="{8E8CC5A6-1A17-4A8D-ABD1-89F1472D30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C6DA5-D834-485D-9DEB-CDAAA0A8371B}"/>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34922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F6B5-2FAF-42AA-96B2-2E7C8AFA01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8BDCC5-B3B0-4EE3-AF42-A04FA12EF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6465D6-36ED-4A67-B0A3-09E809FA7C7C}"/>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5" name="Footer Placeholder 4">
            <a:extLst>
              <a:ext uri="{FF2B5EF4-FFF2-40B4-BE49-F238E27FC236}">
                <a16:creationId xmlns:a16="http://schemas.microsoft.com/office/drawing/2014/main" id="{6EA5E7AF-1FAF-4888-BCDB-C1E24505C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8DE85-89D7-4684-BB00-546DDB449D51}"/>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281786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AE8339-AD3F-4DD6-B974-E644753B5D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77729D-621D-4362-B525-26C5CE6263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BE1309-CB36-44AE-B128-F62EFFEE85C9}"/>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5" name="Footer Placeholder 4">
            <a:extLst>
              <a:ext uri="{FF2B5EF4-FFF2-40B4-BE49-F238E27FC236}">
                <a16:creationId xmlns:a16="http://schemas.microsoft.com/office/drawing/2014/main" id="{56A7F1B7-2926-4E5C-A983-D7A8AA76CF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9E717E-8921-4B03-9E34-D311375F5985}"/>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81311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F0A0-6B1F-42CB-91EE-8906A0130D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1235DE-38F7-42BF-9897-8D5656E38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0F3D6F-1A4A-4EB4-BD33-8F2AD7246404}"/>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5" name="Footer Placeholder 4">
            <a:extLst>
              <a:ext uri="{FF2B5EF4-FFF2-40B4-BE49-F238E27FC236}">
                <a16:creationId xmlns:a16="http://schemas.microsoft.com/office/drawing/2014/main" id="{3D24C49C-CD70-42CE-AB08-0461F6247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91A0F-9271-4D51-A0AF-B8F168B21CFA}"/>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297574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D861-9CF6-4B83-A2EF-7DB6EB8A89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1C4241-CF3F-4871-ADE7-E5C6F40AB6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1D8481-19BA-46B7-BB72-D55A13441573}"/>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5" name="Footer Placeholder 4">
            <a:extLst>
              <a:ext uri="{FF2B5EF4-FFF2-40B4-BE49-F238E27FC236}">
                <a16:creationId xmlns:a16="http://schemas.microsoft.com/office/drawing/2014/main" id="{A7513064-8DFD-485D-8AF2-7C8702C5F8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9E3BF4-7825-419A-8519-B7B759C669BC}"/>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36077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D08F-E4F1-47A4-B2EC-EE22C4F04F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20E947-B9DB-4868-86E1-ABC7E59140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B6D77C-E763-4570-87C3-70357D41D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F2C2EA-0275-4F0A-83F0-185AFCF31D85}"/>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6" name="Footer Placeholder 5">
            <a:extLst>
              <a:ext uri="{FF2B5EF4-FFF2-40B4-BE49-F238E27FC236}">
                <a16:creationId xmlns:a16="http://schemas.microsoft.com/office/drawing/2014/main" id="{313628EA-9D78-43AE-9DD3-773C07689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AFDF9A-2B65-4F7F-BE1D-50C9F1DFB3BA}"/>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103601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5872-089C-4005-A482-4D53A55E9A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585FBC-FF87-4701-948B-4B1194B8A5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3DF493-2BB1-45BE-80DE-0615EEA098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6A4FC2-4076-4809-ADF9-46DA2ADC7E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FD7A97-1B7A-4041-B8FD-B248962753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5351AD-C0B6-4BDE-9395-39C74F593E96}"/>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8" name="Footer Placeholder 7">
            <a:extLst>
              <a:ext uri="{FF2B5EF4-FFF2-40B4-BE49-F238E27FC236}">
                <a16:creationId xmlns:a16="http://schemas.microsoft.com/office/drawing/2014/main" id="{D6977B77-A0FD-42E3-83AB-FFAC14D33D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E36C25-3232-41AE-BF24-98EAE8E7939C}"/>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18550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C4B2-F04B-4874-AE4E-4A3C25F0C6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A49144-69A1-4C12-9C65-8FE270A6944F}"/>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4" name="Footer Placeholder 3">
            <a:extLst>
              <a:ext uri="{FF2B5EF4-FFF2-40B4-BE49-F238E27FC236}">
                <a16:creationId xmlns:a16="http://schemas.microsoft.com/office/drawing/2014/main" id="{CBFB3675-D52C-4D3C-874E-3076A5FD4E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A69CFF-D304-42A3-8151-363BA0303CEC}"/>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331428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0903D-8A41-4E83-B0F0-7E9B65B46524}"/>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3" name="Footer Placeholder 2">
            <a:extLst>
              <a:ext uri="{FF2B5EF4-FFF2-40B4-BE49-F238E27FC236}">
                <a16:creationId xmlns:a16="http://schemas.microsoft.com/office/drawing/2014/main" id="{D21CB711-0218-4E83-B66D-F8F31EC246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CC71DF-BA8F-4381-A3A5-8249FC4383C4}"/>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418534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C868-0229-463A-9170-FFC656761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BDBBE2-8D5F-4FA5-8D0E-4CCFE32E5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7A0986-1D54-4D7F-BDA7-E406E7FF4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6A1C7-AA7D-4F96-B4BD-BEA2C4571776}"/>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6" name="Footer Placeholder 5">
            <a:extLst>
              <a:ext uri="{FF2B5EF4-FFF2-40B4-BE49-F238E27FC236}">
                <a16:creationId xmlns:a16="http://schemas.microsoft.com/office/drawing/2014/main" id="{4BBF020B-2BA8-4B68-AE89-90ADBE932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197F39-7967-4F95-900C-6DA5EAE0B425}"/>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387151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33D3-5728-4FEC-AC7B-9C8D3D7BC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FEC8B6-28DF-4CBB-9B0B-6A54D7C97E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8BE3C9-E25A-4E48-BCE5-ED453096F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A485C-8085-41CD-936F-BA62D8692F10}"/>
              </a:ext>
            </a:extLst>
          </p:cNvPr>
          <p:cNvSpPr>
            <a:spLocks noGrp="1"/>
          </p:cNvSpPr>
          <p:nvPr>
            <p:ph type="dt" sz="half" idx="10"/>
          </p:nvPr>
        </p:nvSpPr>
        <p:spPr/>
        <p:txBody>
          <a:bodyPr/>
          <a:lstStyle/>
          <a:p>
            <a:fld id="{546CCEE4-5752-417F-9441-D45500670558}" type="datetimeFigureOut">
              <a:rPr lang="en-GB" smtClean="0"/>
              <a:t>09/03/2022</a:t>
            </a:fld>
            <a:endParaRPr lang="en-GB"/>
          </a:p>
        </p:txBody>
      </p:sp>
      <p:sp>
        <p:nvSpPr>
          <p:cNvPr id="6" name="Footer Placeholder 5">
            <a:extLst>
              <a:ext uri="{FF2B5EF4-FFF2-40B4-BE49-F238E27FC236}">
                <a16:creationId xmlns:a16="http://schemas.microsoft.com/office/drawing/2014/main" id="{55731D2A-9235-4270-8B3F-47639C0A31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443EBA-8532-4804-8962-61D780978601}"/>
              </a:ext>
            </a:extLst>
          </p:cNvPr>
          <p:cNvSpPr>
            <a:spLocks noGrp="1"/>
          </p:cNvSpPr>
          <p:nvPr>
            <p:ph type="sldNum" sz="quarter" idx="12"/>
          </p:nvPr>
        </p:nvSpPr>
        <p:spPr/>
        <p:txBody>
          <a:bodyPr/>
          <a:lstStyle/>
          <a:p>
            <a:fld id="{24ABEA97-5A41-46E5-B182-CA3412EAA3CF}" type="slidenum">
              <a:rPr lang="en-GB" smtClean="0"/>
              <a:t>‹#›</a:t>
            </a:fld>
            <a:endParaRPr lang="en-GB"/>
          </a:p>
        </p:txBody>
      </p:sp>
    </p:spTree>
    <p:extLst>
      <p:ext uri="{BB962C8B-B14F-4D97-AF65-F5344CB8AC3E}">
        <p14:creationId xmlns:p14="http://schemas.microsoft.com/office/powerpoint/2010/main" val="234630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4494C-3877-444F-8CA0-57C853ED93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413D6-1FE0-47F8-9C7A-F6E9324A4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B3A80F-8DDB-42EA-BC87-520CF0E24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CCEE4-5752-417F-9441-D45500670558}" type="datetimeFigureOut">
              <a:rPr lang="en-GB" smtClean="0"/>
              <a:t>09/03/2022</a:t>
            </a:fld>
            <a:endParaRPr lang="en-GB"/>
          </a:p>
        </p:txBody>
      </p:sp>
      <p:sp>
        <p:nvSpPr>
          <p:cNvPr id="5" name="Footer Placeholder 4">
            <a:extLst>
              <a:ext uri="{FF2B5EF4-FFF2-40B4-BE49-F238E27FC236}">
                <a16:creationId xmlns:a16="http://schemas.microsoft.com/office/drawing/2014/main" id="{6358EA5E-CEE3-4405-B3C6-761090D59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A5B31F-91A3-4E94-BA14-B788AA4E8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BEA97-5A41-46E5-B182-CA3412EAA3CF}" type="slidenum">
              <a:rPr lang="en-GB" smtClean="0"/>
              <a:t>‹#›</a:t>
            </a:fld>
            <a:endParaRPr lang="en-GB"/>
          </a:p>
        </p:txBody>
      </p:sp>
    </p:spTree>
    <p:extLst>
      <p:ext uri="{BB962C8B-B14F-4D97-AF65-F5344CB8AC3E}">
        <p14:creationId xmlns:p14="http://schemas.microsoft.com/office/powerpoint/2010/main" val="2457879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hyperlink" Target="https://www.careopinion.org.uk/info/moderation-principles" TargetMode="External"/><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vimeo.com/498282102" TargetMode="External"/><Relationship Id="rId3" Type="http://schemas.openxmlformats.org/officeDocument/2006/relationships/image" Target="../media/image3.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png"/><Relationship Id="rId7" Type="http://schemas.openxmlformats.org/officeDocument/2006/relationships/hyperlink" Target="http://www.awesomeendsin.me/where-am-i-now/" TargetMode="External"/><Relationship Id="rId12"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diagramColors" Target="../diagrams/colors1.xml"/><Relationship Id="rId5" Type="http://schemas.openxmlformats.org/officeDocument/2006/relationships/hyperlink" Target="http://www.upcyclededucation.com/2014/04/conscious-discipline.html" TargetMode="External"/><Relationship Id="rId10" Type="http://schemas.openxmlformats.org/officeDocument/2006/relationships/diagramQuickStyle" Target="../diagrams/quickStyle1.xml"/><Relationship Id="rId4" Type="http://schemas.openxmlformats.org/officeDocument/2006/relationships/image" Target="../media/image48.png"/><Relationship Id="rId9"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png"/><Relationship Id="rId7"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hyperlink" Target="https://www.careopinion.org.uk/685561"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image" Target="../media/image44.svg"/><Relationship Id="rId4" Type="http://schemas.openxmlformats.org/officeDocument/2006/relationships/image" Target="../media/image62.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6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careopinion.org.uk/836788" TargetMode="External"/><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44.svg"/></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8" Type="http://schemas.openxmlformats.org/officeDocument/2006/relationships/hyperlink" Target="https://www.careopinion.org.uk/803664" TargetMode="External"/><Relationship Id="rId3" Type="http://schemas.openxmlformats.org/officeDocument/2006/relationships/image" Target="../media/image3.png"/><Relationship Id="rId7" Type="http://schemas.openxmlformats.org/officeDocument/2006/relationships/hyperlink" Target="https://www.careopinion.org.uk/825013"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careopinion.org.uk/831446" TargetMode="External"/><Relationship Id="rId11" Type="http://schemas.openxmlformats.org/officeDocument/2006/relationships/hyperlink" Target="https://www.careopinion.org.uk/789241" TargetMode="External"/><Relationship Id="rId5" Type="http://schemas.openxmlformats.org/officeDocument/2006/relationships/hyperlink" Target="https://www.careopinion.org.uk/844786" TargetMode="External"/><Relationship Id="rId10" Type="http://schemas.openxmlformats.org/officeDocument/2006/relationships/hyperlink" Target="https://www.careopinion.org.uk/588393" TargetMode="External"/><Relationship Id="rId4" Type="http://schemas.openxmlformats.org/officeDocument/2006/relationships/image" Target="../media/image74.png"/><Relationship Id="rId9" Type="http://schemas.openxmlformats.org/officeDocument/2006/relationships/hyperlink" Target="https://www.careopinion.org.uk/668265"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careopinion.org.uk/blogposts/785/why-do-i-post-on-care-opinion" TargetMode="External"/><Relationship Id="rId3" Type="http://schemas.openxmlformats.org/officeDocument/2006/relationships/image" Target="../media/image3.png"/><Relationship Id="rId7" Type="http://schemas.openxmlformats.org/officeDocument/2006/relationships/hyperlink" Target="https://www.careopinion.org.uk/blogposts/847/user-feedback-in-acute-mental-health-care-why"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hyperlink" Target="https://www.careopinion.org.uk/info/moderation-safeguarding" TargetMode="External"/><Relationship Id="rId5" Type="http://schemas.openxmlformats.org/officeDocument/2006/relationships/hyperlink" Target="https://www.careopinion.org.uk/blogposts/898/research-chat-5-principles-for-effective-feed" TargetMode="External"/><Relationship Id="rId10" Type="http://schemas.openxmlformats.org/officeDocument/2006/relationships/hyperlink" Target="https://www.careopinion.org.uk/blogposts/913/subscriber-chat-2-mental-health-why-its-impor" TargetMode="External"/><Relationship Id="rId4" Type="http://schemas.openxmlformats.org/officeDocument/2006/relationships/hyperlink" Target="https://www.careopinion.org.uk/blogposts/892/user-feedback-in-acute-mental-health-care-mak" TargetMode="External"/><Relationship Id="rId9" Type="http://schemas.openxmlformats.org/officeDocument/2006/relationships/hyperlink" Target="https://www.careopinion.org.uk/blogposts/794/feedback-via-care-opinion-a-dainty-dish-to-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12E751-4F89-418D-88FF-0D7F04731742}"/>
              </a:ext>
            </a:extLst>
          </p:cNvPr>
          <p:cNvPicPr>
            <a:picLocks noChangeAspect="1"/>
          </p:cNvPicPr>
          <p:nvPr/>
        </p:nvPicPr>
        <p:blipFill rotWithShape="1">
          <a:blip r:embed="rId2"/>
          <a:srcRect r="888" b="-1"/>
          <a:stretch/>
        </p:blipFill>
        <p:spPr>
          <a:xfrm>
            <a:off x="20" y="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A99781A-C0F3-4232-A9CF-B28023A09BDD}"/>
              </a:ext>
            </a:extLst>
          </p:cNvPr>
          <p:cNvSpPr>
            <a:spLocks noGrp="1"/>
          </p:cNvSpPr>
          <p:nvPr>
            <p:ph type="ctrTitle"/>
          </p:nvPr>
        </p:nvSpPr>
        <p:spPr>
          <a:xfrm>
            <a:off x="4703381" y="3230297"/>
            <a:ext cx="7409792" cy="1834056"/>
          </a:xfrm>
        </p:spPr>
        <p:txBody>
          <a:bodyPr>
            <a:normAutofit/>
          </a:bodyPr>
          <a:lstStyle/>
          <a:p>
            <a:r>
              <a:rPr lang="en-GB" sz="4000">
                <a:solidFill>
                  <a:srgbClr val="993366"/>
                </a:solidFill>
              </a:rPr>
              <a:t>Responding well and demonstrating impact</a:t>
            </a:r>
          </a:p>
        </p:txBody>
      </p:sp>
      <p:sp>
        <p:nvSpPr>
          <p:cNvPr id="3" name="Subtitle 2">
            <a:extLst>
              <a:ext uri="{FF2B5EF4-FFF2-40B4-BE49-F238E27FC236}">
                <a16:creationId xmlns:a16="http://schemas.microsoft.com/office/drawing/2014/main" id="{758880D9-67F0-4F87-A063-AE266A4C2B5E}"/>
              </a:ext>
            </a:extLst>
          </p:cNvPr>
          <p:cNvSpPr>
            <a:spLocks noGrp="1"/>
          </p:cNvSpPr>
          <p:nvPr>
            <p:ph type="subTitle" idx="1"/>
          </p:nvPr>
        </p:nvSpPr>
        <p:spPr>
          <a:xfrm>
            <a:off x="6417153" y="5123783"/>
            <a:ext cx="3982247" cy="683284"/>
          </a:xfrm>
        </p:spPr>
        <p:txBody>
          <a:bodyPr>
            <a:normAutofit/>
          </a:bodyPr>
          <a:lstStyle/>
          <a:p>
            <a:r>
              <a:rPr lang="en-GB" sz="2000"/>
              <a:t>Guidance for Mental Health Services</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46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6" name="Title 1">
            <a:extLst>
              <a:ext uri="{FF2B5EF4-FFF2-40B4-BE49-F238E27FC236}">
                <a16:creationId xmlns:a16="http://schemas.microsoft.com/office/drawing/2014/main" id="{B43C61A3-9CCD-4554-91A1-B280DD287693}"/>
              </a:ext>
            </a:extLst>
          </p:cNvPr>
          <p:cNvSpPr txBox="1">
            <a:spLocks/>
          </p:cNvSpPr>
          <p:nvPr/>
        </p:nvSpPr>
        <p:spPr>
          <a:xfrm>
            <a:off x="838200" y="365125"/>
            <a:ext cx="10515600" cy="635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rgbClr val="B10059"/>
                </a:solidFill>
                <a:latin typeface="+mn-lt"/>
              </a:rPr>
              <a:t>The moderation process</a:t>
            </a:r>
          </a:p>
        </p:txBody>
      </p:sp>
      <p:pic>
        <p:nvPicPr>
          <p:cNvPr id="4" name="Picture 3">
            <a:extLst>
              <a:ext uri="{FF2B5EF4-FFF2-40B4-BE49-F238E27FC236}">
                <a16:creationId xmlns:a16="http://schemas.microsoft.com/office/drawing/2014/main" id="{3500DD14-7F16-4495-9252-9092B24F5E78}"/>
              </a:ext>
            </a:extLst>
          </p:cNvPr>
          <p:cNvPicPr>
            <a:picLocks noChangeAspect="1"/>
          </p:cNvPicPr>
          <p:nvPr/>
        </p:nvPicPr>
        <p:blipFill>
          <a:blip r:embed="rId4"/>
          <a:stretch>
            <a:fillRect/>
          </a:stretch>
        </p:blipFill>
        <p:spPr>
          <a:xfrm>
            <a:off x="2046514" y="1365955"/>
            <a:ext cx="8560384" cy="5033358"/>
          </a:xfrm>
          <a:prstGeom prst="rect">
            <a:avLst/>
          </a:prstGeom>
        </p:spPr>
      </p:pic>
    </p:spTree>
    <p:extLst>
      <p:ext uri="{BB962C8B-B14F-4D97-AF65-F5344CB8AC3E}">
        <p14:creationId xmlns:p14="http://schemas.microsoft.com/office/powerpoint/2010/main" val="388858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6" name="Title 5">
            <a:extLst>
              <a:ext uri="{FF2B5EF4-FFF2-40B4-BE49-F238E27FC236}">
                <a16:creationId xmlns:a16="http://schemas.microsoft.com/office/drawing/2014/main" id="{673ECDC3-AF31-4931-9932-4E1C3E9C3B72}"/>
              </a:ext>
            </a:extLst>
          </p:cNvPr>
          <p:cNvSpPr>
            <a:spLocks noGrp="1"/>
          </p:cNvSpPr>
          <p:nvPr>
            <p:ph type="title"/>
          </p:nvPr>
        </p:nvSpPr>
        <p:spPr>
          <a:xfrm>
            <a:off x="838200" y="365125"/>
            <a:ext cx="10515600" cy="868871"/>
          </a:xfrm>
        </p:spPr>
        <p:txBody>
          <a:bodyPr>
            <a:normAutofit/>
          </a:bodyPr>
          <a:lstStyle/>
          <a:p>
            <a:r>
              <a:rPr lang="en-GB" sz="3600">
                <a:solidFill>
                  <a:srgbClr val="B10059"/>
                </a:solidFill>
                <a:latin typeface="+mn-lt"/>
              </a:rPr>
              <a:t>Support from the Care Opinion team</a:t>
            </a:r>
          </a:p>
        </p:txBody>
      </p:sp>
      <p:pic>
        <p:nvPicPr>
          <p:cNvPr id="4" name="Picture 3">
            <a:extLst>
              <a:ext uri="{FF2B5EF4-FFF2-40B4-BE49-F238E27FC236}">
                <a16:creationId xmlns:a16="http://schemas.microsoft.com/office/drawing/2014/main" id="{FF34E8BD-173C-41F8-BC53-930559725A1F}"/>
              </a:ext>
            </a:extLst>
          </p:cNvPr>
          <p:cNvPicPr>
            <a:picLocks noChangeAspect="1"/>
          </p:cNvPicPr>
          <p:nvPr/>
        </p:nvPicPr>
        <p:blipFill>
          <a:blip r:embed="rId4"/>
          <a:stretch>
            <a:fillRect/>
          </a:stretch>
        </p:blipFill>
        <p:spPr>
          <a:xfrm>
            <a:off x="5707699" y="1668484"/>
            <a:ext cx="776602" cy="868872"/>
          </a:xfrm>
          <a:prstGeom prst="rect">
            <a:avLst/>
          </a:prstGeom>
        </p:spPr>
      </p:pic>
      <p:pic>
        <p:nvPicPr>
          <p:cNvPr id="9" name="Picture 8">
            <a:extLst>
              <a:ext uri="{FF2B5EF4-FFF2-40B4-BE49-F238E27FC236}">
                <a16:creationId xmlns:a16="http://schemas.microsoft.com/office/drawing/2014/main" id="{CEFFD15A-1B14-49AC-9F8B-CA75077DD293}"/>
              </a:ext>
            </a:extLst>
          </p:cNvPr>
          <p:cNvPicPr>
            <a:picLocks noChangeAspect="1"/>
          </p:cNvPicPr>
          <p:nvPr/>
        </p:nvPicPr>
        <p:blipFill>
          <a:blip r:embed="rId5"/>
          <a:stretch>
            <a:fillRect/>
          </a:stretch>
        </p:blipFill>
        <p:spPr>
          <a:xfrm>
            <a:off x="1733258" y="1677003"/>
            <a:ext cx="776602" cy="860353"/>
          </a:xfrm>
          <a:prstGeom prst="rect">
            <a:avLst/>
          </a:prstGeom>
        </p:spPr>
      </p:pic>
      <p:pic>
        <p:nvPicPr>
          <p:cNvPr id="11" name="Picture 10">
            <a:extLst>
              <a:ext uri="{FF2B5EF4-FFF2-40B4-BE49-F238E27FC236}">
                <a16:creationId xmlns:a16="http://schemas.microsoft.com/office/drawing/2014/main" id="{65380C75-0E1A-4368-AC7F-1F117AD36F76}"/>
              </a:ext>
            </a:extLst>
          </p:cNvPr>
          <p:cNvPicPr>
            <a:picLocks noChangeAspect="1"/>
          </p:cNvPicPr>
          <p:nvPr/>
        </p:nvPicPr>
        <p:blipFill>
          <a:blip r:embed="rId6"/>
          <a:stretch>
            <a:fillRect/>
          </a:stretch>
        </p:blipFill>
        <p:spPr>
          <a:xfrm>
            <a:off x="9912155" y="1677003"/>
            <a:ext cx="1026998" cy="860353"/>
          </a:xfrm>
          <a:prstGeom prst="rect">
            <a:avLst/>
          </a:prstGeom>
        </p:spPr>
      </p:pic>
      <p:sp>
        <p:nvSpPr>
          <p:cNvPr id="12" name="TextBox 11">
            <a:extLst>
              <a:ext uri="{FF2B5EF4-FFF2-40B4-BE49-F238E27FC236}">
                <a16:creationId xmlns:a16="http://schemas.microsoft.com/office/drawing/2014/main" id="{D9FCE7F9-6C05-4D22-9DE1-54AA5BACDD06}"/>
              </a:ext>
            </a:extLst>
          </p:cNvPr>
          <p:cNvSpPr txBox="1"/>
          <p:nvPr/>
        </p:nvSpPr>
        <p:spPr>
          <a:xfrm>
            <a:off x="1038345" y="2605126"/>
            <a:ext cx="2367988" cy="400110"/>
          </a:xfrm>
          <a:prstGeom prst="rect">
            <a:avLst/>
          </a:prstGeom>
          <a:noFill/>
        </p:spPr>
        <p:txBody>
          <a:bodyPr wrap="square" rtlCol="0">
            <a:spAutoFit/>
          </a:bodyPr>
          <a:lstStyle/>
          <a:p>
            <a:r>
              <a:rPr lang="en-GB" sz="2000" b="1"/>
              <a:t>First line moderators</a:t>
            </a:r>
          </a:p>
        </p:txBody>
      </p:sp>
      <p:sp>
        <p:nvSpPr>
          <p:cNvPr id="13" name="TextBox 12">
            <a:extLst>
              <a:ext uri="{FF2B5EF4-FFF2-40B4-BE49-F238E27FC236}">
                <a16:creationId xmlns:a16="http://schemas.microsoft.com/office/drawing/2014/main" id="{51CB35B0-128A-4D27-A2D0-E32BC47BE980}"/>
              </a:ext>
            </a:extLst>
          </p:cNvPr>
          <p:cNvSpPr txBox="1"/>
          <p:nvPr/>
        </p:nvSpPr>
        <p:spPr>
          <a:xfrm>
            <a:off x="4793442" y="2605126"/>
            <a:ext cx="2790309" cy="400110"/>
          </a:xfrm>
          <a:prstGeom prst="rect">
            <a:avLst/>
          </a:prstGeom>
          <a:noFill/>
        </p:spPr>
        <p:txBody>
          <a:bodyPr wrap="square" rtlCol="0">
            <a:spAutoFit/>
          </a:bodyPr>
          <a:lstStyle/>
          <a:p>
            <a:r>
              <a:rPr lang="en-GB" sz="2000" b="1"/>
              <a:t>Second line moderators</a:t>
            </a:r>
          </a:p>
        </p:txBody>
      </p:sp>
      <p:sp>
        <p:nvSpPr>
          <p:cNvPr id="14" name="TextBox 13">
            <a:extLst>
              <a:ext uri="{FF2B5EF4-FFF2-40B4-BE49-F238E27FC236}">
                <a16:creationId xmlns:a16="http://schemas.microsoft.com/office/drawing/2014/main" id="{6875C73D-21B2-4CFE-87F4-38EC47E29E54}"/>
              </a:ext>
            </a:extLst>
          </p:cNvPr>
          <p:cNvSpPr txBox="1"/>
          <p:nvPr/>
        </p:nvSpPr>
        <p:spPr>
          <a:xfrm>
            <a:off x="9494933" y="2605126"/>
            <a:ext cx="2230221" cy="400110"/>
          </a:xfrm>
          <a:prstGeom prst="rect">
            <a:avLst/>
          </a:prstGeom>
          <a:noFill/>
        </p:spPr>
        <p:txBody>
          <a:bodyPr wrap="square" rtlCol="0">
            <a:spAutoFit/>
          </a:bodyPr>
          <a:lstStyle/>
          <a:p>
            <a:r>
              <a:rPr lang="en-GB" sz="2000" b="1"/>
              <a:t>Safeguarding Lead</a:t>
            </a:r>
          </a:p>
        </p:txBody>
      </p:sp>
      <p:pic>
        <p:nvPicPr>
          <p:cNvPr id="16" name="Picture 15">
            <a:extLst>
              <a:ext uri="{FF2B5EF4-FFF2-40B4-BE49-F238E27FC236}">
                <a16:creationId xmlns:a16="http://schemas.microsoft.com/office/drawing/2014/main" id="{9A7FD1AA-8A79-44C4-A0E9-2F1C07B24DA2}"/>
              </a:ext>
            </a:extLst>
          </p:cNvPr>
          <p:cNvPicPr>
            <a:picLocks noChangeAspect="1"/>
          </p:cNvPicPr>
          <p:nvPr/>
        </p:nvPicPr>
        <p:blipFill>
          <a:blip r:embed="rId7"/>
          <a:stretch>
            <a:fillRect/>
          </a:stretch>
        </p:blipFill>
        <p:spPr>
          <a:xfrm>
            <a:off x="3423267" y="1902865"/>
            <a:ext cx="1131437" cy="400110"/>
          </a:xfrm>
          <a:prstGeom prst="rect">
            <a:avLst/>
          </a:prstGeom>
        </p:spPr>
      </p:pic>
      <p:pic>
        <p:nvPicPr>
          <p:cNvPr id="17" name="Picture 16">
            <a:extLst>
              <a:ext uri="{FF2B5EF4-FFF2-40B4-BE49-F238E27FC236}">
                <a16:creationId xmlns:a16="http://schemas.microsoft.com/office/drawing/2014/main" id="{B1F2339F-EF2D-4340-9926-C9B425EA36A2}"/>
              </a:ext>
            </a:extLst>
          </p:cNvPr>
          <p:cNvPicPr>
            <a:picLocks noChangeAspect="1"/>
          </p:cNvPicPr>
          <p:nvPr/>
        </p:nvPicPr>
        <p:blipFill>
          <a:blip r:embed="rId7"/>
          <a:stretch>
            <a:fillRect/>
          </a:stretch>
        </p:blipFill>
        <p:spPr>
          <a:xfrm>
            <a:off x="7765702" y="1914053"/>
            <a:ext cx="1131437" cy="400110"/>
          </a:xfrm>
          <a:prstGeom prst="rect">
            <a:avLst/>
          </a:prstGeom>
        </p:spPr>
      </p:pic>
      <p:sp>
        <p:nvSpPr>
          <p:cNvPr id="18" name="TextBox 17">
            <a:extLst>
              <a:ext uri="{FF2B5EF4-FFF2-40B4-BE49-F238E27FC236}">
                <a16:creationId xmlns:a16="http://schemas.microsoft.com/office/drawing/2014/main" id="{D4937150-C862-4AAA-8EF2-C33BF6032E06}"/>
              </a:ext>
            </a:extLst>
          </p:cNvPr>
          <p:cNvSpPr txBox="1"/>
          <p:nvPr/>
        </p:nvSpPr>
        <p:spPr>
          <a:xfrm>
            <a:off x="717630" y="3136739"/>
            <a:ext cx="3009418" cy="2585323"/>
          </a:xfrm>
          <a:prstGeom prst="rect">
            <a:avLst/>
          </a:prstGeom>
          <a:noFill/>
        </p:spPr>
        <p:txBody>
          <a:bodyPr wrap="square" rtlCol="0">
            <a:spAutoFit/>
          </a:bodyPr>
          <a:lstStyle/>
          <a:p>
            <a:pPr marL="285750" indent="-285750">
              <a:buFont typeface="Arial" panose="020B0604020202020204" pitchFamily="34" charset="0"/>
              <a:buChar char="•"/>
            </a:pPr>
            <a:r>
              <a:rPr lang="en-GB"/>
              <a:t>Moderate stories using our moderation guidelines</a:t>
            </a:r>
          </a:p>
          <a:p>
            <a:pPr marL="285750" indent="-285750">
              <a:buFont typeface="Arial" panose="020B0604020202020204" pitchFamily="34" charset="0"/>
              <a:buChar char="•"/>
            </a:pPr>
            <a:r>
              <a:rPr lang="en-GB"/>
              <a:t>Have access to signposting and safeguarding information &amp; resources</a:t>
            </a:r>
          </a:p>
          <a:p>
            <a:pPr marL="285750" indent="-285750">
              <a:buFont typeface="Arial" panose="020B0604020202020204" pitchFamily="34" charset="0"/>
              <a:buChar char="•"/>
            </a:pPr>
            <a:r>
              <a:rPr lang="en-GB"/>
              <a:t>Receive internal training on safeguarding</a:t>
            </a:r>
          </a:p>
          <a:p>
            <a:pPr marL="285750" indent="-285750">
              <a:buFont typeface="Arial" panose="020B0604020202020204" pitchFamily="34" charset="0"/>
              <a:buChar char="•"/>
            </a:pPr>
            <a:r>
              <a:rPr lang="en-GB"/>
              <a:t>Refer stories of concern to 2</a:t>
            </a:r>
            <a:r>
              <a:rPr lang="en-GB" baseline="30000"/>
              <a:t>nd</a:t>
            </a:r>
            <a:r>
              <a:rPr lang="en-GB"/>
              <a:t> line moderators</a:t>
            </a:r>
          </a:p>
        </p:txBody>
      </p:sp>
      <p:sp>
        <p:nvSpPr>
          <p:cNvPr id="19" name="TextBox 18">
            <a:extLst>
              <a:ext uri="{FF2B5EF4-FFF2-40B4-BE49-F238E27FC236}">
                <a16:creationId xmlns:a16="http://schemas.microsoft.com/office/drawing/2014/main" id="{8BB58335-8351-47B2-9CC0-365AFF3A42FA}"/>
              </a:ext>
            </a:extLst>
          </p:cNvPr>
          <p:cNvSpPr txBox="1"/>
          <p:nvPr/>
        </p:nvSpPr>
        <p:spPr>
          <a:xfrm>
            <a:off x="4574333" y="3080824"/>
            <a:ext cx="3009418" cy="2031325"/>
          </a:xfrm>
          <a:prstGeom prst="rect">
            <a:avLst/>
          </a:prstGeom>
          <a:noFill/>
        </p:spPr>
        <p:txBody>
          <a:bodyPr wrap="square" rtlCol="0">
            <a:spAutoFit/>
          </a:bodyPr>
          <a:lstStyle/>
          <a:p>
            <a:pPr marL="285750" indent="-285750">
              <a:buFont typeface="Arial" panose="020B0604020202020204" pitchFamily="34" charset="0"/>
              <a:buChar char="•"/>
            </a:pPr>
            <a:r>
              <a:rPr lang="en-GB"/>
              <a:t>Staff with more experience/senior members of the team</a:t>
            </a:r>
          </a:p>
          <a:p>
            <a:pPr marL="285750" indent="-285750">
              <a:buFont typeface="Arial" panose="020B0604020202020204" pitchFamily="34" charset="0"/>
              <a:buChar char="•"/>
            </a:pPr>
            <a:r>
              <a:rPr lang="en-GB"/>
              <a:t>Will review and discuss any stories of concern or very critical stories (criticality 4 or above)</a:t>
            </a:r>
          </a:p>
        </p:txBody>
      </p:sp>
      <p:sp>
        <p:nvSpPr>
          <p:cNvPr id="20" name="TextBox 19">
            <a:extLst>
              <a:ext uri="{FF2B5EF4-FFF2-40B4-BE49-F238E27FC236}">
                <a16:creationId xmlns:a16="http://schemas.microsoft.com/office/drawing/2014/main" id="{724ED088-CE1C-4B20-8B4F-6CAD5DC9770E}"/>
              </a:ext>
            </a:extLst>
          </p:cNvPr>
          <p:cNvSpPr txBox="1"/>
          <p:nvPr/>
        </p:nvSpPr>
        <p:spPr>
          <a:xfrm>
            <a:off x="9105334" y="3073006"/>
            <a:ext cx="3009418" cy="2585323"/>
          </a:xfrm>
          <a:prstGeom prst="rect">
            <a:avLst/>
          </a:prstGeom>
          <a:noFill/>
        </p:spPr>
        <p:txBody>
          <a:bodyPr wrap="square" rtlCol="0">
            <a:spAutoFit/>
          </a:bodyPr>
          <a:lstStyle/>
          <a:p>
            <a:pPr marL="285750" indent="-285750">
              <a:buFont typeface="Arial" panose="020B0604020202020204" pitchFamily="34" charset="0"/>
              <a:buChar char="•"/>
            </a:pPr>
            <a:r>
              <a:rPr lang="en-GB"/>
              <a:t>Provides support and advice to 1</a:t>
            </a:r>
            <a:r>
              <a:rPr lang="en-GB" baseline="30000"/>
              <a:t>st</a:t>
            </a:r>
            <a:r>
              <a:rPr lang="en-GB"/>
              <a:t> and 2</a:t>
            </a:r>
            <a:r>
              <a:rPr lang="en-GB" baseline="30000"/>
              <a:t>nd</a:t>
            </a:r>
            <a:r>
              <a:rPr lang="en-GB"/>
              <a:t> line moderators</a:t>
            </a:r>
          </a:p>
          <a:p>
            <a:pPr marL="285750" indent="-285750">
              <a:buFont typeface="Arial" panose="020B0604020202020204" pitchFamily="34" charset="0"/>
              <a:buChar char="•"/>
            </a:pPr>
            <a:r>
              <a:rPr lang="en-GB"/>
              <a:t>Delivers safeguarding training to moderators</a:t>
            </a:r>
          </a:p>
          <a:p>
            <a:pPr marL="285750" indent="-285750">
              <a:buFont typeface="Arial" panose="020B0604020202020204" pitchFamily="34" charset="0"/>
              <a:buChar char="•"/>
            </a:pPr>
            <a:r>
              <a:rPr lang="en-GB"/>
              <a:t>Develops safeguarding resources and guidelines for moderators to use </a:t>
            </a:r>
          </a:p>
          <a:p>
            <a:endParaRPr lang="en-GB"/>
          </a:p>
        </p:txBody>
      </p:sp>
      <p:sp>
        <p:nvSpPr>
          <p:cNvPr id="21" name="TextBox 20">
            <a:extLst>
              <a:ext uri="{FF2B5EF4-FFF2-40B4-BE49-F238E27FC236}">
                <a16:creationId xmlns:a16="http://schemas.microsoft.com/office/drawing/2014/main" id="{AD2699D6-C172-41CD-A08C-7296CD760006}"/>
              </a:ext>
            </a:extLst>
          </p:cNvPr>
          <p:cNvSpPr txBox="1"/>
          <p:nvPr/>
        </p:nvSpPr>
        <p:spPr>
          <a:xfrm>
            <a:off x="930796" y="6090081"/>
            <a:ext cx="10515600" cy="276999"/>
          </a:xfrm>
          <a:prstGeom prst="rect">
            <a:avLst/>
          </a:prstGeom>
          <a:noFill/>
        </p:spPr>
        <p:txBody>
          <a:bodyPr wrap="square" rtlCol="0">
            <a:spAutoFit/>
          </a:bodyPr>
          <a:lstStyle/>
          <a:p>
            <a:r>
              <a:rPr lang="en-GB" sz="1200" b="0" i="0">
                <a:effectLst/>
                <a:highlight>
                  <a:srgbClr val="DCB2C3"/>
                </a:highlight>
                <a:latin typeface="Calibri" panose="020F0502020204030204" pitchFamily="34" charset="0"/>
                <a:cs typeface="Calibri" panose="020F0502020204030204" pitchFamily="34" charset="0"/>
              </a:rPr>
              <a:t>Care Opinion itself has no powers to investigate concerns about abuse or neglect, but we can help to make sure such concerns are reported to the proper authorities.</a:t>
            </a:r>
            <a:endParaRPr lang="en-GB" sz="1200">
              <a:highlight>
                <a:srgbClr val="DCB2C3"/>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0A8CFC7-C049-4955-BBB8-6B9AD3C8642E}"/>
              </a:ext>
            </a:extLst>
          </p:cNvPr>
          <p:cNvSpPr txBox="1"/>
          <p:nvPr/>
        </p:nvSpPr>
        <p:spPr>
          <a:xfrm>
            <a:off x="3760494" y="6367080"/>
            <a:ext cx="3880125" cy="307777"/>
          </a:xfrm>
          <a:prstGeom prst="rect">
            <a:avLst/>
          </a:prstGeom>
          <a:noFill/>
        </p:spPr>
        <p:txBody>
          <a:bodyPr wrap="square" rtlCol="0">
            <a:spAutoFit/>
          </a:bodyPr>
          <a:lstStyle/>
          <a:p>
            <a:r>
              <a:rPr lang="en-GB" sz="1400" b="0" i="0">
                <a:effectLst/>
                <a:latin typeface="Calibri" panose="020F0502020204030204" pitchFamily="34" charset="0"/>
                <a:cs typeface="Calibri" panose="020F0502020204030204" pitchFamily="34" charset="0"/>
                <a:hlinkClick r:id="rId8"/>
              </a:rPr>
              <a:t>Read more about how we moderate stories here</a:t>
            </a:r>
            <a:r>
              <a:rPr lang="en-GB" sz="1200" b="0" i="0">
                <a:effectLst/>
                <a:latin typeface="Calibri" panose="020F0502020204030204" pitchFamily="34" charset="0"/>
                <a:cs typeface="Calibri" panose="020F0502020204030204" pitchFamily="34" charset="0"/>
                <a:hlinkClick r:id="rId8"/>
              </a:rPr>
              <a:t>.</a:t>
            </a:r>
            <a:endParaRPr lang="en-GB"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0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6" name="Title 5">
            <a:extLst>
              <a:ext uri="{FF2B5EF4-FFF2-40B4-BE49-F238E27FC236}">
                <a16:creationId xmlns:a16="http://schemas.microsoft.com/office/drawing/2014/main" id="{673ECDC3-AF31-4931-9932-4E1C3E9C3B72}"/>
              </a:ext>
            </a:extLst>
          </p:cNvPr>
          <p:cNvSpPr>
            <a:spLocks noGrp="1"/>
          </p:cNvSpPr>
          <p:nvPr>
            <p:ph type="title"/>
          </p:nvPr>
        </p:nvSpPr>
        <p:spPr>
          <a:xfrm>
            <a:off x="717630" y="347835"/>
            <a:ext cx="10515600" cy="868871"/>
          </a:xfrm>
        </p:spPr>
        <p:txBody>
          <a:bodyPr>
            <a:normAutofit fontScale="90000"/>
          </a:bodyPr>
          <a:lstStyle/>
          <a:p>
            <a:r>
              <a:rPr lang="en-GB" sz="3600">
                <a:solidFill>
                  <a:srgbClr val="B10059"/>
                </a:solidFill>
                <a:latin typeface="+mn-lt"/>
              </a:rPr>
              <a:t>Support from the Care Opinion team</a:t>
            </a:r>
            <a:br>
              <a:rPr lang="en-GB" sz="3600">
                <a:solidFill>
                  <a:srgbClr val="B10059"/>
                </a:solidFill>
                <a:latin typeface="+mn-lt"/>
              </a:rPr>
            </a:br>
            <a:r>
              <a:rPr lang="en-GB" sz="2200">
                <a:solidFill>
                  <a:srgbClr val="5B1E45"/>
                </a:solidFill>
                <a:latin typeface="+mn-lt"/>
              </a:rPr>
              <a:t>(Continued)</a:t>
            </a:r>
            <a:endParaRPr lang="en-GB" sz="3600">
              <a:solidFill>
                <a:srgbClr val="5B1E45"/>
              </a:solidFill>
              <a:latin typeface="+mn-lt"/>
            </a:endParaRPr>
          </a:p>
        </p:txBody>
      </p:sp>
      <p:sp>
        <p:nvSpPr>
          <p:cNvPr id="19" name="TextBox 18">
            <a:extLst>
              <a:ext uri="{FF2B5EF4-FFF2-40B4-BE49-F238E27FC236}">
                <a16:creationId xmlns:a16="http://schemas.microsoft.com/office/drawing/2014/main" id="{8BB58335-8351-47B2-9CC0-365AFF3A42FA}"/>
              </a:ext>
            </a:extLst>
          </p:cNvPr>
          <p:cNvSpPr txBox="1"/>
          <p:nvPr/>
        </p:nvSpPr>
        <p:spPr>
          <a:xfrm>
            <a:off x="4886446" y="3194512"/>
            <a:ext cx="2419109" cy="584775"/>
          </a:xfrm>
          <a:prstGeom prst="rect">
            <a:avLst/>
          </a:prstGeom>
          <a:noFill/>
        </p:spPr>
        <p:txBody>
          <a:bodyPr wrap="square" rtlCol="0">
            <a:spAutoFit/>
          </a:bodyPr>
          <a:lstStyle/>
          <a:p>
            <a:r>
              <a:rPr lang="en-GB" sz="3200">
                <a:solidFill>
                  <a:srgbClr val="5B1E45"/>
                </a:solidFill>
              </a:rPr>
              <a:t>Story Locking</a:t>
            </a:r>
          </a:p>
        </p:txBody>
      </p:sp>
      <p:pic>
        <p:nvPicPr>
          <p:cNvPr id="3" name="Picture 2">
            <a:extLst>
              <a:ext uri="{FF2B5EF4-FFF2-40B4-BE49-F238E27FC236}">
                <a16:creationId xmlns:a16="http://schemas.microsoft.com/office/drawing/2014/main" id="{9878DF08-6B76-41E5-95C3-8ADA4C115F49}"/>
              </a:ext>
            </a:extLst>
          </p:cNvPr>
          <p:cNvPicPr>
            <a:picLocks noChangeAspect="1"/>
          </p:cNvPicPr>
          <p:nvPr/>
        </p:nvPicPr>
        <p:blipFill rotWithShape="1">
          <a:blip r:embed="rId4"/>
          <a:srcRect r="9127" b="15708"/>
          <a:stretch/>
        </p:blipFill>
        <p:spPr>
          <a:xfrm>
            <a:off x="5426598" y="2012155"/>
            <a:ext cx="1338803" cy="1273970"/>
          </a:xfrm>
          <a:prstGeom prst="rect">
            <a:avLst/>
          </a:prstGeom>
        </p:spPr>
      </p:pic>
      <p:sp>
        <p:nvSpPr>
          <p:cNvPr id="23" name="Rectangle: Rounded Corners 22">
            <a:extLst>
              <a:ext uri="{FF2B5EF4-FFF2-40B4-BE49-F238E27FC236}">
                <a16:creationId xmlns:a16="http://schemas.microsoft.com/office/drawing/2014/main" id="{6F0E64AD-0FFB-48F1-A5C1-B5FDA31D5009}"/>
              </a:ext>
            </a:extLst>
          </p:cNvPr>
          <p:cNvSpPr/>
          <p:nvPr/>
        </p:nvSpPr>
        <p:spPr>
          <a:xfrm>
            <a:off x="1266822" y="3948224"/>
            <a:ext cx="10344151" cy="2324100"/>
          </a:xfrm>
          <a:prstGeom prst="roundRect">
            <a:avLst/>
          </a:prstGeom>
          <a:solidFill>
            <a:srgbClr val="DCB2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5A9F899-7E2D-464B-ABD5-2FD9D2CF1A8E}"/>
              </a:ext>
            </a:extLst>
          </p:cNvPr>
          <p:cNvSpPr txBox="1"/>
          <p:nvPr/>
        </p:nvSpPr>
        <p:spPr>
          <a:xfrm>
            <a:off x="1884319" y="4207251"/>
            <a:ext cx="9109155" cy="1754326"/>
          </a:xfrm>
          <a:prstGeom prst="rect">
            <a:avLst/>
          </a:prstGeom>
          <a:noFill/>
        </p:spPr>
        <p:txBody>
          <a:bodyPr wrap="square" rtlCol="0">
            <a:spAutoFit/>
          </a:bodyPr>
          <a:lstStyle/>
          <a:p>
            <a:pPr algn="ctr"/>
            <a:r>
              <a:rPr lang="en-GB" b="1">
                <a:solidFill>
                  <a:schemeClr val="bg1"/>
                </a:solidFill>
              </a:rPr>
              <a:t>Although at Care Opinion we actively encourage open and honest conversations, we do recognise that sometimes this cannot be achieved. To support responders, we now have the ability to ‘lock’ a story, which prevents any further comments from being made.</a:t>
            </a:r>
          </a:p>
          <a:p>
            <a:pPr algn="ctr"/>
            <a:endParaRPr lang="en-GB" b="1">
              <a:solidFill>
                <a:schemeClr val="bg1"/>
              </a:solidFill>
            </a:endParaRPr>
          </a:p>
          <a:p>
            <a:pPr algn="ctr"/>
            <a:r>
              <a:rPr lang="en-GB" b="1">
                <a:solidFill>
                  <a:schemeClr val="bg1"/>
                </a:solidFill>
              </a:rPr>
              <a:t>If we feel that it is not in anyone’s best interests to continue a conversation on the Care Opinion site, then we may decide to use this feature and lock the story to further responses.</a:t>
            </a:r>
          </a:p>
        </p:txBody>
      </p:sp>
    </p:spTree>
    <p:extLst>
      <p:ext uri="{BB962C8B-B14F-4D97-AF65-F5344CB8AC3E}">
        <p14:creationId xmlns:p14="http://schemas.microsoft.com/office/powerpoint/2010/main" val="394530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3CB7-1B93-4DBE-BB12-4AD940B8C8F7}"/>
              </a:ext>
            </a:extLst>
          </p:cNvPr>
          <p:cNvSpPr>
            <a:spLocks noGrp="1"/>
          </p:cNvSpPr>
          <p:nvPr>
            <p:ph type="title"/>
          </p:nvPr>
        </p:nvSpPr>
        <p:spPr>
          <a:xfrm>
            <a:off x="838200" y="365125"/>
            <a:ext cx="10515600" cy="693031"/>
          </a:xfrm>
        </p:spPr>
        <p:txBody>
          <a:bodyPr>
            <a:normAutofit/>
          </a:bodyPr>
          <a:lstStyle/>
          <a:p>
            <a:r>
              <a:rPr lang="en-GB" sz="3600">
                <a:solidFill>
                  <a:srgbClr val="B10059"/>
                </a:solidFill>
                <a:latin typeface="+mn-lt"/>
              </a:rPr>
              <a:t>How to respond to stories</a:t>
            </a:r>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10" name="Graphic 9" descr="Badge 1 with solid fill">
            <a:extLst>
              <a:ext uri="{FF2B5EF4-FFF2-40B4-BE49-F238E27FC236}">
                <a16:creationId xmlns:a16="http://schemas.microsoft.com/office/drawing/2014/main" id="{DE7A388A-2D3C-4F9C-832E-FF0A43228B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270" y="1228809"/>
            <a:ext cx="612955" cy="612955"/>
          </a:xfrm>
          <a:prstGeom prst="rect">
            <a:avLst/>
          </a:prstGeom>
        </p:spPr>
      </p:pic>
      <p:sp>
        <p:nvSpPr>
          <p:cNvPr id="12" name="TextBox 11">
            <a:extLst>
              <a:ext uri="{FF2B5EF4-FFF2-40B4-BE49-F238E27FC236}">
                <a16:creationId xmlns:a16="http://schemas.microsoft.com/office/drawing/2014/main" id="{1CB71A1A-2D50-49B4-9595-39AA9B1BDDDE}"/>
              </a:ext>
            </a:extLst>
          </p:cNvPr>
          <p:cNvSpPr txBox="1"/>
          <p:nvPr/>
        </p:nvSpPr>
        <p:spPr>
          <a:xfrm>
            <a:off x="1241856" y="1288988"/>
            <a:ext cx="5382228" cy="461665"/>
          </a:xfrm>
          <a:prstGeom prst="rect">
            <a:avLst/>
          </a:prstGeom>
          <a:noFill/>
        </p:spPr>
        <p:txBody>
          <a:bodyPr wrap="square" rtlCol="0">
            <a:spAutoFit/>
          </a:bodyPr>
          <a:lstStyle/>
          <a:p>
            <a:r>
              <a:rPr lang="en-GB" sz="2400"/>
              <a:t>Email to your inbox</a:t>
            </a:r>
          </a:p>
        </p:txBody>
      </p:sp>
      <p:pic>
        <p:nvPicPr>
          <p:cNvPr id="14" name="Graphic 13" descr="Badge with solid fill">
            <a:extLst>
              <a:ext uri="{FF2B5EF4-FFF2-40B4-BE49-F238E27FC236}">
                <a16:creationId xmlns:a16="http://schemas.microsoft.com/office/drawing/2014/main" id="{2FB90688-D5AD-4174-B659-61EA77E6DF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496" y="3469849"/>
            <a:ext cx="612956" cy="612956"/>
          </a:xfrm>
          <a:prstGeom prst="rect">
            <a:avLst/>
          </a:prstGeom>
        </p:spPr>
      </p:pic>
      <p:sp>
        <p:nvSpPr>
          <p:cNvPr id="16" name="TextBox 15">
            <a:extLst>
              <a:ext uri="{FF2B5EF4-FFF2-40B4-BE49-F238E27FC236}">
                <a16:creationId xmlns:a16="http://schemas.microsoft.com/office/drawing/2014/main" id="{8B0B979B-F94A-418A-9E0C-883F4A1D88B5}"/>
              </a:ext>
            </a:extLst>
          </p:cNvPr>
          <p:cNvSpPr txBox="1"/>
          <p:nvPr/>
        </p:nvSpPr>
        <p:spPr>
          <a:xfrm>
            <a:off x="1241856" y="3545494"/>
            <a:ext cx="4074289" cy="461665"/>
          </a:xfrm>
          <a:prstGeom prst="rect">
            <a:avLst/>
          </a:prstGeom>
          <a:noFill/>
        </p:spPr>
        <p:txBody>
          <a:bodyPr wrap="square" rtlCol="0">
            <a:spAutoFit/>
          </a:bodyPr>
          <a:lstStyle/>
          <a:p>
            <a:r>
              <a:rPr lang="en-GB" sz="2400"/>
              <a:t>Click on the story title</a:t>
            </a:r>
          </a:p>
        </p:txBody>
      </p:sp>
      <p:pic>
        <p:nvPicPr>
          <p:cNvPr id="18" name="Picture 17">
            <a:extLst>
              <a:ext uri="{FF2B5EF4-FFF2-40B4-BE49-F238E27FC236}">
                <a16:creationId xmlns:a16="http://schemas.microsoft.com/office/drawing/2014/main" id="{FAAE5859-8DF3-4050-9D3F-8DF711385F48}"/>
              </a:ext>
            </a:extLst>
          </p:cNvPr>
          <p:cNvPicPr>
            <a:picLocks noChangeAspect="1"/>
          </p:cNvPicPr>
          <p:nvPr/>
        </p:nvPicPr>
        <p:blipFill>
          <a:blip r:embed="rId8"/>
          <a:stretch>
            <a:fillRect/>
          </a:stretch>
        </p:blipFill>
        <p:spPr>
          <a:xfrm>
            <a:off x="1053297" y="1700789"/>
            <a:ext cx="5570788" cy="1492327"/>
          </a:xfrm>
          <a:prstGeom prst="rect">
            <a:avLst/>
          </a:prstGeom>
        </p:spPr>
      </p:pic>
      <p:pic>
        <p:nvPicPr>
          <p:cNvPr id="20" name="Picture 19">
            <a:extLst>
              <a:ext uri="{FF2B5EF4-FFF2-40B4-BE49-F238E27FC236}">
                <a16:creationId xmlns:a16="http://schemas.microsoft.com/office/drawing/2014/main" id="{26692CD7-3190-4016-B640-FC79F1C84141}"/>
              </a:ext>
            </a:extLst>
          </p:cNvPr>
          <p:cNvPicPr>
            <a:picLocks noChangeAspect="1"/>
          </p:cNvPicPr>
          <p:nvPr/>
        </p:nvPicPr>
        <p:blipFill>
          <a:blip r:embed="rId9"/>
          <a:stretch>
            <a:fillRect/>
          </a:stretch>
        </p:blipFill>
        <p:spPr>
          <a:xfrm>
            <a:off x="867974" y="4189102"/>
            <a:ext cx="6048737" cy="1687475"/>
          </a:xfrm>
          <a:prstGeom prst="rect">
            <a:avLst/>
          </a:prstGeom>
        </p:spPr>
      </p:pic>
      <p:pic>
        <p:nvPicPr>
          <p:cNvPr id="21" name="Graphic 20" descr="Badge 3 with solid fill">
            <a:extLst>
              <a:ext uri="{FF2B5EF4-FFF2-40B4-BE49-F238E27FC236}">
                <a16:creationId xmlns:a16="http://schemas.microsoft.com/office/drawing/2014/main" id="{BF8F1255-C623-46AB-B609-934047463D3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81308" y="2816044"/>
            <a:ext cx="612956" cy="612956"/>
          </a:xfrm>
          <a:prstGeom prst="rect">
            <a:avLst/>
          </a:prstGeom>
        </p:spPr>
      </p:pic>
      <p:sp>
        <p:nvSpPr>
          <p:cNvPr id="22" name="TextBox 21">
            <a:extLst>
              <a:ext uri="{FF2B5EF4-FFF2-40B4-BE49-F238E27FC236}">
                <a16:creationId xmlns:a16="http://schemas.microsoft.com/office/drawing/2014/main" id="{5FC0E634-8B21-4F22-A6C3-2E208E1279D3}"/>
              </a:ext>
            </a:extLst>
          </p:cNvPr>
          <p:cNvSpPr txBox="1"/>
          <p:nvPr/>
        </p:nvSpPr>
        <p:spPr>
          <a:xfrm>
            <a:off x="8273135" y="2791038"/>
            <a:ext cx="3802291" cy="1200329"/>
          </a:xfrm>
          <a:prstGeom prst="rect">
            <a:avLst/>
          </a:prstGeom>
          <a:noFill/>
        </p:spPr>
        <p:txBody>
          <a:bodyPr wrap="square" rtlCol="0">
            <a:spAutoFit/>
          </a:bodyPr>
          <a:lstStyle/>
          <a:p>
            <a:r>
              <a:rPr lang="en-GB" sz="2400"/>
              <a:t>Scroll to the bottom of the story and click ‘post your response’</a:t>
            </a:r>
          </a:p>
        </p:txBody>
      </p:sp>
      <p:pic>
        <p:nvPicPr>
          <p:cNvPr id="23" name="Picture 22">
            <a:extLst>
              <a:ext uri="{FF2B5EF4-FFF2-40B4-BE49-F238E27FC236}">
                <a16:creationId xmlns:a16="http://schemas.microsoft.com/office/drawing/2014/main" id="{20B53B3B-4481-4EBE-9B6E-69FB10A2359A}"/>
              </a:ext>
            </a:extLst>
          </p:cNvPr>
          <p:cNvPicPr>
            <a:picLocks noChangeAspect="1"/>
          </p:cNvPicPr>
          <p:nvPr/>
        </p:nvPicPr>
        <p:blipFill>
          <a:blip r:embed="rId12"/>
          <a:stretch>
            <a:fillRect/>
          </a:stretch>
        </p:blipFill>
        <p:spPr>
          <a:xfrm>
            <a:off x="8481873" y="4048693"/>
            <a:ext cx="2871927" cy="832149"/>
          </a:xfrm>
          <a:prstGeom prst="rect">
            <a:avLst/>
          </a:prstGeom>
        </p:spPr>
      </p:pic>
      <p:sp>
        <p:nvSpPr>
          <p:cNvPr id="24" name="TextBox 23">
            <a:extLst>
              <a:ext uri="{FF2B5EF4-FFF2-40B4-BE49-F238E27FC236}">
                <a16:creationId xmlns:a16="http://schemas.microsoft.com/office/drawing/2014/main" id="{EEA6D3C7-B5E7-435F-BC4B-5A1138D4DA50}"/>
              </a:ext>
            </a:extLst>
          </p:cNvPr>
          <p:cNvSpPr txBox="1"/>
          <p:nvPr/>
        </p:nvSpPr>
        <p:spPr>
          <a:xfrm>
            <a:off x="3322250" y="6329113"/>
            <a:ext cx="7188921" cy="461665"/>
          </a:xfrm>
          <a:prstGeom prst="rect">
            <a:avLst/>
          </a:prstGeom>
          <a:noFill/>
        </p:spPr>
        <p:txBody>
          <a:bodyPr wrap="square" rtlCol="0">
            <a:spAutoFit/>
          </a:bodyPr>
          <a:lstStyle/>
          <a:p>
            <a:r>
              <a:rPr lang="en-GB" sz="2400" err="1">
                <a:hlinkClick r:id="rId13"/>
              </a:rPr>
              <a:t>Bitesized</a:t>
            </a:r>
            <a:r>
              <a:rPr lang="en-GB" sz="2400">
                <a:hlinkClick r:id="rId13"/>
              </a:rPr>
              <a:t> - How to respond on Care Opinion on Vimeo</a:t>
            </a:r>
            <a:endParaRPr lang="en-GB" sz="2400"/>
          </a:p>
        </p:txBody>
      </p:sp>
      <p:pic>
        <p:nvPicPr>
          <p:cNvPr id="26" name="Picture 25">
            <a:extLst>
              <a:ext uri="{FF2B5EF4-FFF2-40B4-BE49-F238E27FC236}">
                <a16:creationId xmlns:a16="http://schemas.microsoft.com/office/drawing/2014/main" id="{59B48DF2-D30D-45CE-8283-9B81DCF99D7C}"/>
              </a:ext>
            </a:extLst>
          </p:cNvPr>
          <p:cNvPicPr>
            <a:picLocks noChangeAspect="1"/>
          </p:cNvPicPr>
          <p:nvPr/>
        </p:nvPicPr>
        <p:blipFill>
          <a:blip r:embed="rId14"/>
          <a:stretch>
            <a:fillRect/>
          </a:stretch>
        </p:blipFill>
        <p:spPr>
          <a:xfrm>
            <a:off x="3346954" y="4048693"/>
            <a:ext cx="612956" cy="512368"/>
          </a:xfrm>
          <a:prstGeom prst="rect">
            <a:avLst/>
          </a:prstGeom>
        </p:spPr>
      </p:pic>
      <p:pic>
        <p:nvPicPr>
          <p:cNvPr id="27" name="Picture 26">
            <a:extLst>
              <a:ext uri="{FF2B5EF4-FFF2-40B4-BE49-F238E27FC236}">
                <a16:creationId xmlns:a16="http://schemas.microsoft.com/office/drawing/2014/main" id="{E4B7A481-9514-4B24-A0CB-A3E6F3FE87E6}"/>
              </a:ext>
            </a:extLst>
          </p:cNvPr>
          <p:cNvPicPr>
            <a:picLocks noChangeAspect="1"/>
          </p:cNvPicPr>
          <p:nvPr/>
        </p:nvPicPr>
        <p:blipFill>
          <a:blip r:embed="rId14"/>
          <a:stretch>
            <a:fillRect/>
          </a:stretch>
        </p:blipFill>
        <p:spPr>
          <a:xfrm>
            <a:off x="11324026" y="3676734"/>
            <a:ext cx="612956" cy="512368"/>
          </a:xfrm>
          <a:prstGeom prst="rect">
            <a:avLst/>
          </a:prstGeom>
        </p:spPr>
      </p:pic>
    </p:spTree>
    <p:extLst>
      <p:ext uri="{BB962C8B-B14F-4D97-AF65-F5344CB8AC3E}">
        <p14:creationId xmlns:p14="http://schemas.microsoft.com/office/powerpoint/2010/main" val="24204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7254BEA-8F81-49CE-8760-C1B371BAFD96}"/>
              </a:ext>
            </a:extLst>
          </p:cNvPr>
          <p:cNvSpPr/>
          <p:nvPr/>
        </p:nvSpPr>
        <p:spPr>
          <a:xfrm>
            <a:off x="809624" y="2600039"/>
            <a:ext cx="10963276" cy="3791236"/>
          </a:xfrm>
          <a:prstGeom prst="roundRect">
            <a:avLst/>
          </a:prstGeom>
          <a:solidFill>
            <a:srgbClr val="DCB2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E23CB7-1B93-4DBE-BB12-4AD940B8C8F7}"/>
              </a:ext>
            </a:extLst>
          </p:cNvPr>
          <p:cNvSpPr>
            <a:spLocks noGrp="1"/>
          </p:cNvSpPr>
          <p:nvPr>
            <p:ph type="title"/>
          </p:nvPr>
        </p:nvSpPr>
        <p:spPr>
          <a:xfrm>
            <a:off x="482625" y="110030"/>
            <a:ext cx="10515600" cy="780769"/>
          </a:xfrm>
        </p:spPr>
        <p:txBody>
          <a:bodyPr>
            <a:normAutofit/>
          </a:bodyPr>
          <a:lstStyle/>
          <a:p>
            <a:r>
              <a:rPr lang="en-GB" sz="3600">
                <a:solidFill>
                  <a:srgbClr val="B10059"/>
                </a:solidFill>
                <a:latin typeface="+mn-lt"/>
              </a:rPr>
              <a:t>Good practice in responding</a:t>
            </a:r>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18" name="TextBox 17">
            <a:extLst>
              <a:ext uri="{FF2B5EF4-FFF2-40B4-BE49-F238E27FC236}">
                <a16:creationId xmlns:a16="http://schemas.microsoft.com/office/drawing/2014/main" id="{79A52FE0-9368-4CB3-A712-9F5AE4A883E2}"/>
              </a:ext>
            </a:extLst>
          </p:cNvPr>
          <p:cNvSpPr txBox="1"/>
          <p:nvPr/>
        </p:nvSpPr>
        <p:spPr>
          <a:xfrm>
            <a:off x="971550" y="5041242"/>
            <a:ext cx="10801350" cy="646331"/>
          </a:xfrm>
          <a:prstGeom prst="rect">
            <a:avLst/>
          </a:prstGeom>
          <a:noFill/>
        </p:spPr>
        <p:txBody>
          <a:bodyPr wrap="square">
            <a:spAutoFit/>
          </a:bodyPr>
          <a:lstStyle/>
          <a:p>
            <a:pPr marL="285750" indent="-285750">
              <a:buFont typeface="Arial" panose="020B0604020202020204" pitchFamily="34" charset="0"/>
              <a:buChar char="•"/>
            </a:pPr>
            <a:r>
              <a:rPr lang="en-GB" b="1" i="0" u="none" strike="noStrike">
                <a:solidFill>
                  <a:srgbClr val="5B1E45"/>
                </a:solidFill>
                <a:effectLst/>
                <a:latin typeface="Calibri" panose="020F0502020204030204" pitchFamily="34" charset="0"/>
              </a:rPr>
              <a:t>Show you are a listening organisation </a:t>
            </a:r>
            <a:r>
              <a:rPr lang="en-GB" b="1" i="0" u="none" strike="noStrike">
                <a:solidFill>
                  <a:schemeClr val="bg1"/>
                </a:solidFill>
                <a:effectLst/>
                <a:latin typeface="Calibri" panose="020F0502020204030204" pitchFamily="34" charset="0"/>
              </a:rPr>
              <a:t>and that you use the feedback in a constructive way to learn from &amp; improve services for others – explain why feedback is so important</a:t>
            </a:r>
            <a:r>
              <a:rPr lang="en-GB" b="1" i="0">
                <a:solidFill>
                  <a:schemeClr val="bg1"/>
                </a:solidFill>
                <a:effectLst/>
                <a:latin typeface="Calibri" panose="020F0502020204030204" pitchFamily="34" charset="0"/>
              </a:rPr>
              <a:t>​</a:t>
            </a:r>
            <a:endParaRPr lang="en-GB" b="1">
              <a:solidFill>
                <a:schemeClr val="bg1"/>
              </a:solidFill>
            </a:endParaRPr>
          </a:p>
        </p:txBody>
      </p:sp>
      <p:sp>
        <p:nvSpPr>
          <p:cNvPr id="20" name="TextBox 19">
            <a:extLst>
              <a:ext uri="{FF2B5EF4-FFF2-40B4-BE49-F238E27FC236}">
                <a16:creationId xmlns:a16="http://schemas.microsoft.com/office/drawing/2014/main" id="{23C62CB0-F75C-49B0-9C18-FB15F7F76451}"/>
              </a:ext>
            </a:extLst>
          </p:cNvPr>
          <p:cNvSpPr txBox="1"/>
          <p:nvPr/>
        </p:nvSpPr>
        <p:spPr>
          <a:xfrm>
            <a:off x="1038225" y="3229546"/>
            <a:ext cx="10801349" cy="1754326"/>
          </a:xfrm>
          <a:prstGeom prst="rect">
            <a:avLst/>
          </a:prstGeom>
          <a:noFill/>
        </p:spPr>
        <p:txBody>
          <a:bodyPr wrap="square">
            <a:spAutoFit/>
          </a:bodyPr>
          <a:lstStyle/>
          <a:p>
            <a:pPr marL="285750" indent="-285750">
              <a:buFont typeface="Arial" panose="020B0604020202020204" pitchFamily="34" charset="0"/>
              <a:buChar char="•"/>
            </a:pPr>
            <a:r>
              <a:rPr lang="en-US" b="1">
                <a:solidFill>
                  <a:srgbClr val="5B1E45"/>
                </a:solidFill>
                <a:ea typeface="Times New Roman" panose="02020603050405020304" pitchFamily="18" charset="0"/>
                <a:cs typeface="Times New Roman" panose="02020603050405020304" pitchFamily="18" charset="0"/>
              </a:rPr>
              <a:t>Explain who Care Opinion is </a:t>
            </a:r>
            <a:r>
              <a:rPr lang="en-US">
                <a:ea typeface="Times New Roman" panose="02020603050405020304" pitchFamily="18" charset="0"/>
                <a:cs typeface="Times New Roman" panose="02020603050405020304" pitchFamily="18" charset="0"/>
              </a:rPr>
              <a:t>– </a:t>
            </a:r>
            <a:r>
              <a:rPr lang="en-US" b="1">
                <a:solidFill>
                  <a:schemeClr val="bg1"/>
                </a:solidFill>
                <a:ea typeface="Times New Roman" panose="02020603050405020304" pitchFamily="18" charset="0"/>
                <a:cs typeface="Times New Roman" panose="02020603050405020304" pitchFamily="18" charset="0"/>
              </a:rPr>
              <a:t>Independent from NHS, social enterprise /CIC, encourages social value</a:t>
            </a:r>
          </a:p>
          <a:p>
            <a:endParaRPr lang="en-US">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a:solidFill>
                  <a:srgbClr val="5B1E45"/>
                </a:solidFill>
                <a:ea typeface="Times New Roman" panose="02020603050405020304" pitchFamily="18" charset="0"/>
                <a:cs typeface="Times New Roman" panose="02020603050405020304" pitchFamily="18" charset="0"/>
              </a:rPr>
              <a:t>Explaining its safe! </a:t>
            </a:r>
            <a:r>
              <a:rPr lang="en-US" b="1">
                <a:solidFill>
                  <a:schemeClr val="bg1"/>
                </a:solidFill>
                <a:ea typeface="Times New Roman" panose="02020603050405020304" pitchFamily="18" charset="0"/>
                <a:cs typeface="Times New Roman" panose="02020603050405020304" pitchFamily="18" charset="0"/>
              </a:rPr>
              <a:t>Always inform your patients/service users that feedback is anonymous</a:t>
            </a:r>
          </a:p>
          <a:p>
            <a:endParaRPr lang="en-US">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a:solidFill>
                  <a:srgbClr val="5B1E45"/>
                </a:solidFill>
                <a:ea typeface="Times New Roman" panose="02020603050405020304" pitchFamily="18" charset="0"/>
                <a:cs typeface="Times New Roman" panose="02020603050405020304" pitchFamily="18" charset="0"/>
              </a:rPr>
              <a:t>That you will get a response </a:t>
            </a:r>
            <a:r>
              <a:rPr lang="en-US">
                <a:solidFill>
                  <a:srgbClr val="5B1E45"/>
                </a:solidFill>
                <a:ea typeface="Times New Roman" panose="02020603050405020304" pitchFamily="18" charset="0"/>
                <a:cs typeface="Times New Roman" panose="02020603050405020304" pitchFamily="18" charset="0"/>
              </a:rPr>
              <a:t>- </a:t>
            </a:r>
            <a:r>
              <a:rPr lang="en-US" b="1">
                <a:solidFill>
                  <a:schemeClr val="bg1"/>
                </a:solidFill>
                <a:ea typeface="Times New Roman" panose="02020603050405020304" pitchFamily="18" charset="0"/>
                <a:cs typeface="Times New Roman" panose="02020603050405020304" pitchFamily="18" charset="0"/>
              </a:rPr>
              <a:t>This is a key motivational factor for many people to share their feedback, so it is always worth mentioning</a:t>
            </a:r>
          </a:p>
        </p:txBody>
      </p:sp>
      <p:sp>
        <p:nvSpPr>
          <p:cNvPr id="10" name="TextBox 9">
            <a:extLst>
              <a:ext uri="{FF2B5EF4-FFF2-40B4-BE49-F238E27FC236}">
                <a16:creationId xmlns:a16="http://schemas.microsoft.com/office/drawing/2014/main" id="{735904EC-3EA0-49E3-9E29-7377C8840C24}"/>
              </a:ext>
            </a:extLst>
          </p:cNvPr>
          <p:cNvSpPr txBox="1"/>
          <p:nvPr/>
        </p:nvSpPr>
        <p:spPr>
          <a:xfrm>
            <a:off x="1038225" y="1314311"/>
            <a:ext cx="10048875" cy="1015663"/>
          </a:xfrm>
          <a:prstGeom prst="rect">
            <a:avLst/>
          </a:prstGeom>
          <a:noFill/>
        </p:spPr>
        <p:txBody>
          <a:bodyPr wrap="square" rtlCol="0">
            <a:spAutoFit/>
          </a:bodyPr>
          <a:lstStyle/>
          <a:p>
            <a:r>
              <a:rPr lang="en-GB" sz="2000">
                <a:solidFill>
                  <a:srgbClr val="5B1E45"/>
                </a:solidFill>
              </a:rPr>
              <a:t>Before you can respond to feedback, people must share their story on Care Opinion! Here are some quick pointers, based on the evidence discussed, about encouraging people to give their feedback about Mental Health Services…</a:t>
            </a:r>
          </a:p>
        </p:txBody>
      </p:sp>
    </p:spTree>
    <p:extLst>
      <p:ext uri="{BB962C8B-B14F-4D97-AF65-F5344CB8AC3E}">
        <p14:creationId xmlns:p14="http://schemas.microsoft.com/office/powerpoint/2010/main" val="428728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3CB7-1B93-4DBE-BB12-4AD940B8C8F7}"/>
              </a:ext>
            </a:extLst>
          </p:cNvPr>
          <p:cNvSpPr>
            <a:spLocks noGrp="1"/>
          </p:cNvSpPr>
          <p:nvPr>
            <p:ph type="title"/>
          </p:nvPr>
        </p:nvSpPr>
        <p:spPr>
          <a:xfrm>
            <a:off x="482625" y="33915"/>
            <a:ext cx="10515600" cy="780769"/>
          </a:xfrm>
        </p:spPr>
        <p:txBody>
          <a:bodyPr>
            <a:normAutofit/>
          </a:bodyPr>
          <a:lstStyle/>
          <a:p>
            <a:r>
              <a:rPr lang="en-GB" sz="3600">
                <a:solidFill>
                  <a:srgbClr val="B10059"/>
                </a:solidFill>
                <a:latin typeface="+mn-lt"/>
              </a:rPr>
              <a:t>Good practice in responding</a:t>
            </a:r>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4" name="Picture 3">
            <a:extLst>
              <a:ext uri="{FF2B5EF4-FFF2-40B4-BE49-F238E27FC236}">
                <a16:creationId xmlns:a16="http://schemas.microsoft.com/office/drawing/2014/main" id="{EF3F1735-C90D-47FC-83BC-FBABE63B42E6}"/>
              </a:ext>
            </a:extLst>
          </p:cNvPr>
          <p:cNvPicPr>
            <a:picLocks noChangeAspect="1"/>
          </p:cNvPicPr>
          <p:nvPr/>
        </p:nvPicPr>
        <p:blipFill>
          <a:blip r:embed="rId4"/>
          <a:stretch>
            <a:fillRect/>
          </a:stretch>
        </p:blipFill>
        <p:spPr>
          <a:xfrm>
            <a:off x="838200" y="812638"/>
            <a:ext cx="1371600" cy="1138358"/>
          </a:xfrm>
          <a:prstGeom prst="rect">
            <a:avLst/>
          </a:prstGeom>
        </p:spPr>
      </p:pic>
      <p:sp>
        <p:nvSpPr>
          <p:cNvPr id="19" name="TextBox 18">
            <a:extLst>
              <a:ext uri="{FF2B5EF4-FFF2-40B4-BE49-F238E27FC236}">
                <a16:creationId xmlns:a16="http://schemas.microsoft.com/office/drawing/2014/main" id="{4993DD74-F83C-4DE9-9906-D97BC329BFAD}"/>
              </a:ext>
            </a:extLst>
          </p:cNvPr>
          <p:cNvSpPr txBox="1"/>
          <p:nvPr/>
        </p:nvSpPr>
        <p:spPr>
          <a:xfrm>
            <a:off x="2828925" y="959232"/>
            <a:ext cx="6096000" cy="923330"/>
          </a:xfrm>
          <a:prstGeom prst="rect">
            <a:avLst/>
          </a:prstGeom>
          <a:noFill/>
        </p:spPr>
        <p:txBody>
          <a:bodyPr wrap="square">
            <a:spAutoFit/>
          </a:bodyPr>
          <a:lstStyle/>
          <a:p>
            <a:pPr marL="285750" indent="-285750">
              <a:buFont typeface="Arial" panose="020B0604020202020204" pitchFamily="34" charset="0"/>
              <a:buChar char="•"/>
            </a:pPr>
            <a:r>
              <a:rPr lang="en-GB">
                <a:solidFill>
                  <a:srgbClr val="5B1E45"/>
                </a:solidFill>
              </a:rPr>
              <a:t>Your name, role &amp; responsibilities</a:t>
            </a:r>
          </a:p>
          <a:p>
            <a:pPr marL="285750" indent="-285750">
              <a:buFont typeface="Arial" panose="020B0604020202020204" pitchFamily="34" charset="0"/>
              <a:buChar char="•"/>
            </a:pPr>
            <a:r>
              <a:rPr lang="en-GB">
                <a:solidFill>
                  <a:srgbClr val="5B1E45"/>
                </a:solidFill>
              </a:rPr>
              <a:t>Your picture</a:t>
            </a:r>
          </a:p>
          <a:p>
            <a:pPr marL="285750" indent="-285750">
              <a:buFont typeface="Arial" panose="020B0604020202020204" pitchFamily="34" charset="0"/>
              <a:buChar char="•"/>
            </a:pPr>
            <a:r>
              <a:rPr lang="en-GB">
                <a:solidFill>
                  <a:srgbClr val="5B1E45"/>
                </a:solidFill>
              </a:rPr>
              <a:t>Why you in particular are responding</a:t>
            </a:r>
          </a:p>
        </p:txBody>
      </p:sp>
      <p:pic>
        <p:nvPicPr>
          <p:cNvPr id="10" name="Picture 9">
            <a:extLst>
              <a:ext uri="{FF2B5EF4-FFF2-40B4-BE49-F238E27FC236}">
                <a16:creationId xmlns:a16="http://schemas.microsoft.com/office/drawing/2014/main" id="{ABD2E9CE-0B14-4D57-9563-15DB1DE5D066}"/>
              </a:ext>
            </a:extLst>
          </p:cNvPr>
          <p:cNvPicPr>
            <a:picLocks noChangeAspect="1"/>
          </p:cNvPicPr>
          <p:nvPr/>
        </p:nvPicPr>
        <p:blipFill>
          <a:blip r:embed="rId5"/>
          <a:stretch>
            <a:fillRect/>
          </a:stretch>
        </p:blipFill>
        <p:spPr>
          <a:xfrm>
            <a:off x="5366806" y="1892462"/>
            <a:ext cx="1406659" cy="1138359"/>
          </a:xfrm>
          <a:prstGeom prst="rect">
            <a:avLst/>
          </a:prstGeom>
        </p:spPr>
      </p:pic>
      <p:sp>
        <p:nvSpPr>
          <p:cNvPr id="20" name="TextBox 19">
            <a:extLst>
              <a:ext uri="{FF2B5EF4-FFF2-40B4-BE49-F238E27FC236}">
                <a16:creationId xmlns:a16="http://schemas.microsoft.com/office/drawing/2014/main" id="{E17F9D94-C4CC-4D54-8D27-754B562BADEA}"/>
              </a:ext>
            </a:extLst>
          </p:cNvPr>
          <p:cNvSpPr txBox="1"/>
          <p:nvPr/>
        </p:nvSpPr>
        <p:spPr>
          <a:xfrm>
            <a:off x="7053683" y="2059805"/>
            <a:ext cx="8449519" cy="646331"/>
          </a:xfrm>
          <a:prstGeom prst="rect">
            <a:avLst/>
          </a:prstGeom>
          <a:noFill/>
        </p:spPr>
        <p:txBody>
          <a:bodyPr wrap="square" rtlCol="0">
            <a:spAutoFit/>
          </a:bodyPr>
          <a:lstStyle/>
          <a:p>
            <a:pPr marL="285750" indent="-285750">
              <a:buFont typeface="Arial" panose="020B0604020202020204" pitchFamily="34" charset="0"/>
              <a:buChar char="•"/>
            </a:pPr>
            <a:r>
              <a:rPr lang="en-GB">
                <a:solidFill>
                  <a:srgbClr val="5B1E45"/>
                </a:solidFill>
              </a:rPr>
              <a:t>Within 7 days at the most</a:t>
            </a:r>
          </a:p>
          <a:p>
            <a:pPr marL="285750" indent="-285750">
              <a:buFont typeface="Arial" panose="020B0604020202020204" pitchFamily="34" charset="0"/>
              <a:buChar char="•"/>
            </a:pPr>
            <a:r>
              <a:rPr lang="en-GB">
                <a:solidFill>
                  <a:srgbClr val="5B1E45"/>
                </a:solidFill>
              </a:rPr>
              <a:t>If slower, apologise and explain why</a:t>
            </a:r>
          </a:p>
        </p:txBody>
      </p:sp>
      <p:pic>
        <p:nvPicPr>
          <p:cNvPr id="12" name="Picture 11">
            <a:extLst>
              <a:ext uri="{FF2B5EF4-FFF2-40B4-BE49-F238E27FC236}">
                <a16:creationId xmlns:a16="http://schemas.microsoft.com/office/drawing/2014/main" id="{ACBF99DD-41DE-4A0A-ADCD-6CA30992F8D8}"/>
              </a:ext>
            </a:extLst>
          </p:cNvPr>
          <p:cNvPicPr>
            <a:picLocks noChangeAspect="1"/>
          </p:cNvPicPr>
          <p:nvPr/>
        </p:nvPicPr>
        <p:blipFill>
          <a:blip r:embed="rId6"/>
          <a:stretch>
            <a:fillRect/>
          </a:stretch>
        </p:blipFill>
        <p:spPr>
          <a:xfrm>
            <a:off x="945376" y="3181468"/>
            <a:ext cx="1639873" cy="1138359"/>
          </a:xfrm>
          <a:prstGeom prst="rect">
            <a:avLst/>
          </a:prstGeom>
        </p:spPr>
      </p:pic>
      <p:pic>
        <p:nvPicPr>
          <p:cNvPr id="22" name="Picture 21">
            <a:extLst>
              <a:ext uri="{FF2B5EF4-FFF2-40B4-BE49-F238E27FC236}">
                <a16:creationId xmlns:a16="http://schemas.microsoft.com/office/drawing/2014/main" id="{BFE2E308-45BD-4115-98E2-C221CEDC2F6A}"/>
              </a:ext>
            </a:extLst>
          </p:cNvPr>
          <p:cNvPicPr>
            <a:picLocks noChangeAspect="1"/>
          </p:cNvPicPr>
          <p:nvPr/>
        </p:nvPicPr>
        <p:blipFill>
          <a:blip r:embed="rId7"/>
          <a:stretch>
            <a:fillRect/>
          </a:stretch>
        </p:blipFill>
        <p:spPr>
          <a:xfrm>
            <a:off x="5413810" y="4491480"/>
            <a:ext cx="1639873" cy="1144098"/>
          </a:xfrm>
          <a:prstGeom prst="rect">
            <a:avLst/>
          </a:prstGeom>
        </p:spPr>
      </p:pic>
      <p:pic>
        <p:nvPicPr>
          <p:cNvPr id="24" name="Picture 23">
            <a:extLst>
              <a:ext uri="{FF2B5EF4-FFF2-40B4-BE49-F238E27FC236}">
                <a16:creationId xmlns:a16="http://schemas.microsoft.com/office/drawing/2014/main" id="{C4A0D552-C2BF-4342-AFCF-E8FE97ECFFA2}"/>
              </a:ext>
            </a:extLst>
          </p:cNvPr>
          <p:cNvPicPr>
            <a:picLocks noChangeAspect="1"/>
          </p:cNvPicPr>
          <p:nvPr/>
        </p:nvPicPr>
        <p:blipFill>
          <a:blip r:embed="rId8"/>
          <a:stretch>
            <a:fillRect/>
          </a:stretch>
        </p:blipFill>
        <p:spPr>
          <a:xfrm>
            <a:off x="924805" y="5628801"/>
            <a:ext cx="1536022" cy="1144098"/>
          </a:xfrm>
          <a:prstGeom prst="rect">
            <a:avLst/>
          </a:prstGeom>
        </p:spPr>
      </p:pic>
      <p:sp>
        <p:nvSpPr>
          <p:cNvPr id="25" name="TextBox 24">
            <a:extLst>
              <a:ext uri="{FF2B5EF4-FFF2-40B4-BE49-F238E27FC236}">
                <a16:creationId xmlns:a16="http://schemas.microsoft.com/office/drawing/2014/main" id="{8AB4FE2A-D180-45C5-8B1C-DEB8EF656707}"/>
              </a:ext>
            </a:extLst>
          </p:cNvPr>
          <p:cNvSpPr txBox="1"/>
          <p:nvPr/>
        </p:nvSpPr>
        <p:spPr>
          <a:xfrm>
            <a:off x="2828924" y="3198000"/>
            <a:ext cx="8449519" cy="1200329"/>
          </a:xfrm>
          <a:prstGeom prst="rect">
            <a:avLst/>
          </a:prstGeom>
          <a:noFill/>
        </p:spPr>
        <p:txBody>
          <a:bodyPr wrap="square" rtlCol="0">
            <a:spAutoFit/>
          </a:bodyPr>
          <a:lstStyle/>
          <a:p>
            <a:pPr marL="285750" indent="-285750">
              <a:buFont typeface="Arial" panose="020B0604020202020204" pitchFamily="34" charset="0"/>
              <a:buChar char="•"/>
            </a:pPr>
            <a:r>
              <a:rPr lang="en-GB">
                <a:solidFill>
                  <a:srgbClr val="5B1E45"/>
                </a:solidFill>
              </a:rPr>
              <a:t>Personal and specific</a:t>
            </a:r>
          </a:p>
          <a:p>
            <a:pPr marL="285750" indent="-285750">
              <a:buFont typeface="Arial" panose="020B0604020202020204" pitchFamily="34" charset="0"/>
              <a:buChar char="•"/>
            </a:pPr>
            <a:r>
              <a:rPr lang="en-GB">
                <a:solidFill>
                  <a:srgbClr val="5B1E45"/>
                </a:solidFill>
              </a:rPr>
              <a:t>Thank author for feedback</a:t>
            </a:r>
          </a:p>
          <a:p>
            <a:pPr marL="285750" indent="-285750">
              <a:buFont typeface="Arial" panose="020B0604020202020204" pitchFamily="34" charset="0"/>
              <a:buChar char="•"/>
            </a:pPr>
            <a:r>
              <a:rPr lang="en-GB">
                <a:solidFill>
                  <a:srgbClr val="5B1E45"/>
                </a:solidFill>
              </a:rPr>
              <a:t>Apologise and offer help as needed</a:t>
            </a:r>
          </a:p>
          <a:p>
            <a:pPr marL="285750" indent="-285750">
              <a:buFont typeface="Arial" panose="020B0604020202020204" pitchFamily="34" charset="0"/>
              <a:buChar char="•"/>
            </a:pPr>
            <a:r>
              <a:rPr lang="en-GB">
                <a:solidFill>
                  <a:srgbClr val="5B1E45"/>
                </a:solidFill>
              </a:rPr>
              <a:t>Offer follow up if wanted</a:t>
            </a:r>
          </a:p>
        </p:txBody>
      </p:sp>
      <p:sp>
        <p:nvSpPr>
          <p:cNvPr id="26" name="TextBox 25">
            <a:extLst>
              <a:ext uri="{FF2B5EF4-FFF2-40B4-BE49-F238E27FC236}">
                <a16:creationId xmlns:a16="http://schemas.microsoft.com/office/drawing/2014/main" id="{DD92663F-66D9-4E28-A2FE-CBE4AA8FAEEB}"/>
              </a:ext>
            </a:extLst>
          </p:cNvPr>
          <p:cNvSpPr txBox="1"/>
          <p:nvPr/>
        </p:nvSpPr>
        <p:spPr>
          <a:xfrm>
            <a:off x="7042435" y="4565508"/>
            <a:ext cx="4637848" cy="923330"/>
          </a:xfrm>
          <a:prstGeom prst="rect">
            <a:avLst/>
          </a:prstGeom>
          <a:noFill/>
        </p:spPr>
        <p:txBody>
          <a:bodyPr wrap="square" rtlCol="0">
            <a:spAutoFit/>
          </a:bodyPr>
          <a:lstStyle/>
          <a:p>
            <a:pPr marL="285750" indent="-285750">
              <a:buFont typeface="Arial" panose="020B0604020202020204" pitchFamily="34" charset="0"/>
              <a:buChar char="•"/>
            </a:pPr>
            <a:r>
              <a:rPr lang="en-GB">
                <a:solidFill>
                  <a:srgbClr val="5B1E45"/>
                </a:solidFill>
              </a:rPr>
              <a:t>Other relevant services, with contact details </a:t>
            </a:r>
          </a:p>
          <a:p>
            <a:pPr marL="285750" indent="-285750">
              <a:buFont typeface="Arial" panose="020B0604020202020204" pitchFamily="34" charset="0"/>
              <a:buChar char="•"/>
            </a:pPr>
            <a:r>
              <a:rPr lang="en-GB">
                <a:solidFill>
                  <a:srgbClr val="5B1E45"/>
                </a:solidFill>
              </a:rPr>
              <a:t>and a named person if possible</a:t>
            </a:r>
          </a:p>
          <a:p>
            <a:pPr marL="285750" indent="-285750">
              <a:buFont typeface="Arial" panose="020B0604020202020204" pitchFamily="34" charset="0"/>
              <a:buChar char="•"/>
            </a:pPr>
            <a:r>
              <a:rPr lang="en-GB">
                <a:solidFill>
                  <a:srgbClr val="5B1E45"/>
                </a:solidFill>
              </a:rPr>
              <a:t>Offer multiple ways of contacting if possible</a:t>
            </a:r>
          </a:p>
        </p:txBody>
      </p:sp>
      <p:sp>
        <p:nvSpPr>
          <p:cNvPr id="27" name="TextBox 26">
            <a:extLst>
              <a:ext uri="{FF2B5EF4-FFF2-40B4-BE49-F238E27FC236}">
                <a16:creationId xmlns:a16="http://schemas.microsoft.com/office/drawing/2014/main" id="{6041E13A-BE2C-4FFB-8477-F0CCA28FE86F}"/>
              </a:ext>
            </a:extLst>
          </p:cNvPr>
          <p:cNvSpPr txBox="1"/>
          <p:nvPr/>
        </p:nvSpPr>
        <p:spPr>
          <a:xfrm>
            <a:off x="2817676" y="5877684"/>
            <a:ext cx="8449519" cy="646331"/>
          </a:xfrm>
          <a:prstGeom prst="rect">
            <a:avLst/>
          </a:prstGeom>
          <a:noFill/>
        </p:spPr>
        <p:txBody>
          <a:bodyPr wrap="square" rtlCol="0">
            <a:spAutoFit/>
          </a:bodyPr>
          <a:lstStyle/>
          <a:p>
            <a:pPr marL="285750" indent="-285750">
              <a:buFont typeface="Arial" panose="020B0604020202020204" pitchFamily="34" charset="0"/>
              <a:buChar char="•"/>
            </a:pPr>
            <a:r>
              <a:rPr lang="en-GB">
                <a:solidFill>
                  <a:srgbClr val="5B1E45"/>
                </a:solidFill>
              </a:rPr>
              <a:t>Polite and personal</a:t>
            </a:r>
          </a:p>
          <a:p>
            <a:pPr marL="285750" indent="-285750">
              <a:buFont typeface="Arial" panose="020B0604020202020204" pitchFamily="34" charset="0"/>
              <a:buChar char="•"/>
            </a:pPr>
            <a:r>
              <a:rPr lang="en-GB">
                <a:solidFill>
                  <a:srgbClr val="5B1E45"/>
                </a:solidFill>
              </a:rPr>
              <a:t>Would you be satisfied receiving this response?</a:t>
            </a:r>
          </a:p>
        </p:txBody>
      </p:sp>
    </p:spTree>
    <p:extLst>
      <p:ext uri="{BB962C8B-B14F-4D97-AF65-F5344CB8AC3E}">
        <p14:creationId xmlns:p14="http://schemas.microsoft.com/office/powerpoint/2010/main" val="3248203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3CB7-1B93-4DBE-BB12-4AD940B8C8F7}"/>
              </a:ext>
            </a:extLst>
          </p:cNvPr>
          <p:cNvSpPr>
            <a:spLocks noGrp="1"/>
          </p:cNvSpPr>
          <p:nvPr>
            <p:ph type="title"/>
          </p:nvPr>
        </p:nvSpPr>
        <p:spPr>
          <a:xfrm>
            <a:off x="482625" y="110030"/>
            <a:ext cx="10515600" cy="780769"/>
          </a:xfrm>
        </p:spPr>
        <p:txBody>
          <a:bodyPr>
            <a:normAutofit/>
          </a:bodyPr>
          <a:lstStyle/>
          <a:p>
            <a:r>
              <a:rPr lang="en-GB" sz="3600">
                <a:solidFill>
                  <a:srgbClr val="B10059"/>
                </a:solidFill>
                <a:latin typeface="+mn-lt"/>
              </a:rPr>
              <a:t>Good practice in responding</a:t>
            </a:r>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6" name="Picture 5">
            <a:extLst>
              <a:ext uri="{FF2B5EF4-FFF2-40B4-BE49-F238E27FC236}">
                <a16:creationId xmlns:a16="http://schemas.microsoft.com/office/drawing/2014/main" id="{726CAF81-44AC-4EB5-B066-6EB1EBA85A50}"/>
              </a:ext>
            </a:extLst>
          </p:cNvPr>
          <p:cNvPicPr>
            <a:picLocks noChangeAspect="1"/>
          </p:cNvPicPr>
          <p:nvPr/>
        </p:nvPicPr>
        <p:blipFill>
          <a:blip r:embed="rId4"/>
          <a:stretch>
            <a:fillRect/>
          </a:stretch>
        </p:blipFill>
        <p:spPr>
          <a:xfrm>
            <a:off x="4280246" y="1018379"/>
            <a:ext cx="4197566" cy="5226319"/>
          </a:xfrm>
          <a:prstGeom prst="rect">
            <a:avLst/>
          </a:prstGeom>
        </p:spPr>
      </p:pic>
      <p:pic>
        <p:nvPicPr>
          <p:cNvPr id="9" name="Picture 8">
            <a:extLst>
              <a:ext uri="{FF2B5EF4-FFF2-40B4-BE49-F238E27FC236}">
                <a16:creationId xmlns:a16="http://schemas.microsoft.com/office/drawing/2014/main" id="{5A8FB2A6-54D8-422C-ADA6-78B53235C5F8}"/>
              </a:ext>
            </a:extLst>
          </p:cNvPr>
          <p:cNvPicPr>
            <a:picLocks noChangeAspect="1"/>
          </p:cNvPicPr>
          <p:nvPr/>
        </p:nvPicPr>
        <p:blipFill>
          <a:blip r:embed="rId5"/>
          <a:stretch>
            <a:fillRect/>
          </a:stretch>
        </p:blipFill>
        <p:spPr>
          <a:xfrm>
            <a:off x="1745175" y="947906"/>
            <a:ext cx="1889163" cy="1482189"/>
          </a:xfrm>
          <a:prstGeom prst="rect">
            <a:avLst/>
          </a:prstGeom>
        </p:spPr>
      </p:pic>
      <p:pic>
        <p:nvPicPr>
          <p:cNvPr id="13" name="Picture 12">
            <a:extLst>
              <a:ext uri="{FF2B5EF4-FFF2-40B4-BE49-F238E27FC236}">
                <a16:creationId xmlns:a16="http://schemas.microsoft.com/office/drawing/2014/main" id="{C5D57F15-ED08-46FC-B78B-89AA95A1BF44}"/>
              </a:ext>
            </a:extLst>
          </p:cNvPr>
          <p:cNvPicPr>
            <a:picLocks noChangeAspect="1"/>
          </p:cNvPicPr>
          <p:nvPr/>
        </p:nvPicPr>
        <p:blipFill>
          <a:blip r:embed="rId6"/>
          <a:stretch>
            <a:fillRect/>
          </a:stretch>
        </p:blipFill>
        <p:spPr>
          <a:xfrm>
            <a:off x="1284791" y="4825429"/>
            <a:ext cx="2065317" cy="1419269"/>
          </a:xfrm>
          <a:prstGeom prst="rect">
            <a:avLst/>
          </a:prstGeom>
        </p:spPr>
      </p:pic>
      <p:pic>
        <p:nvPicPr>
          <p:cNvPr id="15" name="Picture 14">
            <a:extLst>
              <a:ext uri="{FF2B5EF4-FFF2-40B4-BE49-F238E27FC236}">
                <a16:creationId xmlns:a16="http://schemas.microsoft.com/office/drawing/2014/main" id="{B60C1BF8-F008-4BF7-B08E-791F93FFBAE4}"/>
              </a:ext>
            </a:extLst>
          </p:cNvPr>
          <p:cNvPicPr>
            <a:picLocks noChangeAspect="1"/>
          </p:cNvPicPr>
          <p:nvPr/>
        </p:nvPicPr>
        <p:blipFill>
          <a:blip r:embed="rId7"/>
          <a:stretch>
            <a:fillRect/>
          </a:stretch>
        </p:blipFill>
        <p:spPr>
          <a:xfrm>
            <a:off x="9135505" y="3165024"/>
            <a:ext cx="2089035" cy="1453242"/>
          </a:xfrm>
          <a:prstGeom prst="rect">
            <a:avLst/>
          </a:prstGeom>
        </p:spPr>
      </p:pic>
      <p:pic>
        <p:nvPicPr>
          <p:cNvPr id="17" name="Graphic 16" descr="Line arrow: Clockwise curve with solid fill">
            <a:extLst>
              <a:ext uri="{FF2B5EF4-FFF2-40B4-BE49-F238E27FC236}">
                <a16:creationId xmlns:a16="http://schemas.microsoft.com/office/drawing/2014/main" id="{A113D0EE-6E71-434B-BEF3-80518972B0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743328">
            <a:off x="8020612" y="3243700"/>
            <a:ext cx="914400" cy="914400"/>
          </a:xfrm>
          <a:prstGeom prst="rect">
            <a:avLst/>
          </a:prstGeom>
        </p:spPr>
      </p:pic>
      <p:pic>
        <p:nvPicPr>
          <p:cNvPr id="28" name="Graphic 27" descr="Line arrow: Clockwise curve with solid fill">
            <a:extLst>
              <a:ext uri="{FF2B5EF4-FFF2-40B4-BE49-F238E27FC236}">
                <a16:creationId xmlns:a16="http://schemas.microsoft.com/office/drawing/2014/main" id="{D8A5E243-2FF1-429B-B649-B002D46E00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917005">
            <a:off x="8331505" y="4288645"/>
            <a:ext cx="914400" cy="914400"/>
          </a:xfrm>
          <a:prstGeom prst="rect">
            <a:avLst/>
          </a:prstGeom>
        </p:spPr>
      </p:pic>
      <p:pic>
        <p:nvPicPr>
          <p:cNvPr id="29" name="Graphic 28" descr="Line arrow: Clockwise curve with solid fill">
            <a:extLst>
              <a:ext uri="{FF2B5EF4-FFF2-40B4-BE49-F238E27FC236}">
                <a16:creationId xmlns:a16="http://schemas.microsoft.com/office/drawing/2014/main" id="{47466D03-7C40-406F-BBB0-C9F9AD6C7D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9162539">
            <a:off x="3534389" y="1515696"/>
            <a:ext cx="914400" cy="914400"/>
          </a:xfrm>
          <a:prstGeom prst="rect">
            <a:avLst/>
          </a:prstGeom>
        </p:spPr>
      </p:pic>
      <p:pic>
        <p:nvPicPr>
          <p:cNvPr id="30" name="Graphic 29" descr="Line arrow: Clockwise curve with solid fill">
            <a:extLst>
              <a:ext uri="{FF2B5EF4-FFF2-40B4-BE49-F238E27FC236}">
                <a16:creationId xmlns:a16="http://schemas.microsoft.com/office/drawing/2014/main" id="{D7EFE298-0A4D-4B29-870D-285946062A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3391668" y="4732491"/>
            <a:ext cx="914400" cy="914400"/>
          </a:xfrm>
          <a:prstGeom prst="rect">
            <a:avLst/>
          </a:prstGeom>
        </p:spPr>
      </p:pic>
      <p:pic>
        <p:nvPicPr>
          <p:cNvPr id="21" name="Picture 20">
            <a:extLst>
              <a:ext uri="{FF2B5EF4-FFF2-40B4-BE49-F238E27FC236}">
                <a16:creationId xmlns:a16="http://schemas.microsoft.com/office/drawing/2014/main" id="{5BF39736-EE0D-4FDF-B5A5-7FABC2459BA9}"/>
              </a:ext>
            </a:extLst>
          </p:cNvPr>
          <p:cNvPicPr>
            <a:picLocks noChangeAspect="1"/>
          </p:cNvPicPr>
          <p:nvPr/>
        </p:nvPicPr>
        <p:blipFill>
          <a:blip r:embed="rId10"/>
          <a:stretch>
            <a:fillRect/>
          </a:stretch>
        </p:blipFill>
        <p:spPr>
          <a:xfrm>
            <a:off x="3019480" y="5809463"/>
            <a:ext cx="1307164" cy="1004708"/>
          </a:xfrm>
          <a:prstGeom prst="rect">
            <a:avLst/>
          </a:prstGeom>
        </p:spPr>
      </p:pic>
    </p:spTree>
    <p:extLst>
      <p:ext uri="{BB962C8B-B14F-4D97-AF65-F5344CB8AC3E}">
        <p14:creationId xmlns:p14="http://schemas.microsoft.com/office/powerpoint/2010/main" val="273718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8" name="Title 1">
            <a:extLst>
              <a:ext uri="{FF2B5EF4-FFF2-40B4-BE49-F238E27FC236}">
                <a16:creationId xmlns:a16="http://schemas.microsoft.com/office/drawing/2014/main" id="{932FE5CB-77E2-4535-BB81-AFC02C7EC914}"/>
              </a:ext>
            </a:extLst>
          </p:cNvPr>
          <p:cNvSpPr>
            <a:spLocks noGrp="1"/>
          </p:cNvSpPr>
          <p:nvPr>
            <p:ph type="title"/>
          </p:nvPr>
        </p:nvSpPr>
        <p:spPr>
          <a:xfrm>
            <a:off x="482600" y="109538"/>
            <a:ext cx="5613400" cy="781050"/>
          </a:xfrm>
        </p:spPr>
        <p:txBody>
          <a:bodyPr>
            <a:normAutofit/>
          </a:bodyPr>
          <a:lstStyle/>
          <a:p>
            <a:r>
              <a:rPr lang="en-GB" sz="3600">
                <a:solidFill>
                  <a:srgbClr val="B10059"/>
                </a:solidFill>
                <a:latin typeface="+mn-lt"/>
              </a:rPr>
              <a:t>Good practice in responding</a:t>
            </a:r>
          </a:p>
        </p:txBody>
      </p:sp>
      <p:sp>
        <p:nvSpPr>
          <p:cNvPr id="9" name="Title 1">
            <a:extLst>
              <a:ext uri="{FF2B5EF4-FFF2-40B4-BE49-F238E27FC236}">
                <a16:creationId xmlns:a16="http://schemas.microsoft.com/office/drawing/2014/main" id="{76D1C6C0-CAA7-4BCB-A01B-7C5036CC92D0}"/>
              </a:ext>
            </a:extLst>
          </p:cNvPr>
          <p:cNvSpPr txBox="1">
            <a:spLocks/>
          </p:cNvSpPr>
          <p:nvPr/>
        </p:nvSpPr>
        <p:spPr>
          <a:xfrm>
            <a:off x="482600" y="500063"/>
            <a:ext cx="9390743" cy="781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rgbClr val="5B1E45"/>
                </a:solidFill>
                <a:latin typeface="+mn-lt"/>
              </a:rPr>
              <a:t>Avoid using standard or ‘copy &amp; paste’ responses…</a:t>
            </a:r>
          </a:p>
        </p:txBody>
      </p:sp>
      <p:pic>
        <p:nvPicPr>
          <p:cNvPr id="10" name="Picture 9">
            <a:extLst>
              <a:ext uri="{FF2B5EF4-FFF2-40B4-BE49-F238E27FC236}">
                <a16:creationId xmlns:a16="http://schemas.microsoft.com/office/drawing/2014/main" id="{A6CEA20A-9A82-4281-84ED-5FE5B35F54D7}"/>
              </a:ext>
            </a:extLst>
          </p:cNvPr>
          <p:cNvPicPr>
            <a:picLocks noChangeAspect="1"/>
          </p:cNvPicPr>
          <p:nvPr/>
        </p:nvPicPr>
        <p:blipFill>
          <a:blip r:embed="rId4"/>
          <a:stretch>
            <a:fillRect/>
          </a:stretch>
        </p:blipFill>
        <p:spPr>
          <a:xfrm>
            <a:off x="1555403" y="1281113"/>
            <a:ext cx="5522625" cy="3813242"/>
          </a:xfrm>
          <a:prstGeom prst="rect">
            <a:avLst/>
          </a:prstGeom>
        </p:spPr>
      </p:pic>
      <p:pic>
        <p:nvPicPr>
          <p:cNvPr id="12" name="Picture 11">
            <a:extLst>
              <a:ext uri="{FF2B5EF4-FFF2-40B4-BE49-F238E27FC236}">
                <a16:creationId xmlns:a16="http://schemas.microsoft.com/office/drawing/2014/main" id="{DB842BF4-9858-4907-85AF-A5127A1A9D1B}"/>
              </a:ext>
            </a:extLst>
          </p:cNvPr>
          <p:cNvPicPr>
            <a:picLocks noChangeAspect="1"/>
          </p:cNvPicPr>
          <p:nvPr/>
        </p:nvPicPr>
        <p:blipFill>
          <a:blip r:embed="rId5"/>
          <a:stretch>
            <a:fillRect/>
          </a:stretch>
        </p:blipFill>
        <p:spPr>
          <a:xfrm>
            <a:off x="5311749" y="2369932"/>
            <a:ext cx="5207268" cy="3988005"/>
          </a:xfrm>
          <a:prstGeom prst="rect">
            <a:avLst/>
          </a:prstGeom>
        </p:spPr>
      </p:pic>
    </p:spTree>
    <p:extLst>
      <p:ext uri="{BB962C8B-B14F-4D97-AF65-F5344CB8AC3E}">
        <p14:creationId xmlns:p14="http://schemas.microsoft.com/office/powerpoint/2010/main" val="170991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8" name="Picture 7">
            <a:extLst>
              <a:ext uri="{FF2B5EF4-FFF2-40B4-BE49-F238E27FC236}">
                <a16:creationId xmlns:a16="http://schemas.microsoft.com/office/drawing/2014/main" id="{5AC7F93D-83EC-4D66-9449-1F43A2F2177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33475" y="1718881"/>
            <a:ext cx="3392002" cy="262470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C3BC096-2329-416D-8AAB-8BC778466D3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543799" y="1610430"/>
            <a:ext cx="3977789" cy="2651859"/>
          </a:xfrm>
          <a:prstGeom prst="rect">
            <a:avLst/>
          </a:prstGeom>
        </p:spPr>
      </p:pic>
      <p:graphicFrame>
        <p:nvGraphicFramePr>
          <p:cNvPr id="10" name="Diagram 9">
            <a:extLst>
              <a:ext uri="{FF2B5EF4-FFF2-40B4-BE49-F238E27FC236}">
                <a16:creationId xmlns:a16="http://schemas.microsoft.com/office/drawing/2014/main" id="{C274F3F3-D138-4F16-99D1-DF365C738A2C}"/>
              </a:ext>
            </a:extLst>
          </p:cNvPr>
          <p:cNvGraphicFramePr/>
          <p:nvPr>
            <p:extLst>
              <p:ext uri="{D42A27DB-BD31-4B8C-83A1-F6EECF244321}">
                <p14:modId xmlns:p14="http://schemas.microsoft.com/office/powerpoint/2010/main" val="855939195"/>
              </p:ext>
            </p:extLst>
          </p:nvPr>
        </p:nvGraphicFramePr>
        <p:xfrm>
          <a:off x="4079221" y="4158765"/>
          <a:ext cx="3608913" cy="25965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itle 1">
            <a:extLst>
              <a:ext uri="{FF2B5EF4-FFF2-40B4-BE49-F238E27FC236}">
                <a16:creationId xmlns:a16="http://schemas.microsoft.com/office/drawing/2014/main" id="{BFF84208-832D-40EA-BE89-8E678B70E0B8}"/>
              </a:ext>
            </a:extLst>
          </p:cNvPr>
          <p:cNvSpPr txBox="1">
            <a:spLocks/>
          </p:cNvSpPr>
          <p:nvPr/>
        </p:nvSpPr>
        <p:spPr>
          <a:xfrm>
            <a:off x="838200" y="365125"/>
            <a:ext cx="10515600" cy="635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B10059"/>
                </a:solidFill>
                <a:latin typeface="+mn-lt"/>
              </a:rPr>
              <a:t>Understanding and engaging with the Author </a:t>
            </a:r>
            <a:br>
              <a:rPr lang="en-US" sz="3600">
                <a:solidFill>
                  <a:srgbClr val="B10059"/>
                </a:solidFill>
                <a:latin typeface="+mn-lt"/>
              </a:rPr>
            </a:br>
            <a:r>
              <a:rPr lang="en-US" sz="2800">
                <a:solidFill>
                  <a:srgbClr val="B10059"/>
                </a:solidFill>
                <a:latin typeface="+mn-lt"/>
              </a:rPr>
              <a:t>Feelings, situation and Care</a:t>
            </a:r>
            <a:endParaRPr lang="en-GB" sz="3600">
              <a:solidFill>
                <a:srgbClr val="B10059"/>
              </a:solidFill>
              <a:latin typeface="+mn-lt"/>
            </a:endParaRPr>
          </a:p>
        </p:txBody>
      </p:sp>
    </p:spTree>
    <p:extLst>
      <p:ext uri="{BB962C8B-B14F-4D97-AF65-F5344CB8AC3E}">
        <p14:creationId xmlns:p14="http://schemas.microsoft.com/office/powerpoint/2010/main" val="98282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9" name="TextBox 8">
            <a:extLst>
              <a:ext uri="{FF2B5EF4-FFF2-40B4-BE49-F238E27FC236}">
                <a16:creationId xmlns:a16="http://schemas.microsoft.com/office/drawing/2014/main" id="{71222858-2944-4F01-B054-69371A4CE0E3}"/>
              </a:ext>
            </a:extLst>
          </p:cNvPr>
          <p:cNvSpPr txBox="1"/>
          <p:nvPr/>
        </p:nvSpPr>
        <p:spPr>
          <a:xfrm>
            <a:off x="5053618" y="1908926"/>
            <a:ext cx="6985982" cy="4524315"/>
          </a:xfrm>
          <a:prstGeom prst="rect">
            <a:avLst/>
          </a:prstGeom>
          <a:noFill/>
        </p:spPr>
        <p:txBody>
          <a:bodyPr wrap="square">
            <a:spAutoFit/>
          </a:bodyPr>
          <a:lstStyle/>
          <a:p>
            <a:r>
              <a:rPr lang="en-US"/>
              <a:t>Issues around care that need signposting</a:t>
            </a:r>
          </a:p>
          <a:p>
            <a:endParaRPr lang="en-US"/>
          </a:p>
          <a:p>
            <a:r>
              <a:rPr lang="en-US"/>
              <a:t>Unhappy with Care - Why </a:t>
            </a:r>
            <a:r>
              <a:rPr lang="en-US" err="1"/>
              <a:t>e.g</a:t>
            </a:r>
            <a:r>
              <a:rPr lang="en-US"/>
              <a:t> lack of care, disagreement about treatment</a:t>
            </a:r>
          </a:p>
          <a:p>
            <a:endParaRPr lang="en-US"/>
          </a:p>
          <a:p>
            <a:r>
              <a:rPr lang="en-US"/>
              <a:t>Is author posting for first time?</a:t>
            </a:r>
          </a:p>
          <a:p>
            <a:r>
              <a:rPr lang="en-US"/>
              <a:t> </a:t>
            </a:r>
          </a:p>
          <a:p>
            <a:r>
              <a:rPr lang="en-US"/>
              <a:t>Who is involved with care?</a:t>
            </a:r>
          </a:p>
          <a:p>
            <a:r>
              <a:rPr lang="en-US"/>
              <a:t> </a:t>
            </a:r>
          </a:p>
          <a:p>
            <a:r>
              <a:rPr lang="en-US"/>
              <a:t>What can I offer?  </a:t>
            </a:r>
          </a:p>
          <a:p>
            <a:endParaRPr lang="en-US"/>
          </a:p>
          <a:p>
            <a:r>
              <a:rPr lang="en-US"/>
              <a:t>Holding response</a:t>
            </a:r>
          </a:p>
          <a:p>
            <a:r>
              <a:rPr lang="en-US"/>
              <a:t> </a:t>
            </a:r>
          </a:p>
          <a:p>
            <a:r>
              <a:rPr lang="en-US"/>
              <a:t>Other providers involved</a:t>
            </a:r>
          </a:p>
          <a:p>
            <a:endParaRPr lang="en-US"/>
          </a:p>
          <a:p>
            <a:r>
              <a:rPr lang="en-US"/>
              <a:t>What does the author want? </a:t>
            </a:r>
          </a:p>
          <a:p>
            <a:endParaRPr lang="en-US"/>
          </a:p>
        </p:txBody>
      </p:sp>
      <p:pic>
        <p:nvPicPr>
          <p:cNvPr id="10" name="Picture 2">
            <a:extLst>
              <a:ext uri="{FF2B5EF4-FFF2-40B4-BE49-F238E27FC236}">
                <a16:creationId xmlns:a16="http://schemas.microsoft.com/office/drawing/2014/main" id="{7CA306F0-826A-4706-A1F2-DBD0539F8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401" y="1908926"/>
            <a:ext cx="308068" cy="3223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796C67A9-E249-40E1-9DF4-FE8C1B3B6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401" y="2469699"/>
            <a:ext cx="308068" cy="3223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601B0D6B-B7B6-4270-8F4A-B228C8219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550" y="3020479"/>
            <a:ext cx="308068" cy="322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512ABD78-54B8-4DBF-AED7-D1FCF86940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311" y="3571259"/>
            <a:ext cx="308068" cy="3223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B134F567-3E81-4EA4-9247-D9CC26856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311" y="4122039"/>
            <a:ext cx="308068" cy="3223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7B82DD11-CCB7-4858-B317-26D217C9C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550" y="4682812"/>
            <a:ext cx="308068" cy="3223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EAA83F85-0B50-4671-824D-0551AE788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216" y="5228976"/>
            <a:ext cx="308068" cy="3223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F8E7D240-A477-46B5-9B0F-360262120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550" y="5784372"/>
            <a:ext cx="308068" cy="3223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42582DE-E15E-45EA-AE02-EB8EDC43BB45}"/>
              </a:ext>
            </a:extLst>
          </p:cNvPr>
          <p:cNvPicPr>
            <a:picLocks noChangeAspect="1"/>
          </p:cNvPicPr>
          <p:nvPr/>
        </p:nvPicPr>
        <p:blipFill>
          <a:blip r:embed="rId5"/>
          <a:stretch>
            <a:fillRect/>
          </a:stretch>
        </p:blipFill>
        <p:spPr>
          <a:xfrm>
            <a:off x="1128932" y="2525989"/>
            <a:ext cx="2923833" cy="2090540"/>
          </a:xfrm>
          <a:prstGeom prst="rect">
            <a:avLst/>
          </a:prstGeom>
        </p:spPr>
      </p:pic>
    </p:spTree>
    <p:extLst>
      <p:ext uri="{BB962C8B-B14F-4D97-AF65-F5344CB8AC3E}">
        <p14:creationId xmlns:p14="http://schemas.microsoft.com/office/powerpoint/2010/main" val="11348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3CB7-1B93-4DBE-BB12-4AD940B8C8F7}"/>
              </a:ext>
            </a:extLst>
          </p:cNvPr>
          <p:cNvSpPr>
            <a:spLocks noGrp="1"/>
          </p:cNvSpPr>
          <p:nvPr>
            <p:ph type="title"/>
          </p:nvPr>
        </p:nvSpPr>
        <p:spPr>
          <a:xfrm>
            <a:off x="838200" y="365125"/>
            <a:ext cx="10515600" cy="514551"/>
          </a:xfrm>
        </p:spPr>
        <p:txBody>
          <a:bodyPr>
            <a:normAutofit fontScale="90000"/>
          </a:bodyPr>
          <a:lstStyle/>
          <a:p>
            <a:r>
              <a:rPr lang="en-GB" sz="4000">
                <a:solidFill>
                  <a:srgbClr val="5B1E45"/>
                </a:solidFill>
              </a:rPr>
              <a:t>Aim</a:t>
            </a:r>
            <a:r>
              <a:rPr lang="en-GB">
                <a:solidFill>
                  <a:srgbClr val="5B1E45"/>
                </a:solidFill>
              </a:rPr>
              <a:t> of today’s training</a:t>
            </a:r>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8" name="Content Placeholder 7">
            <a:extLst>
              <a:ext uri="{FF2B5EF4-FFF2-40B4-BE49-F238E27FC236}">
                <a16:creationId xmlns:a16="http://schemas.microsoft.com/office/drawing/2014/main" id="{D4032043-E189-4865-A85C-A2502776AF15}"/>
              </a:ext>
            </a:extLst>
          </p:cNvPr>
          <p:cNvSpPr txBox="1">
            <a:spLocks noGrp="1"/>
          </p:cNvSpPr>
          <p:nvPr>
            <p:ph idx="1"/>
          </p:nvPr>
        </p:nvSpPr>
        <p:spPr>
          <a:xfrm>
            <a:off x="581025" y="1244801"/>
            <a:ext cx="11610975" cy="4570482"/>
          </a:xfrm>
          <a:prstGeom prst="rect">
            <a:avLst/>
          </a:prstGeom>
          <a:noFill/>
        </p:spPr>
        <p:txBody>
          <a:bodyPr wrap="square" rtlCol="0" anchor="t">
            <a:spAutoFit/>
          </a:bodyPr>
          <a:lstStyle/>
          <a:p>
            <a:pPr marL="0" indent="0" fontAlgn="base">
              <a:buNone/>
            </a:pPr>
            <a:r>
              <a:rPr lang="en-GB" sz="2400" u="sng">
                <a:solidFill>
                  <a:srgbClr val="5B1E45"/>
                </a:solidFill>
                <a:latin typeface="Calibri"/>
                <a:cs typeface="Calibri"/>
              </a:rPr>
              <a:t>We’ll help you to: </a:t>
            </a:r>
          </a:p>
          <a:p>
            <a:pPr marL="0" indent="0" fontAlgn="base">
              <a:buNone/>
            </a:pPr>
            <a:r>
              <a:rPr lang="en-GB" sz="2400">
                <a:latin typeface="Calibri"/>
                <a:cs typeface="Calibri"/>
              </a:rPr>
              <a:t>	</a:t>
            </a:r>
          </a:p>
          <a:p>
            <a:pPr fontAlgn="base"/>
            <a:r>
              <a:rPr lang="en-GB" sz="2400">
                <a:solidFill>
                  <a:srgbClr val="5B1E45"/>
                </a:solidFill>
                <a:latin typeface="Calibri"/>
                <a:cs typeface="Calibri"/>
              </a:rPr>
              <a:t>	Consider why people share their feedback online </a:t>
            </a:r>
          </a:p>
          <a:p>
            <a:pPr fontAlgn="base"/>
            <a:r>
              <a:rPr lang="en-GB" sz="2400">
                <a:solidFill>
                  <a:srgbClr val="5B1E45"/>
                </a:solidFill>
                <a:latin typeface="Calibri"/>
                <a:cs typeface="Calibri"/>
              </a:rPr>
              <a:t>          Understand the journey of a story</a:t>
            </a:r>
          </a:p>
          <a:p>
            <a:pPr fontAlgn="base"/>
            <a:r>
              <a:rPr lang="en-GB" sz="2400">
                <a:solidFill>
                  <a:srgbClr val="5B1E45"/>
                </a:solidFill>
                <a:latin typeface="Calibri"/>
                <a:cs typeface="Calibri"/>
              </a:rPr>
              <a:t>	Navigate how to respond on Care Opinion</a:t>
            </a:r>
            <a:endParaRPr lang="en-GB" sz="2400">
              <a:solidFill>
                <a:srgbClr val="5B1E45"/>
              </a:solidFill>
              <a:latin typeface="Calibri" panose="020F0502020204030204" pitchFamily="34" charset="0"/>
              <a:cs typeface="Calibri" panose="020F0502020204030204" pitchFamily="34" charset="0"/>
            </a:endParaRPr>
          </a:p>
          <a:p>
            <a:pPr fontAlgn="base"/>
            <a:r>
              <a:rPr lang="en-GB" sz="2400">
                <a:solidFill>
                  <a:srgbClr val="5B1E45"/>
                </a:solidFill>
                <a:latin typeface="Calibri" panose="020F0502020204030204" pitchFamily="34" charset="0"/>
                <a:cs typeface="Calibri" panose="020F0502020204030204" pitchFamily="34" charset="0"/>
              </a:rPr>
              <a:t>	Think about what people might want from a response </a:t>
            </a:r>
          </a:p>
          <a:p>
            <a:pPr fontAlgn="base"/>
            <a:r>
              <a:rPr lang="en-GB" sz="2400">
                <a:solidFill>
                  <a:srgbClr val="5B1E45"/>
                </a:solidFill>
                <a:latin typeface="Calibri" panose="020F0502020204030204" pitchFamily="34" charset="0"/>
                <a:cs typeface="Calibri" panose="020F0502020204030204" pitchFamily="34" charset="0"/>
              </a:rPr>
              <a:t>	Understand what makes a good response </a:t>
            </a:r>
          </a:p>
          <a:p>
            <a:pPr fontAlgn="base"/>
            <a:r>
              <a:rPr lang="en-GB" sz="2400">
                <a:solidFill>
                  <a:srgbClr val="5B1E45"/>
                </a:solidFill>
                <a:latin typeface="Calibri" panose="020F0502020204030204" pitchFamily="34" charset="0"/>
                <a:cs typeface="Calibri" panose="020F0502020204030204" pitchFamily="34" charset="0"/>
              </a:rPr>
              <a:t>          Consider the importance of how the author is feeling when drafting a response</a:t>
            </a:r>
          </a:p>
          <a:p>
            <a:pPr fontAlgn="base"/>
            <a:r>
              <a:rPr lang="en-GB" sz="2400">
                <a:solidFill>
                  <a:srgbClr val="5B1E45"/>
                </a:solidFill>
                <a:latin typeface="Calibri" panose="020F0502020204030204" pitchFamily="34" charset="0"/>
                <a:cs typeface="Calibri" panose="020F0502020204030204" pitchFamily="34" charset="0"/>
              </a:rPr>
              <a:t>	Get impact from your feedback - and show it! </a:t>
            </a:r>
          </a:p>
          <a:p>
            <a:pPr fontAlgn="base"/>
            <a:r>
              <a:rPr lang="en-GB" sz="2400">
                <a:solidFill>
                  <a:srgbClr val="5B1E45"/>
                </a:solidFill>
                <a:latin typeface="Calibri" panose="020F0502020204030204" pitchFamily="34" charset="0"/>
                <a:cs typeface="Calibri" panose="020F0502020204030204" pitchFamily="34" charset="0"/>
              </a:rPr>
              <a:t>	Think strategically about responding and change </a:t>
            </a:r>
          </a:p>
        </p:txBody>
      </p:sp>
    </p:spTree>
    <p:extLst>
      <p:ext uri="{BB962C8B-B14F-4D97-AF65-F5344CB8AC3E}">
        <p14:creationId xmlns:p14="http://schemas.microsoft.com/office/powerpoint/2010/main" val="2922549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73514C47-2180-49D3-87EE-8B7717571260}"/>
              </a:ext>
            </a:extLst>
          </p:cNvPr>
          <p:cNvSpPr/>
          <p:nvPr/>
        </p:nvSpPr>
        <p:spPr>
          <a:xfrm>
            <a:off x="668286" y="1076326"/>
            <a:ext cx="2532114" cy="2686050"/>
          </a:xfrm>
          <a:prstGeom prst="homePlate">
            <a:avLst/>
          </a:prstGeom>
          <a:solidFill>
            <a:srgbClr val="DCB2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6" name="Title 1">
            <a:extLst>
              <a:ext uri="{FF2B5EF4-FFF2-40B4-BE49-F238E27FC236}">
                <a16:creationId xmlns:a16="http://schemas.microsoft.com/office/drawing/2014/main" id="{D21F971F-AF40-4D3C-BECD-C68B98B7AB69}"/>
              </a:ext>
            </a:extLst>
          </p:cNvPr>
          <p:cNvSpPr>
            <a:spLocks noGrp="1"/>
          </p:cNvSpPr>
          <p:nvPr>
            <p:ph type="title"/>
          </p:nvPr>
        </p:nvSpPr>
        <p:spPr>
          <a:xfrm>
            <a:off x="581174" y="1668109"/>
            <a:ext cx="2036771" cy="1036991"/>
          </a:xfrm>
        </p:spPr>
        <p:txBody>
          <a:bodyPr>
            <a:noAutofit/>
          </a:bodyPr>
          <a:lstStyle/>
          <a:p>
            <a:pPr algn="ctr"/>
            <a:br>
              <a:rPr lang="en-US" sz="4000">
                <a:solidFill>
                  <a:schemeClr val="bg1"/>
                </a:solidFill>
                <a:latin typeface="+mn-lt"/>
              </a:rPr>
            </a:br>
            <a:r>
              <a:rPr lang="en-US" sz="3200">
                <a:solidFill>
                  <a:schemeClr val="bg1"/>
                </a:solidFill>
                <a:latin typeface="+mn-lt"/>
              </a:rPr>
              <a:t>Feelings, Situation and Care</a:t>
            </a:r>
            <a:endParaRPr lang="en-GB" sz="4000">
              <a:solidFill>
                <a:schemeClr val="bg1"/>
              </a:solidFill>
              <a:latin typeface="+mn-lt"/>
            </a:endParaRPr>
          </a:p>
        </p:txBody>
      </p:sp>
      <p:pic>
        <p:nvPicPr>
          <p:cNvPr id="3" name="Picture 2">
            <a:extLst>
              <a:ext uri="{FF2B5EF4-FFF2-40B4-BE49-F238E27FC236}">
                <a16:creationId xmlns:a16="http://schemas.microsoft.com/office/drawing/2014/main" id="{E9E4A1EB-28D3-4862-908F-61812A88EA23}"/>
              </a:ext>
            </a:extLst>
          </p:cNvPr>
          <p:cNvPicPr>
            <a:picLocks noChangeAspect="1"/>
          </p:cNvPicPr>
          <p:nvPr/>
        </p:nvPicPr>
        <p:blipFill>
          <a:blip r:embed="rId4"/>
          <a:stretch>
            <a:fillRect/>
          </a:stretch>
        </p:blipFill>
        <p:spPr>
          <a:xfrm>
            <a:off x="3578000" y="1000830"/>
            <a:ext cx="6294461" cy="3032231"/>
          </a:xfrm>
          <a:prstGeom prst="rect">
            <a:avLst/>
          </a:prstGeom>
        </p:spPr>
      </p:pic>
      <p:pic>
        <p:nvPicPr>
          <p:cNvPr id="11" name="Picture 10">
            <a:extLst>
              <a:ext uri="{FF2B5EF4-FFF2-40B4-BE49-F238E27FC236}">
                <a16:creationId xmlns:a16="http://schemas.microsoft.com/office/drawing/2014/main" id="{3A30F92A-8823-4B3F-8DAC-D09DE680B1A6}"/>
              </a:ext>
            </a:extLst>
          </p:cNvPr>
          <p:cNvPicPr>
            <a:picLocks noChangeAspect="1"/>
          </p:cNvPicPr>
          <p:nvPr/>
        </p:nvPicPr>
        <p:blipFill>
          <a:blip r:embed="rId5"/>
          <a:stretch>
            <a:fillRect/>
          </a:stretch>
        </p:blipFill>
        <p:spPr>
          <a:xfrm>
            <a:off x="8337436" y="1932339"/>
            <a:ext cx="3626836" cy="4773336"/>
          </a:xfrm>
          <a:prstGeom prst="rect">
            <a:avLst/>
          </a:prstGeom>
        </p:spPr>
      </p:pic>
      <p:sp>
        <p:nvSpPr>
          <p:cNvPr id="15" name="Title 1">
            <a:extLst>
              <a:ext uri="{FF2B5EF4-FFF2-40B4-BE49-F238E27FC236}">
                <a16:creationId xmlns:a16="http://schemas.microsoft.com/office/drawing/2014/main" id="{74E5BDBC-B4CE-4111-BB7C-3A5FB95DDE9C}"/>
              </a:ext>
            </a:extLst>
          </p:cNvPr>
          <p:cNvSpPr txBox="1">
            <a:spLocks/>
          </p:cNvSpPr>
          <p:nvPr/>
        </p:nvSpPr>
        <p:spPr>
          <a:xfrm>
            <a:off x="838200" y="365125"/>
            <a:ext cx="10515600" cy="635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B10059"/>
                </a:solidFill>
                <a:latin typeface="+mn-lt"/>
              </a:rPr>
              <a:t>Understanding and engaging with the Author </a:t>
            </a:r>
            <a:br>
              <a:rPr lang="en-US" sz="3600">
                <a:solidFill>
                  <a:srgbClr val="B10059"/>
                </a:solidFill>
                <a:latin typeface="+mn-lt"/>
              </a:rPr>
            </a:br>
            <a:endParaRPr lang="en-GB" sz="3600">
              <a:solidFill>
                <a:srgbClr val="B10059"/>
              </a:solidFill>
              <a:latin typeface="+mn-lt"/>
            </a:endParaRPr>
          </a:p>
        </p:txBody>
      </p:sp>
      <p:pic>
        <p:nvPicPr>
          <p:cNvPr id="17" name="Picture 16">
            <a:extLst>
              <a:ext uri="{FF2B5EF4-FFF2-40B4-BE49-F238E27FC236}">
                <a16:creationId xmlns:a16="http://schemas.microsoft.com/office/drawing/2014/main" id="{87BF2947-5B96-421E-8612-77E0BC1F4680}"/>
              </a:ext>
            </a:extLst>
          </p:cNvPr>
          <p:cNvPicPr>
            <a:picLocks noChangeAspect="1"/>
          </p:cNvPicPr>
          <p:nvPr/>
        </p:nvPicPr>
        <p:blipFill>
          <a:blip r:embed="rId6"/>
          <a:stretch>
            <a:fillRect/>
          </a:stretch>
        </p:blipFill>
        <p:spPr>
          <a:xfrm>
            <a:off x="4061381" y="4915808"/>
            <a:ext cx="3034830" cy="1617433"/>
          </a:xfrm>
          <a:prstGeom prst="rect">
            <a:avLst/>
          </a:prstGeom>
        </p:spPr>
      </p:pic>
      <p:pic>
        <p:nvPicPr>
          <p:cNvPr id="18" name="Graphic 17" descr="Line arrow: Clockwise curve with solid fill">
            <a:extLst>
              <a:ext uri="{FF2B5EF4-FFF2-40B4-BE49-F238E27FC236}">
                <a16:creationId xmlns:a16="http://schemas.microsoft.com/office/drawing/2014/main" id="{DB2686B6-9F0E-47FD-A58F-71F9BACB28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695612">
            <a:off x="7243339" y="5025709"/>
            <a:ext cx="914400" cy="914400"/>
          </a:xfrm>
          <a:prstGeom prst="rect">
            <a:avLst/>
          </a:prstGeom>
        </p:spPr>
      </p:pic>
    </p:spTree>
    <p:extLst>
      <p:ext uri="{BB962C8B-B14F-4D97-AF65-F5344CB8AC3E}">
        <p14:creationId xmlns:p14="http://schemas.microsoft.com/office/powerpoint/2010/main" val="42078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3CB7-1B93-4DBE-BB12-4AD940B8C8F7}"/>
              </a:ext>
            </a:extLst>
          </p:cNvPr>
          <p:cNvSpPr>
            <a:spLocks noGrp="1"/>
          </p:cNvSpPr>
          <p:nvPr>
            <p:ph type="title"/>
          </p:nvPr>
        </p:nvSpPr>
        <p:spPr>
          <a:xfrm>
            <a:off x="838200" y="123904"/>
            <a:ext cx="10515600" cy="774906"/>
          </a:xfrm>
        </p:spPr>
        <p:txBody>
          <a:bodyPr>
            <a:normAutofit/>
          </a:bodyPr>
          <a:lstStyle/>
          <a:p>
            <a:r>
              <a:rPr lang="en-GB" sz="3600">
                <a:solidFill>
                  <a:srgbClr val="B10059"/>
                </a:solidFill>
                <a:latin typeface="+mn-lt"/>
              </a:rPr>
              <a:t>Asking the author to contact you</a:t>
            </a:r>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9" name="Picture 8">
            <a:extLst>
              <a:ext uri="{FF2B5EF4-FFF2-40B4-BE49-F238E27FC236}">
                <a16:creationId xmlns:a16="http://schemas.microsoft.com/office/drawing/2014/main" id="{83FE6A3D-E86A-48A7-8373-71CC497D9823}"/>
              </a:ext>
            </a:extLst>
          </p:cNvPr>
          <p:cNvPicPr>
            <a:picLocks noChangeAspect="1"/>
          </p:cNvPicPr>
          <p:nvPr/>
        </p:nvPicPr>
        <p:blipFill>
          <a:blip r:embed="rId4"/>
          <a:stretch>
            <a:fillRect/>
          </a:stretch>
        </p:blipFill>
        <p:spPr>
          <a:xfrm>
            <a:off x="7755043" y="1372379"/>
            <a:ext cx="754850" cy="704005"/>
          </a:xfrm>
          <a:prstGeom prst="rect">
            <a:avLst/>
          </a:prstGeom>
        </p:spPr>
      </p:pic>
      <p:sp>
        <p:nvSpPr>
          <p:cNvPr id="10" name="TextBox 9">
            <a:extLst>
              <a:ext uri="{FF2B5EF4-FFF2-40B4-BE49-F238E27FC236}">
                <a16:creationId xmlns:a16="http://schemas.microsoft.com/office/drawing/2014/main" id="{B2D98D2D-F7A9-4CCC-9EE1-44B8BB58B0A3}"/>
              </a:ext>
            </a:extLst>
          </p:cNvPr>
          <p:cNvSpPr txBox="1"/>
          <p:nvPr/>
        </p:nvSpPr>
        <p:spPr>
          <a:xfrm>
            <a:off x="8509893" y="1572352"/>
            <a:ext cx="66538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cs typeface="Calibri"/>
              </a:rPr>
              <a:t>Asks the person to break anonymity</a:t>
            </a:r>
          </a:p>
        </p:txBody>
      </p:sp>
      <p:pic>
        <p:nvPicPr>
          <p:cNvPr id="4" name="Picture 3">
            <a:extLst>
              <a:ext uri="{FF2B5EF4-FFF2-40B4-BE49-F238E27FC236}">
                <a16:creationId xmlns:a16="http://schemas.microsoft.com/office/drawing/2014/main" id="{E0A25468-3B80-4296-8A81-883232262E04}"/>
              </a:ext>
            </a:extLst>
          </p:cNvPr>
          <p:cNvPicPr>
            <a:picLocks noChangeAspect="1"/>
          </p:cNvPicPr>
          <p:nvPr/>
        </p:nvPicPr>
        <p:blipFill>
          <a:blip r:embed="rId5"/>
          <a:stretch>
            <a:fillRect/>
          </a:stretch>
        </p:blipFill>
        <p:spPr>
          <a:xfrm>
            <a:off x="7693243" y="2420180"/>
            <a:ext cx="878450" cy="704006"/>
          </a:xfrm>
          <a:prstGeom prst="rect">
            <a:avLst/>
          </a:prstGeom>
        </p:spPr>
      </p:pic>
      <p:sp>
        <p:nvSpPr>
          <p:cNvPr id="11" name="TextBox 10">
            <a:extLst>
              <a:ext uri="{FF2B5EF4-FFF2-40B4-BE49-F238E27FC236}">
                <a16:creationId xmlns:a16="http://schemas.microsoft.com/office/drawing/2014/main" id="{CB41BDC0-101B-44BC-B073-9438205A67B7}"/>
              </a:ext>
            </a:extLst>
          </p:cNvPr>
          <p:cNvSpPr txBox="1"/>
          <p:nvPr/>
        </p:nvSpPr>
        <p:spPr>
          <a:xfrm>
            <a:off x="8509893" y="2587517"/>
            <a:ext cx="30151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cs typeface="Calibri"/>
              </a:rPr>
              <a:t>Takes the conversation offline</a:t>
            </a:r>
          </a:p>
        </p:txBody>
      </p:sp>
      <p:pic>
        <p:nvPicPr>
          <p:cNvPr id="12" name="Picture 11">
            <a:extLst>
              <a:ext uri="{FF2B5EF4-FFF2-40B4-BE49-F238E27FC236}">
                <a16:creationId xmlns:a16="http://schemas.microsoft.com/office/drawing/2014/main" id="{EE8A3633-1D31-4E2E-AD5E-E348C2059D8B}"/>
              </a:ext>
            </a:extLst>
          </p:cNvPr>
          <p:cNvPicPr>
            <a:picLocks noChangeAspect="1"/>
          </p:cNvPicPr>
          <p:nvPr/>
        </p:nvPicPr>
        <p:blipFill>
          <a:blip r:embed="rId6"/>
          <a:stretch>
            <a:fillRect/>
          </a:stretch>
        </p:blipFill>
        <p:spPr>
          <a:xfrm>
            <a:off x="7896011" y="3463054"/>
            <a:ext cx="675682" cy="637820"/>
          </a:xfrm>
          <a:prstGeom prst="rect">
            <a:avLst/>
          </a:prstGeom>
        </p:spPr>
      </p:pic>
      <p:sp>
        <p:nvSpPr>
          <p:cNvPr id="13" name="TextBox 12">
            <a:extLst>
              <a:ext uri="{FF2B5EF4-FFF2-40B4-BE49-F238E27FC236}">
                <a16:creationId xmlns:a16="http://schemas.microsoft.com/office/drawing/2014/main" id="{B905D2BC-03E3-4E7D-852F-6F40D84C2F08}"/>
              </a:ext>
            </a:extLst>
          </p:cNvPr>
          <p:cNvSpPr txBox="1"/>
          <p:nvPr/>
        </p:nvSpPr>
        <p:spPr>
          <a:xfrm>
            <a:off x="8571693" y="3602682"/>
            <a:ext cx="20769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cs typeface="Calibri"/>
              </a:rPr>
              <a:t>Less transparency</a:t>
            </a:r>
          </a:p>
        </p:txBody>
      </p:sp>
      <p:pic>
        <p:nvPicPr>
          <p:cNvPr id="15" name="Picture 14">
            <a:extLst>
              <a:ext uri="{FF2B5EF4-FFF2-40B4-BE49-F238E27FC236}">
                <a16:creationId xmlns:a16="http://schemas.microsoft.com/office/drawing/2014/main" id="{02BCFEA1-D775-4B63-B4D2-21138BF7796D}"/>
              </a:ext>
            </a:extLst>
          </p:cNvPr>
          <p:cNvPicPr>
            <a:picLocks noChangeAspect="1"/>
          </p:cNvPicPr>
          <p:nvPr/>
        </p:nvPicPr>
        <p:blipFill>
          <a:blip r:embed="rId7"/>
          <a:stretch>
            <a:fillRect/>
          </a:stretch>
        </p:blipFill>
        <p:spPr>
          <a:xfrm>
            <a:off x="7906070" y="4450510"/>
            <a:ext cx="749720" cy="637821"/>
          </a:xfrm>
          <a:prstGeom prst="rect">
            <a:avLst/>
          </a:prstGeom>
        </p:spPr>
      </p:pic>
      <p:sp>
        <p:nvSpPr>
          <p:cNvPr id="16" name="TextBox 15">
            <a:extLst>
              <a:ext uri="{FF2B5EF4-FFF2-40B4-BE49-F238E27FC236}">
                <a16:creationId xmlns:a16="http://schemas.microsoft.com/office/drawing/2014/main" id="{CAE3F276-061A-4299-A126-6C31DFA161D6}"/>
              </a:ext>
            </a:extLst>
          </p:cNvPr>
          <p:cNvSpPr txBox="1"/>
          <p:nvPr/>
        </p:nvSpPr>
        <p:spPr>
          <a:xfrm>
            <a:off x="8655790" y="4584754"/>
            <a:ext cx="25663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cs typeface="Calibri"/>
              </a:rPr>
              <a:t>Communication barrier</a:t>
            </a:r>
          </a:p>
        </p:txBody>
      </p:sp>
      <p:pic>
        <p:nvPicPr>
          <p:cNvPr id="18" name="Picture 17">
            <a:extLst>
              <a:ext uri="{FF2B5EF4-FFF2-40B4-BE49-F238E27FC236}">
                <a16:creationId xmlns:a16="http://schemas.microsoft.com/office/drawing/2014/main" id="{815E5345-7279-402C-A778-D0E5CBB3AE07}"/>
              </a:ext>
            </a:extLst>
          </p:cNvPr>
          <p:cNvPicPr>
            <a:picLocks noChangeAspect="1"/>
          </p:cNvPicPr>
          <p:nvPr/>
        </p:nvPicPr>
        <p:blipFill>
          <a:blip r:embed="rId8"/>
          <a:stretch>
            <a:fillRect/>
          </a:stretch>
        </p:blipFill>
        <p:spPr>
          <a:xfrm>
            <a:off x="826456" y="1298285"/>
            <a:ext cx="6606777" cy="4608793"/>
          </a:xfrm>
          <a:prstGeom prst="rect">
            <a:avLst/>
          </a:prstGeom>
        </p:spPr>
      </p:pic>
      <p:pic>
        <p:nvPicPr>
          <p:cNvPr id="20" name="Picture 19">
            <a:extLst>
              <a:ext uri="{FF2B5EF4-FFF2-40B4-BE49-F238E27FC236}">
                <a16:creationId xmlns:a16="http://schemas.microsoft.com/office/drawing/2014/main" id="{E65A920A-8210-4AFB-8586-BF754C2BE911}"/>
              </a:ext>
            </a:extLst>
          </p:cNvPr>
          <p:cNvPicPr>
            <a:picLocks noChangeAspect="1"/>
          </p:cNvPicPr>
          <p:nvPr/>
        </p:nvPicPr>
        <p:blipFill>
          <a:blip r:embed="rId9"/>
          <a:stretch>
            <a:fillRect/>
          </a:stretch>
        </p:blipFill>
        <p:spPr>
          <a:xfrm>
            <a:off x="1543336" y="2891509"/>
            <a:ext cx="8986064" cy="1424756"/>
          </a:xfrm>
          <a:prstGeom prst="rect">
            <a:avLst/>
          </a:prstGeom>
        </p:spPr>
      </p:pic>
      <p:pic>
        <p:nvPicPr>
          <p:cNvPr id="22" name="Picture 21">
            <a:extLst>
              <a:ext uri="{FF2B5EF4-FFF2-40B4-BE49-F238E27FC236}">
                <a16:creationId xmlns:a16="http://schemas.microsoft.com/office/drawing/2014/main" id="{503065D8-EB72-4BB1-A517-9759D9878E5E}"/>
              </a:ext>
            </a:extLst>
          </p:cNvPr>
          <p:cNvPicPr>
            <a:picLocks noChangeAspect="1"/>
          </p:cNvPicPr>
          <p:nvPr/>
        </p:nvPicPr>
        <p:blipFill>
          <a:blip r:embed="rId10"/>
          <a:stretch>
            <a:fillRect/>
          </a:stretch>
        </p:blipFill>
        <p:spPr>
          <a:xfrm>
            <a:off x="7919785" y="5554531"/>
            <a:ext cx="749720" cy="705094"/>
          </a:xfrm>
          <a:prstGeom prst="rect">
            <a:avLst/>
          </a:prstGeom>
        </p:spPr>
      </p:pic>
      <p:sp>
        <p:nvSpPr>
          <p:cNvPr id="23" name="TextBox 22">
            <a:extLst>
              <a:ext uri="{FF2B5EF4-FFF2-40B4-BE49-F238E27FC236}">
                <a16:creationId xmlns:a16="http://schemas.microsoft.com/office/drawing/2014/main" id="{ED3B9A6C-2B5E-470D-BBB1-3DCD0B28BE79}"/>
              </a:ext>
            </a:extLst>
          </p:cNvPr>
          <p:cNvSpPr txBox="1"/>
          <p:nvPr/>
        </p:nvSpPr>
        <p:spPr>
          <a:xfrm>
            <a:off x="8669505" y="5722412"/>
            <a:ext cx="25663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cs typeface="Calibri"/>
              </a:rPr>
              <a:t>Desire to fix the situation</a:t>
            </a:r>
          </a:p>
        </p:txBody>
      </p:sp>
    </p:spTree>
    <p:extLst>
      <p:ext uri="{BB962C8B-B14F-4D97-AF65-F5344CB8AC3E}">
        <p14:creationId xmlns:p14="http://schemas.microsoft.com/office/powerpoint/2010/main" val="266964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6" name="Picture 5">
            <a:extLst>
              <a:ext uri="{FF2B5EF4-FFF2-40B4-BE49-F238E27FC236}">
                <a16:creationId xmlns:a16="http://schemas.microsoft.com/office/drawing/2014/main" id="{D3522CC6-0551-433B-887B-95BC425913DA}"/>
              </a:ext>
            </a:extLst>
          </p:cNvPr>
          <p:cNvPicPr>
            <a:picLocks noChangeAspect="1"/>
          </p:cNvPicPr>
          <p:nvPr/>
        </p:nvPicPr>
        <p:blipFill>
          <a:blip r:embed="rId4"/>
          <a:stretch>
            <a:fillRect/>
          </a:stretch>
        </p:blipFill>
        <p:spPr>
          <a:xfrm>
            <a:off x="936969" y="332253"/>
            <a:ext cx="7467984" cy="5124713"/>
          </a:xfrm>
          <a:prstGeom prst="rect">
            <a:avLst/>
          </a:prstGeom>
        </p:spPr>
      </p:pic>
      <p:pic>
        <p:nvPicPr>
          <p:cNvPr id="9" name="Picture 8">
            <a:extLst>
              <a:ext uri="{FF2B5EF4-FFF2-40B4-BE49-F238E27FC236}">
                <a16:creationId xmlns:a16="http://schemas.microsoft.com/office/drawing/2014/main" id="{127B4D2B-FE13-4871-B8D9-0737450A8480}"/>
              </a:ext>
            </a:extLst>
          </p:cNvPr>
          <p:cNvPicPr>
            <a:picLocks noChangeAspect="1"/>
          </p:cNvPicPr>
          <p:nvPr/>
        </p:nvPicPr>
        <p:blipFill>
          <a:blip r:embed="rId5"/>
          <a:stretch>
            <a:fillRect/>
          </a:stretch>
        </p:blipFill>
        <p:spPr>
          <a:xfrm>
            <a:off x="4094500" y="1825806"/>
            <a:ext cx="5247421" cy="4169184"/>
          </a:xfrm>
          <a:prstGeom prst="rect">
            <a:avLst/>
          </a:prstGeom>
        </p:spPr>
      </p:pic>
      <p:pic>
        <p:nvPicPr>
          <p:cNvPr id="11" name="Picture 10">
            <a:extLst>
              <a:ext uri="{FF2B5EF4-FFF2-40B4-BE49-F238E27FC236}">
                <a16:creationId xmlns:a16="http://schemas.microsoft.com/office/drawing/2014/main" id="{91FEF3A3-D6F4-4B75-A6AC-45033C8BBFDA}"/>
              </a:ext>
            </a:extLst>
          </p:cNvPr>
          <p:cNvPicPr>
            <a:picLocks noChangeAspect="1"/>
          </p:cNvPicPr>
          <p:nvPr/>
        </p:nvPicPr>
        <p:blipFill>
          <a:blip r:embed="rId6"/>
          <a:stretch>
            <a:fillRect/>
          </a:stretch>
        </p:blipFill>
        <p:spPr>
          <a:xfrm>
            <a:off x="7254083" y="4391591"/>
            <a:ext cx="4762745" cy="2419474"/>
          </a:xfrm>
          <a:prstGeom prst="rect">
            <a:avLst/>
          </a:prstGeom>
        </p:spPr>
      </p:pic>
      <p:sp>
        <p:nvSpPr>
          <p:cNvPr id="13" name="TextBox 12">
            <a:extLst>
              <a:ext uri="{FF2B5EF4-FFF2-40B4-BE49-F238E27FC236}">
                <a16:creationId xmlns:a16="http://schemas.microsoft.com/office/drawing/2014/main" id="{15069F5A-A641-4F03-A992-4E068130114C}"/>
              </a:ext>
            </a:extLst>
          </p:cNvPr>
          <p:cNvSpPr txBox="1"/>
          <p:nvPr/>
        </p:nvSpPr>
        <p:spPr>
          <a:xfrm>
            <a:off x="620232" y="6482037"/>
            <a:ext cx="6097978" cy="369332"/>
          </a:xfrm>
          <a:prstGeom prst="rect">
            <a:avLst/>
          </a:prstGeom>
          <a:noFill/>
        </p:spPr>
        <p:txBody>
          <a:bodyPr wrap="square">
            <a:spAutoFit/>
          </a:bodyPr>
          <a:lstStyle/>
          <a:p>
            <a:r>
              <a:rPr lang="en-GB">
                <a:hlinkClick r:id="rId7"/>
              </a:rPr>
              <a:t>OT has helped me feel healthier | Care Opinion</a:t>
            </a:r>
            <a:endParaRPr lang="en-GB"/>
          </a:p>
        </p:txBody>
      </p:sp>
      <p:pic>
        <p:nvPicPr>
          <p:cNvPr id="3" name="Picture 2">
            <a:extLst>
              <a:ext uri="{FF2B5EF4-FFF2-40B4-BE49-F238E27FC236}">
                <a16:creationId xmlns:a16="http://schemas.microsoft.com/office/drawing/2014/main" id="{67A638CD-5450-42B8-AA9E-BD87BDF2F12A}"/>
              </a:ext>
            </a:extLst>
          </p:cNvPr>
          <p:cNvPicPr>
            <a:picLocks noChangeAspect="1"/>
          </p:cNvPicPr>
          <p:nvPr/>
        </p:nvPicPr>
        <p:blipFill>
          <a:blip r:embed="rId8"/>
          <a:stretch>
            <a:fillRect/>
          </a:stretch>
        </p:blipFill>
        <p:spPr>
          <a:xfrm>
            <a:off x="9772971" y="1000830"/>
            <a:ext cx="2243857" cy="1438995"/>
          </a:xfrm>
          <a:prstGeom prst="rect">
            <a:avLst/>
          </a:prstGeom>
        </p:spPr>
      </p:pic>
      <p:pic>
        <p:nvPicPr>
          <p:cNvPr id="10" name="Graphic 9" descr="Line arrow: Clockwise curve with solid fill">
            <a:extLst>
              <a:ext uri="{FF2B5EF4-FFF2-40B4-BE49-F238E27FC236}">
                <a16:creationId xmlns:a16="http://schemas.microsoft.com/office/drawing/2014/main" id="{A3E84969-30AE-4FBC-961A-96FD5CE054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7678689">
            <a:off x="9315770" y="2037182"/>
            <a:ext cx="914400" cy="914400"/>
          </a:xfrm>
          <a:prstGeom prst="rect">
            <a:avLst/>
          </a:prstGeom>
        </p:spPr>
      </p:pic>
      <p:pic>
        <p:nvPicPr>
          <p:cNvPr id="8" name="Picture 7">
            <a:extLst>
              <a:ext uri="{FF2B5EF4-FFF2-40B4-BE49-F238E27FC236}">
                <a16:creationId xmlns:a16="http://schemas.microsoft.com/office/drawing/2014/main" id="{405976CD-BFD0-479E-8CB4-5BD4B89F7662}"/>
              </a:ext>
            </a:extLst>
          </p:cNvPr>
          <p:cNvPicPr>
            <a:picLocks noChangeAspect="1"/>
          </p:cNvPicPr>
          <p:nvPr/>
        </p:nvPicPr>
        <p:blipFill>
          <a:blip r:embed="rId11"/>
          <a:stretch>
            <a:fillRect/>
          </a:stretch>
        </p:blipFill>
        <p:spPr>
          <a:xfrm>
            <a:off x="9341921" y="3058106"/>
            <a:ext cx="2141734" cy="1220191"/>
          </a:xfrm>
          <a:prstGeom prst="rect">
            <a:avLst/>
          </a:prstGeom>
        </p:spPr>
      </p:pic>
      <p:pic>
        <p:nvPicPr>
          <p:cNvPr id="14" name="Graphic 13" descr="Line arrow: Clockwise curve with solid fill">
            <a:extLst>
              <a:ext uri="{FF2B5EF4-FFF2-40B4-BE49-F238E27FC236}">
                <a16:creationId xmlns:a16="http://schemas.microsoft.com/office/drawing/2014/main" id="{21703411-0C5C-42CF-912A-20C8C7D583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1133338">
            <a:off x="11034752" y="3496654"/>
            <a:ext cx="897807" cy="897807"/>
          </a:xfrm>
          <a:prstGeom prst="rect">
            <a:avLst/>
          </a:prstGeom>
        </p:spPr>
      </p:pic>
    </p:spTree>
    <p:extLst>
      <p:ext uri="{BB962C8B-B14F-4D97-AF65-F5344CB8AC3E}">
        <p14:creationId xmlns:p14="http://schemas.microsoft.com/office/powerpoint/2010/main" val="3236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6" name="Picture 5">
            <a:extLst>
              <a:ext uri="{FF2B5EF4-FFF2-40B4-BE49-F238E27FC236}">
                <a16:creationId xmlns:a16="http://schemas.microsoft.com/office/drawing/2014/main" id="{67E95DB3-BA76-4AF2-BA86-8E41FAAEB5F1}"/>
              </a:ext>
            </a:extLst>
          </p:cNvPr>
          <p:cNvPicPr>
            <a:picLocks noChangeAspect="1"/>
          </p:cNvPicPr>
          <p:nvPr/>
        </p:nvPicPr>
        <p:blipFill>
          <a:blip r:embed="rId4"/>
          <a:stretch>
            <a:fillRect/>
          </a:stretch>
        </p:blipFill>
        <p:spPr>
          <a:xfrm>
            <a:off x="674461" y="299619"/>
            <a:ext cx="6484810" cy="3951748"/>
          </a:xfrm>
          <a:prstGeom prst="rect">
            <a:avLst/>
          </a:prstGeom>
        </p:spPr>
      </p:pic>
      <p:pic>
        <p:nvPicPr>
          <p:cNvPr id="9" name="Picture 8">
            <a:extLst>
              <a:ext uri="{FF2B5EF4-FFF2-40B4-BE49-F238E27FC236}">
                <a16:creationId xmlns:a16="http://schemas.microsoft.com/office/drawing/2014/main" id="{51A0D89F-FA23-49DE-8C09-4C702ABAA636}"/>
              </a:ext>
            </a:extLst>
          </p:cNvPr>
          <p:cNvPicPr>
            <a:picLocks noChangeAspect="1"/>
          </p:cNvPicPr>
          <p:nvPr/>
        </p:nvPicPr>
        <p:blipFill>
          <a:blip r:embed="rId5"/>
          <a:stretch>
            <a:fillRect/>
          </a:stretch>
        </p:blipFill>
        <p:spPr>
          <a:xfrm>
            <a:off x="2930900" y="646227"/>
            <a:ext cx="4800847" cy="5912154"/>
          </a:xfrm>
          <a:prstGeom prst="rect">
            <a:avLst/>
          </a:prstGeom>
        </p:spPr>
      </p:pic>
      <p:sp>
        <p:nvSpPr>
          <p:cNvPr id="11" name="TextBox 10">
            <a:extLst>
              <a:ext uri="{FF2B5EF4-FFF2-40B4-BE49-F238E27FC236}">
                <a16:creationId xmlns:a16="http://schemas.microsoft.com/office/drawing/2014/main" id="{65B9D1D1-68BD-4477-822C-F96D0DD12763}"/>
              </a:ext>
            </a:extLst>
          </p:cNvPr>
          <p:cNvSpPr txBox="1"/>
          <p:nvPr/>
        </p:nvSpPr>
        <p:spPr>
          <a:xfrm>
            <a:off x="8631383" y="6373715"/>
            <a:ext cx="3560617" cy="369332"/>
          </a:xfrm>
          <a:prstGeom prst="rect">
            <a:avLst/>
          </a:prstGeom>
          <a:noFill/>
        </p:spPr>
        <p:txBody>
          <a:bodyPr wrap="square">
            <a:spAutoFit/>
          </a:bodyPr>
          <a:lstStyle/>
          <a:p>
            <a:r>
              <a:rPr lang="en-GB">
                <a:hlinkClick r:id="rId6"/>
              </a:rPr>
              <a:t>Stonebridge Centre | Care Opinion</a:t>
            </a:r>
            <a:endParaRPr lang="en-GB"/>
          </a:p>
        </p:txBody>
      </p:sp>
      <p:pic>
        <p:nvPicPr>
          <p:cNvPr id="8" name="Picture 7">
            <a:extLst>
              <a:ext uri="{FF2B5EF4-FFF2-40B4-BE49-F238E27FC236}">
                <a16:creationId xmlns:a16="http://schemas.microsoft.com/office/drawing/2014/main" id="{78E3F551-CF30-4272-B6E9-F66F0CF7130D}"/>
              </a:ext>
            </a:extLst>
          </p:cNvPr>
          <p:cNvPicPr>
            <a:picLocks noChangeAspect="1"/>
          </p:cNvPicPr>
          <p:nvPr/>
        </p:nvPicPr>
        <p:blipFill>
          <a:blip r:embed="rId7"/>
          <a:stretch>
            <a:fillRect/>
          </a:stretch>
        </p:blipFill>
        <p:spPr>
          <a:xfrm>
            <a:off x="7811400" y="3111316"/>
            <a:ext cx="1639966" cy="1140051"/>
          </a:xfrm>
          <a:prstGeom prst="rect">
            <a:avLst/>
          </a:prstGeom>
        </p:spPr>
      </p:pic>
      <p:pic>
        <p:nvPicPr>
          <p:cNvPr id="10" name="Graphic 9" descr="Line arrow: Clockwise curve with solid fill">
            <a:extLst>
              <a:ext uri="{FF2B5EF4-FFF2-40B4-BE49-F238E27FC236}">
                <a16:creationId xmlns:a16="http://schemas.microsoft.com/office/drawing/2014/main" id="{FEBD0ED3-A272-49ED-AEA2-FFA8C8DE41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7678689">
            <a:off x="6908334" y="3655214"/>
            <a:ext cx="914400" cy="914400"/>
          </a:xfrm>
          <a:prstGeom prst="rect">
            <a:avLst/>
          </a:prstGeom>
        </p:spPr>
      </p:pic>
    </p:spTree>
    <p:extLst>
      <p:ext uri="{BB962C8B-B14F-4D97-AF65-F5344CB8AC3E}">
        <p14:creationId xmlns:p14="http://schemas.microsoft.com/office/powerpoint/2010/main" val="41351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3" name="Picture 2">
            <a:extLst>
              <a:ext uri="{FF2B5EF4-FFF2-40B4-BE49-F238E27FC236}">
                <a16:creationId xmlns:a16="http://schemas.microsoft.com/office/drawing/2014/main" id="{A7A00D66-3A8F-4838-A782-75FD197B4F88}"/>
              </a:ext>
            </a:extLst>
          </p:cNvPr>
          <p:cNvPicPr>
            <a:picLocks noChangeAspect="1"/>
          </p:cNvPicPr>
          <p:nvPr/>
        </p:nvPicPr>
        <p:blipFill>
          <a:blip r:embed="rId4"/>
          <a:stretch>
            <a:fillRect/>
          </a:stretch>
        </p:blipFill>
        <p:spPr>
          <a:xfrm>
            <a:off x="796740" y="228462"/>
            <a:ext cx="7188569" cy="5353325"/>
          </a:xfrm>
          <a:prstGeom prst="rect">
            <a:avLst/>
          </a:prstGeom>
        </p:spPr>
      </p:pic>
      <p:pic>
        <p:nvPicPr>
          <p:cNvPr id="8" name="Picture 7">
            <a:extLst>
              <a:ext uri="{FF2B5EF4-FFF2-40B4-BE49-F238E27FC236}">
                <a16:creationId xmlns:a16="http://schemas.microsoft.com/office/drawing/2014/main" id="{D6AA6CEA-679A-44FA-A90D-7D22420E3D0F}"/>
              </a:ext>
            </a:extLst>
          </p:cNvPr>
          <p:cNvPicPr>
            <a:picLocks noChangeAspect="1"/>
          </p:cNvPicPr>
          <p:nvPr/>
        </p:nvPicPr>
        <p:blipFill>
          <a:blip r:embed="rId5"/>
          <a:stretch>
            <a:fillRect/>
          </a:stretch>
        </p:blipFill>
        <p:spPr>
          <a:xfrm>
            <a:off x="5082159" y="815773"/>
            <a:ext cx="4943584" cy="5638199"/>
          </a:xfrm>
          <a:prstGeom prst="rect">
            <a:avLst/>
          </a:prstGeom>
        </p:spPr>
      </p:pic>
      <p:pic>
        <p:nvPicPr>
          <p:cNvPr id="2" name="Picture 1">
            <a:extLst>
              <a:ext uri="{FF2B5EF4-FFF2-40B4-BE49-F238E27FC236}">
                <a16:creationId xmlns:a16="http://schemas.microsoft.com/office/drawing/2014/main" id="{5BAC32E7-FCB0-4F45-B17F-3E58E9AB71DB}"/>
              </a:ext>
            </a:extLst>
          </p:cNvPr>
          <p:cNvPicPr>
            <a:picLocks noChangeAspect="1"/>
          </p:cNvPicPr>
          <p:nvPr/>
        </p:nvPicPr>
        <p:blipFill>
          <a:blip r:embed="rId6"/>
          <a:stretch>
            <a:fillRect/>
          </a:stretch>
        </p:blipFill>
        <p:spPr>
          <a:xfrm>
            <a:off x="10366028" y="3239974"/>
            <a:ext cx="1639966" cy="1140051"/>
          </a:xfrm>
          <a:prstGeom prst="rect">
            <a:avLst/>
          </a:prstGeom>
        </p:spPr>
      </p:pic>
      <p:pic>
        <p:nvPicPr>
          <p:cNvPr id="9" name="Graphic 8" descr="Line arrow: Clockwise curve with solid fill">
            <a:extLst>
              <a:ext uri="{FF2B5EF4-FFF2-40B4-BE49-F238E27FC236}">
                <a16:creationId xmlns:a16="http://schemas.microsoft.com/office/drawing/2014/main" id="{0C974648-260E-42A5-B5FF-2427F1AD49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678689">
            <a:off x="9462962" y="3783872"/>
            <a:ext cx="914400" cy="914400"/>
          </a:xfrm>
          <a:prstGeom prst="rect">
            <a:avLst/>
          </a:prstGeom>
        </p:spPr>
      </p:pic>
      <p:pic>
        <p:nvPicPr>
          <p:cNvPr id="6" name="Picture 5">
            <a:extLst>
              <a:ext uri="{FF2B5EF4-FFF2-40B4-BE49-F238E27FC236}">
                <a16:creationId xmlns:a16="http://schemas.microsoft.com/office/drawing/2014/main" id="{DC203A2C-85AF-4DB5-A986-2F5DCDCC2438}"/>
              </a:ext>
            </a:extLst>
          </p:cNvPr>
          <p:cNvPicPr>
            <a:picLocks noChangeAspect="1"/>
          </p:cNvPicPr>
          <p:nvPr/>
        </p:nvPicPr>
        <p:blipFill>
          <a:blip r:embed="rId9"/>
          <a:stretch>
            <a:fillRect/>
          </a:stretch>
        </p:blipFill>
        <p:spPr>
          <a:xfrm>
            <a:off x="2681736" y="5365299"/>
            <a:ext cx="1899801" cy="1492701"/>
          </a:xfrm>
          <a:prstGeom prst="rect">
            <a:avLst/>
          </a:prstGeom>
        </p:spPr>
      </p:pic>
      <p:pic>
        <p:nvPicPr>
          <p:cNvPr id="10" name="Graphic 9" descr="Line arrow: Clockwise curve with solid fill">
            <a:extLst>
              <a:ext uri="{FF2B5EF4-FFF2-40B4-BE49-F238E27FC236}">
                <a16:creationId xmlns:a16="http://schemas.microsoft.com/office/drawing/2014/main" id="{9E68C1A9-13F3-46D0-80E2-8F5A7F11D4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0774" flipH="1">
            <a:off x="4374649" y="5654449"/>
            <a:ext cx="914400" cy="914400"/>
          </a:xfrm>
          <a:prstGeom prst="rect">
            <a:avLst/>
          </a:prstGeom>
        </p:spPr>
      </p:pic>
    </p:spTree>
    <p:extLst>
      <p:ext uri="{BB962C8B-B14F-4D97-AF65-F5344CB8AC3E}">
        <p14:creationId xmlns:p14="http://schemas.microsoft.com/office/powerpoint/2010/main" val="305756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3" name="Picture 2">
            <a:extLst>
              <a:ext uri="{FF2B5EF4-FFF2-40B4-BE49-F238E27FC236}">
                <a16:creationId xmlns:a16="http://schemas.microsoft.com/office/drawing/2014/main" id="{86E1DC1B-04B6-446F-8C5C-602A074DEDE4}"/>
              </a:ext>
            </a:extLst>
          </p:cNvPr>
          <p:cNvPicPr>
            <a:picLocks noChangeAspect="1"/>
          </p:cNvPicPr>
          <p:nvPr/>
        </p:nvPicPr>
        <p:blipFill>
          <a:blip r:embed="rId4"/>
          <a:stretch>
            <a:fillRect/>
          </a:stretch>
        </p:blipFill>
        <p:spPr>
          <a:xfrm>
            <a:off x="3342498" y="763666"/>
            <a:ext cx="5507003" cy="5330668"/>
          </a:xfrm>
          <a:prstGeom prst="rect">
            <a:avLst/>
          </a:prstGeom>
        </p:spPr>
      </p:pic>
    </p:spTree>
    <p:extLst>
      <p:ext uri="{BB962C8B-B14F-4D97-AF65-F5344CB8AC3E}">
        <p14:creationId xmlns:p14="http://schemas.microsoft.com/office/powerpoint/2010/main" val="3254360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3CB7-1B93-4DBE-BB12-4AD940B8C8F7}"/>
              </a:ext>
            </a:extLst>
          </p:cNvPr>
          <p:cNvSpPr>
            <a:spLocks noGrp="1"/>
          </p:cNvSpPr>
          <p:nvPr>
            <p:ph type="title"/>
          </p:nvPr>
        </p:nvSpPr>
        <p:spPr>
          <a:xfrm>
            <a:off x="2088503" y="234079"/>
            <a:ext cx="7427425" cy="1325563"/>
          </a:xfrm>
        </p:spPr>
        <p:txBody>
          <a:bodyPr/>
          <a:lstStyle/>
          <a:p>
            <a:r>
              <a:rPr lang="en-GB">
                <a:solidFill>
                  <a:srgbClr val="B10059"/>
                </a:solidFill>
                <a:latin typeface="+mn-lt"/>
              </a:rPr>
              <a:t>More response examples</a:t>
            </a:r>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6" name="Picture 5">
            <a:extLst>
              <a:ext uri="{FF2B5EF4-FFF2-40B4-BE49-F238E27FC236}">
                <a16:creationId xmlns:a16="http://schemas.microsoft.com/office/drawing/2014/main" id="{D70C92A6-4C62-481F-BBAE-A3A4A0EB90E9}"/>
              </a:ext>
            </a:extLst>
          </p:cNvPr>
          <p:cNvPicPr>
            <a:picLocks noChangeAspect="1"/>
          </p:cNvPicPr>
          <p:nvPr/>
        </p:nvPicPr>
        <p:blipFill>
          <a:blip r:embed="rId4"/>
          <a:stretch>
            <a:fillRect/>
          </a:stretch>
        </p:blipFill>
        <p:spPr>
          <a:xfrm>
            <a:off x="650894" y="234079"/>
            <a:ext cx="1269340" cy="1167209"/>
          </a:xfrm>
          <a:prstGeom prst="rect">
            <a:avLst/>
          </a:prstGeom>
        </p:spPr>
      </p:pic>
      <p:sp>
        <p:nvSpPr>
          <p:cNvPr id="8" name="TextBox 7">
            <a:extLst>
              <a:ext uri="{FF2B5EF4-FFF2-40B4-BE49-F238E27FC236}">
                <a16:creationId xmlns:a16="http://schemas.microsoft.com/office/drawing/2014/main" id="{1A072368-B8D6-4305-8D75-8DC277427708}"/>
              </a:ext>
            </a:extLst>
          </p:cNvPr>
          <p:cNvSpPr txBox="1"/>
          <p:nvPr/>
        </p:nvSpPr>
        <p:spPr>
          <a:xfrm>
            <a:off x="2159493" y="1861637"/>
            <a:ext cx="6094520" cy="369332"/>
          </a:xfrm>
          <a:prstGeom prst="rect">
            <a:avLst/>
          </a:prstGeom>
          <a:noFill/>
        </p:spPr>
        <p:txBody>
          <a:bodyPr wrap="square">
            <a:spAutoFit/>
          </a:bodyPr>
          <a:lstStyle/>
          <a:p>
            <a:r>
              <a:rPr lang="en-GB">
                <a:hlinkClick r:id="rId5"/>
              </a:rPr>
              <a:t>Empathetic, kind and proactive | Care Opinion</a:t>
            </a:r>
            <a:endParaRPr lang="en-GB"/>
          </a:p>
        </p:txBody>
      </p:sp>
      <p:sp>
        <p:nvSpPr>
          <p:cNvPr id="9" name="TextBox 8">
            <a:extLst>
              <a:ext uri="{FF2B5EF4-FFF2-40B4-BE49-F238E27FC236}">
                <a16:creationId xmlns:a16="http://schemas.microsoft.com/office/drawing/2014/main" id="{11D2AE0B-3B84-4672-80A4-5AEB1518E660}"/>
              </a:ext>
            </a:extLst>
          </p:cNvPr>
          <p:cNvSpPr txBox="1"/>
          <p:nvPr/>
        </p:nvSpPr>
        <p:spPr>
          <a:xfrm>
            <a:off x="2159493" y="2348298"/>
            <a:ext cx="6094520" cy="369332"/>
          </a:xfrm>
          <a:prstGeom prst="rect">
            <a:avLst/>
          </a:prstGeom>
          <a:noFill/>
        </p:spPr>
        <p:txBody>
          <a:bodyPr wrap="square">
            <a:spAutoFit/>
          </a:bodyPr>
          <a:lstStyle/>
          <a:p>
            <a:r>
              <a:rPr lang="en-GB">
                <a:hlinkClick r:id="rId6"/>
              </a:rPr>
              <a:t>Always sympathetic | Care Opinion</a:t>
            </a:r>
            <a:endParaRPr lang="en-GB"/>
          </a:p>
        </p:txBody>
      </p:sp>
      <p:sp>
        <p:nvSpPr>
          <p:cNvPr id="11" name="TextBox 10">
            <a:extLst>
              <a:ext uri="{FF2B5EF4-FFF2-40B4-BE49-F238E27FC236}">
                <a16:creationId xmlns:a16="http://schemas.microsoft.com/office/drawing/2014/main" id="{2154C128-5113-4386-88D3-B5823BFA5A11}"/>
              </a:ext>
            </a:extLst>
          </p:cNvPr>
          <p:cNvSpPr txBox="1"/>
          <p:nvPr/>
        </p:nvSpPr>
        <p:spPr>
          <a:xfrm>
            <a:off x="2159493" y="2834959"/>
            <a:ext cx="6094520" cy="369332"/>
          </a:xfrm>
          <a:prstGeom prst="rect">
            <a:avLst/>
          </a:prstGeom>
          <a:noFill/>
        </p:spPr>
        <p:txBody>
          <a:bodyPr wrap="square">
            <a:spAutoFit/>
          </a:bodyPr>
          <a:lstStyle/>
          <a:p>
            <a:r>
              <a:rPr lang="en-GB">
                <a:hlinkClick r:id="rId7"/>
              </a:rPr>
              <a:t>autism | Care Opinion</a:t>
            </a:r>
            <a:endParaRPr lang="en-GB"/>
          </a:p>
        </p:txBody>
      </p:sp>
      <p:sp>
        <p:nvSpPr>
          <p:cNvPr id="13" name="TextBox 12">
            <a:extLst>
              <a:ext uri="{FF2B5EF4-FFF2-40B4-BE49-F238E27FC236}">
                <a16:creationId xmlns:a16="http://schemas.microsoft.com/office/drawing/2014/main" id="{74E9E3BB-CD4F-40C8-BD77-05F0A6DB1AE3}"/>
              </a:ext>
            </a:extLst>
          </p:cNvPr>
          <p:cNvSpPr txBox="1"/>
          <p:nvPr/>
        </p:nvSpPr>
        <p:spPr>
          <a:xfrm>
            <a:off x="2159493" y="3321620"/>
            <a:ext cx="6094520" cy="369332"/>
          </a:xfrm>
          <a:prstGeom prst="rect">
            <a:avLst/>
          </a:prstGeom>
          <a:noFill/>
        </p:spPr>
        <p:txBody>
          <a:bodyPr wrap="square">
            <a:spAutoFit/>
          </a:bodyPr>
          <a:lstStyle/>
          <a:p>
            <a:r>
              <a:rPr lang="en-GB">
                <a:hlinkClick r:id="rId8"/>
              </a:rPr>
              <a:t>Mental Health Matters | Care Opinion</a:t>
            </a:r>
            <a:endParaRPr lang="en-GB"/>
          </a:p>
        </p:txBody>
      </p:sp>
      <p:sp>
        <p:nvSpPr>
          <p:cNvPr id="15" name="TextBox 14">
            <a:extLst>
              <a:ext uri="{FF2B5EF4-FFF2-40B4-BE49-F238E27FC236}">
                <a16:creationId xmlns:a16="http://schemas.microsoft.com/office/drawing/2014/main" id="{2A54AC87-83E2-43AE-9831-3256BC3C6632}"/>
              </a:ext>
            </a:extLst>
          </p:cNvPr>
          <p:cNvSpPr txBox="1"/>
          <p:nvPr/>
        </p:nvSpPr>
        <p:spPr>
          <a:xfrm>
            <a:off x="2159493" y="3771039"/>
            <a:ext cx="6094520" cy="369332"/>
          </a:xfrm>
          <a:prstGeom prst="rect">
            <a:avLst/>
          </a:prstGeom>
          <a:noFill/>
        </p:spPr>
        <p:txBody>
          <a:bodyPr wrap="square">
            <a:spAutoFit/>
          </a:bodyPr>
          <a:lstStyle/>
          <a:p>
            <a:r>
              <a:rPr lang="en-GB">
                <a:hlinkClick r:id="rId9"/>
              </a:rPr>
              <a:t>Borderline personality disorder | Care Opinion</a:t>
            </a:r>
            <a:endParaRPr lang="en-GB"/>
          </a:p>
        </p:txBody>
      </p:sp>
      <p:sp>
        <p:nvSpPr>
          <p:cNvPr id="17" name="TextBox 16">
            <a:extLst>
              <a:ext uri="{FF2B5EF4-FFF2-40B4-BE49-F238E27FC236}">
                <a16:creationId xmlns:a16="http://schemas.microsoft.com/office/drawing/2014/main" id="{398691CA-208D-4C45-B97D-C64B4C823A84}"/>
              </a:ext>
            </a:extLst>
          </p:cNvPr>
          <p:cNvSpPr txBox="1"/>
          <p:nvPr/>
        </p:nvSpPr>
        <p:spPr>
          <a:xfrm>
            <a:off x="2159493" y="4220458"/>
            <a:ext cx="6094520" cy="369332"/>
          </a:xfrm>
          <a:prstGeom prst="rect">
            <a:avLst/>
          </a:prstGeom>
          <a:noFill/>
        </p:spPr>
        <p:txBody>
          <a:bodyPr wrap="square">
            <a:spAutoFit/>
          </a:bodyPr>
          <a:lstStyle/>
          <a:p>
            <a:r>
              <a:rPr lang="en-GB">
                <a:hlinkClick r:id="rId10"/>
              </a:rPr>
              <a:t>I did not feel safe | Care Opinion</a:t>
            </a:r>
            <a:endParaRPr lang="en-GB"/>
          </a:p>
        </p:txBody>
      </p:sp>
      <p:sp>
        <p:nvSpPr>
          <p:cNvPr id="19" name="TextBox 18">
            <a:extLst>
              <a:ext uri="{FF2B5EF4-FFF2-40B4-BE49-F238E27FC236}">
                <a16:creationId xmlns:a16="http://schemas.microsoft.com/office/drawing/2014/main" id="{2E9189E5-CA6D-4F4F-B82E-5D7802502281}"/>
              </a:ext>
            </a:extLst>
          </p:cNvPr>
          <p:cNvSpPr txBox="1"/>
          <p:nvPr/>
        </p:nvSpPr>
        <p:spPr>
          <a:xfrm>
            <a:off x="2159493" y="4669877"/>
            <a:ext cx="6094520" cy="369332"/>
          </a:xfrm>
          <a:prstGeom prst="rect">
            <a:avLst/>
          </a:prstGeom>
          <a:noFill/>
        </p:spPr>
        <p:txBody>
          <a:bodyPr wrap="square">
            <a:spAutoFit/>
          </a:bodyPr>
          <a:lstStyle/>
          <a:p>
            <a:r>
              <a:rPr lang="en-GB">
                <a:hlinkClick r:id="rId11"/>
              </a:rPr>
              <a:t>I would rather just stay quiet | Care Opinion</a:t>
            </a:r>
            <a:endParaRPr lang="en-GB"/>
          </a:p>
        </p:txBody>
      </p:sp>
    </p:spTree>
    <p:extLst>
      <p:ext uri="{BB962C8B-B14F-4D97-AF65-F5344CB8AC3E}">
        <p14:creationId xmlns:p14="http://schemas.microsoft.com/office/powerpoint/2010/main" val="316217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6" name="Title 5">
            <a:extLst>
              <a:ext uri="{FF2B5EF4-FFF2-40B4-BE49-F238E27FC236}">
                <a16:creationId xmlns:a16="http://schemas.microsoft.com/office/drawing/2014/main" id="{E4254A48-1553-42AA-B049-21ED497BA3FF}"/>
              </a:ext>
            </a:extLst>
          </p:cNvPr>
          <p:cNvSpPr>
            <a:spLocks noGrp="1"/>
          </p:cNvSpPr>
          <p:nvPr>
            <p:ph type="title"/>
          </p:nvPr>
        </p:nvSpPr>
        <p:spPr>
          <a:xfrm>
            <a:off x="670411" y="100542"/>
            <a:ext cx="10515600" cy="1325563"/>
          </a:xfrm>
        </p:spPr>
        <p:txBody>
          <a:bodyPr>
            <a:normAutofit/>
          </a:bodyPr>
          <a:lstStyle/>
          <a:p>
            <a:r>
              <a:rPr lang="en-GB" sz="3200"/>
              <a:t>Further reading on Mental Health Services and feedback </a:t>
            </a:r>
          </a:p>
        </p:txBody>
      </p:sp>
      <p:sp>
        <p:nvSpPr>
          <p:cNvPr id="8" name="TextBox 7">
            <a:extLst>
              <a:ext uri="{FF2B5EF4-FFF2-40B4-BE49-F238E27FC236}">
                <a16:creationId xmlns:a16="http://schemas.microsoft.com/office/drawing/2014/main" id="{F929B468-04E2-4B77-A99F-537F344049CB}"/>
              </a:ext>
            </a:extLst>
          </p:cNvPr>
          <p:cNvSpPr txBox="1"/>
          <p:nvPr/>
        </p:nvSpPr>
        <p:spPr>
          <a:xfrm>
            <a:off x="1894906" y="1650563"/>
            <a:ext cx="8175369" cy="400110"/>
          </a:xfrm>
          <a:prstGeom prst="rect">
            <a:avLst/>
          </a:prstGeom>
          <a:noFill/>
        </p:spPr>
        <p:txBody>
          <a:bodyPr wrap="square">
            <a:spAutoFit/>
          </a:bodyPr>
          <a:lstStyle/>
          <a:p>
            <a:r>
              <a:rPr lang="en-GB" sz="2000">
                <a:hlinkClick r:id="rId4"/>
              </a:rPr>
              <a:t>User feedback in acute mental health care: making it better | Care Opinion</a:t>
            </a:r>
            <a:endParaRPr lang="en-GB" sz="2000"/>
          </a:p>
        </p:txBody>
      </p:sp>
      <p:sp>
        <p:nvSpPr>
          <p:cNvPr id="10" name="TextBox 9">
            <a:extLst>
              <a:ext uri="{FF2B5EF4-FFF2-40B4-BE49-F238E27FC236}">
                <a16:creationId xmlns:a16="http://schemas.microsoft.com/office/drawing/2014/main" id="{2DB9B8B2-A446-4854-A981-A5E3321C688C}"/>
              </a:ext>
            </a:extLst>
          </p:cNvPr>
          <p:cNvSpPr txBox="1"/>
          <p:nvPr/>
        </p:nvSpPr>
        <p:spPr>
          <a:xfrm>
            <a:off x="1894905" y="2275131"/>
            <a:ext cx="9291105" cy="400110"/>
          </a:xfrm>
          <a:prstGeom prst="rect">
            <a:avLst/>
          </a:prstGeom>
          <a:noFill/>
        </p:spPr>
        <p:txBody>
          <a:bodyPr wrap="square">
            <a:spAutoFit/>
          </a:bodyPr>
          <a:lstStyle/>
          <a:p>
            <a:r>
              <a:rPr lang="en-GB" sz="2000">
                <a:hlinkClick r:id="rId5"/>
              </a:rPr>
              <a:t>Research chat 5: Principles for effective feedback in adult mental health | Care Opinion</a:t>
            </a:r>
            <a:endParaRPr lang="en-GB" sz="2000"/>
          </a:p>
        </p:txBody>
      </p:sp>
      <p:pic>
        <p:nvPicPr>
          <p:cNvPr id="12" name="Picture 11">
            <a:extLst>
              <a:ext uri="{FF2B5EF4-FFF2-40B4-BE49-F238E27FC236}">
                <a16:creationId xmlns:a16="http://schemas.microsoft.com/office/drawing/2014/main" id="{27B2FD71-78FE-4CC3-9CCB-1F4BD09B0E5A}"/>
              </a:ext>
            </a:extLst>
          </p:cNvPr>
          <p:cNvPicPr>
            <a:picLocks noChangeAspect="1"/>
          </p:cNvPicPr>
          <p:nvPr/>
        </p:nvPicPr>
        <p:blipFill>
          <a:blip r:embed="rId6"/>
          <a:stretch>
            <a:fillRect/>
          </a:stretch>
        </p:blipFill>
        <p:spPr>
          <a:xfrm>
            <a:off x="1407490" y="1543586"/>
            <a:ext cx="487416" cy="507087"/>
          </a:xfrm>
          <a:prstGeom prst="rect">
            <a:avLst/>
          </a:prstGeom>
        </p:spPr>
      </p:pic>
      <p:pic>
        <p:nvPicPr>
          <p:cNvPr id="13" name="Picture 12">
            <a:extLst>
              <a:ext uri="{FF2B5EF4-FFF2-40B4-BE49-F238E27FC236}">
                <a16:creationId xmlns:a16="http://schemas.microsoft.com/office/drawing/2014/main" id="{EBD29DAB-FC21-49E6-ABCB-8148C769FDD0}"/>
              </a:ext>
            </a:extLst>
          </p:cNvPr>
          <p:cNvPicPr>
            <a:picLocks noChangeAspect="1"/>
          </p:cNvPicPr>
          <p:nvPr/>
        </p:nvPicPr>
        <p:blipFill>
          <a:blip r:embed="rId6"/>
          <a:stretch>
            <a:fillRect/>
          </a:stretch>
        </p:blipFill>
        <p:spPr>
          <a:xfrm>
            <a:off x="1407489" y="2168154"/>
            <a:ext cx="487416" cy="507087"/>
          </a:xfrm>
          <a:prstGeom prst="rect">
            <a:avLst/>
          </a:prstGeom>
        </p:spPr>
      </p:pic>
      <p:sp>
        <p:nvSpPr>
          <p:cNvPr id="15" name="TextBox 14">
            <a:extLst>
              <a:ext uri="{FF2B5EF4-FFF2-40B4-BE49-F238E27FC236}">
                <a16:creationId xmlns:a16="http://schemas.microsoft.com/office/drawing/2014/main" id="{188DD122-FF58-4254-9EB1-D9235C8D3171}"/>
              </a:ext>
            </a:extLst>
          </p:cNvPr>
          <p:cNvSpPr txBox="1"/>
          <p:nvPr/>
        </p:nvSpPr>
        <p:spPr>
          <a:xfrm>
            <a:off x="1894905" y="2899699"/>
            <a:ext cx="8529452" cy="400110"/>
          </a:xfrm>
          <a:prstGeom prst="rect">
            <a:avLst/>
          </a:prstGeom>
          <a:noFill/>
        </p:spPr>
        <p:txBody>
          <a:bodyPr wrap="square">
            <a:spAutoFit/>
          </a:bodyPr>
          <a:lstStyle/>
          <a:p>
            <a:r>
              <a:rPr lang="en-GB" sz="2000">
                <a:hlinkClick r:id="rId7"/>
              </a:rPr>
              <a:t>User feedback in acute mental health care: why isn't it working? | Care Opinion</a:t>
            </a:r>
            <a:endParaRPr lang="en-GB" sz="2000"/>
          </a:p>
        </p:txBody>
      </p:sp>
      <p:pic>
        <p:nvPicPr>
          <p:cNvPr id="16" name="Picture 15">
            <a:extLst>
              <a:ext uri="{FF2B5EF4-FFF2-40B4-BE49-F238E27FC236}">
                <a16:creationId xmlns:a16="http://schemas.microsoft.com/office/drawing/2014/main" id="{A9188AA7-4BA0-4631-9B5C-F346A7B6762A}"/>
              </a:ext>
            </a:extLst>
          </p:cNvPr>
          <p:cNvPicPr>
            <a:picLocks noChangeAspect="1"/>
          </p:cNvPicPr>
          <p:nvPr/>
        </p:nvPicPr>
        <p:blipFill>
          <a:blip r:embed="rId6"/>
          <a:stretch>
            <a:fillRect/>
          </a:stretch>
        </p:blipFill>
        <p:spPr>
          <a:xfrm>
            <a:off x="1407489" y="2820955"/>
            <a:ext cx="487416" cy="507087"/>
          </a:xfrm>
          <a:prstGeom prst="rect">
            <a:avLst/>
          </a:prstGeom>
        </p:spPr>
      </p:pic>
      <p:sp>
        <p:nvSpPr>
          <p:cNvPr id="18" name="TextBox 17">
            <a:extLst>
              <a:ext uri="{FF2B5EF4-FFF2-40B4-BE49-F238E27FC236}">
                <a16:creationId xmlns:a16="http://schemas.microsoft.com/office/drawing/2014/main" id="{AFEA23A8-3BC2-4E23-A978-9CF4945A955B}"/>
              </a:ext>
            </a:extLst>
          </p:cNvPr>
          <p:cNvSpPr txBox="1"/>
          <p:nvPr/>
        </p:nvSpPr>
        <p:spPr>
          <a:xfrm>
            <a:off x="1894905" y="3473756"/>
            <a:ext cx="6097978" cy="400110"/>
          </a:xfrm>
          <a:prstGeom prst="rect">
            <a:avLst/>
          </a:prstGeom>
          <a:noFill/>
        </p:spPr>
        <p:txBody>
          <a:bodyPr wrap="square">
            <a:spAutoFit/>
          </a:bodyPr>
          <a:lstStyle/>
          <a:p>
            <a:r>
              <a:rPr lang="en-GB" sz="2000">
                <a:hlinkClick r:id="rId8"/>
              </a:rPr>
              <a:t>Why do I post on Care Opinion? | Care Opinion</a:t>
            </a:r>
            <a:endParaRPr lang="en-GB" sz="2000"/>
          </a:p>
        </p:txBody>
      </p:sp>
      <p:pic>
        <p:nvPicPr>
          <p:cNvPr id="19" name="Picture 18">
            <a:extLst>
              <a:ext uri="{FF2B5EF4-FFF2-40B4-BE49-F238E27FC236}">
                <a16:creationId xmlns:a16="http://schemas.microsoft.com/office/drawing/2014/main" id="{5F6732C0-EE83-4ED5-9DBA-9B2E9F35D729}"/>
              </a:ext>
            </a:extLst>
          </p:cNvPr>
          <p:cNvPicPr>
            <a:picLocks noChangeAspect="1"/>
          </p:cNvPicPr>
          <p:nvPr/>
        </p:nvPicPr>
        <p:blipFill>
          <a:blip r:embed="rId6"/>
          <a:stretch>
            <a:fillRect/>
          </a:stretch>
        </p:blipFill>
        <p:spPr>
          <a:xfrm>
            <a:off x="1407489" y="3406786"/>
            <a:ext cx="487416" cy="507087"/>
          </a:xfrm>
          <a:prstGeom prst="rect">
            <a:avLst/>
          </a:prstGeom>
        </p:spPr>
      </p:pic>
      <p:sp>
        <p:nvSpPr>
          <p:cNvPr id="21" name="TextBox 20">
            <a:extLst>
              <a:ext uri="{FF2B5EF4-FFF2-40B4-BE49-F238E27FC236}">
                <a16:creationId xmlns:a16="http://schemas.microsoft.com/office/drawing/2014/main" id="{064C3AD8-6125-4678-83D7-E46C022B9CEC}"/>
              </a:ext>
            </a:extLst>
          </p:cNvPr>
          <p:cNvSpPr txBox="1"/>
          <p:nvPr/>
        </p:nvSpPr>
        <p:spPr>
          <a:xfrm>
            <a:off x="1894905" y="4087575"/>
            <a:ext cx="9552908" cy="400110"/>
          </a:xfrm>
          <a:prstGeom prst="rect">
            <a:avLst/>
          </a:prstGeom>
          <a:noFill/>
        </p:spPr>
        <p:txBody>
          <a:bodyPr wrap="square">
            <a:spAutoFit/>
          </a:bodyPr>
          <a:lstStyle/>
          <a:p>
            <a:r>
              <a:rPr lang="en-GB" sz="2000">
                <a:hlinkClick r:id="rId9"/>
              </a:rPr>
              <a:t>Feedback via Care Opinion: a dainty dish to set before the Trust | Care Opinion</a:t>
            </a:r>
            <a:endParaRPr lang="en-GB" sz="2000"/>
          </a:p>
        </p:txBody>
      </p:sp>
      <p:pic>
        <p:nvPicPr>
          <p:cNvPr id="22" name="Picture 21">
            <a:extLst>
              <a:ext uri="{FF2B5EF4-FFF2-40B4-BE49-F238E27FC236}">
                <a16:creationId xmlns:a16="http://schemas.microsoft.com/office/drawing/2014/main" id="{AA557288-23FF-4445-956C-61BE6E798156}"/>
              </a:ext>
            </a:extLst>
          </p:cNvPr>
          <p:cNvPicPr>
            <a:picLocks noChangeAspect="1"/>
          </p:cNvPicPr>
          <p:nvPr/>
        </p:nvPicPr>
        <p:blipFill>
          <a:blip r:embed="rId6"/>
          <a:stretch>
            <a:fillRect/>
          </a:stretch>
        </p:blipFill>
        <p:spPr>
          <a:xfrm>
            <a:off x="1437968" y="4059587"/>
            <a:ext cx="487416" cy="507087"/>
          </a:xfrm>
          <a:prstGeom prst="rect">
            <a:avLst/>
          </a:prstGeom>
        </p:spPr>
      </p:pic>
      <p:sp>
        <p:nvSpPr>
          <p:cNvPr id="17" name="TextBox 16">
            <a:extLst>
              <a:ext uri="{FF2B5EF4-FFF2-40B4-BE49-F238E27FC236}">
                <a16:creationId xmlns:a16="http://schemas.microsoft.com/office/drawing/2014/main" id="{EC2CC969-6168-4196-B53A-907B83FF23B1}"/>
              </a:ext>
            </a:extLst>
          </p:cNvPr>
          <p:cNvSpPr txBox="1"/>
          <p:nvPr/>
        </p:nvSpPr>
        <p:spPr>
          <a:xfrm>
            <a:off x="1894905" y="4743123"/>
            <a:ext cx="9991725" cy="400110"/>
          </a:xfrm>
          <a:prstGeom prst="rect">
            <a:avLst/>
          </a:prstGeom>
          <a:noFill/>
        </p:spPr>
        <p:txBody>
          <a:bodyPr wrap="square">
            <a:spAutoFit/>
          </a:bodyPr>
          <a:lstStyle/>
          <a:p>
            <a:r>
              <a:rPr lang="en-GB" sz="2000">
                <a:hlinkClick r:id="rId10"/>
              </a:rPr>
              <a:t>Care Opinion Chat #2: Mental Health, why it's important to give people a voice | Care Opinion</a:t>
            </a:r>
            <a:endParaRPr lang="en-GB" sz="2000"/>
          </a:p>
        </p:txBody>
      </p:sp>
      <p:pic>
        <p:nvPicPr>
          <p:cNvPr id="20" name="Picture 19">
            <a:extLst>
              <a:ext uri="{FF2B5EF4-FFF2-40B4-BE49-F238E27FC236}">
                <a16:creationId xmlns:a16="http://schemas.microsoft.com/office/drawing/2014/main" id="{15952B84-3038-4EC4-9934-2F6D30BADC35}"/>
              </a:ext>
            </a:extLst>
          </p:cNvPr>
          <p:cNvPicPr>
            <a:picLocks noChangeAspect="1"/>
          </p:cNvPicPr>
          <p:nvPr/>
        </p:nvPicPr>
        <p:blipFill>
          <a:blip r:embed="rId6"/>
          <a:stretch>
            <a:fillRect/>
          </a:stretch>
        </p:blipFill>
        <p:spPr>
          <a:xfrm>
            <a:off x="1407489" y="4689635"/>
            <a:ext cx="487416" cy="507087"/>
          </a:xfrm>
          <a:prstGeom prst="rect">
            <a:avLst/>
          </a:prstGeom>
        </p:spPr>
      </p:pic>
      <p:sp>
        <p:nvSpPr>
          <p:cNvPr id="23" name="TextBox 22">
            <a:extLst>
              <a:ext uri="{FF2B5EF4-FFF2-40B4-BE49-F238E27FC236}">
                <a16:creationId xmlns:a16="http://schemas.microsoft.com/office/drawing/2014/main" id="{5F7C997C-0F8F-41FD-B76E-9BC80E29F4D5}"/>
              </a:ext>
            </a:extLst>
          </p:cNvPr>
          <p:cNvSpPr txBox="1"/>
          <p:nvPr/>
        </p:nvSpPr>
        <p:spPr>
          <a:xfrm>
            <a:off x="1894904" y="5286200"/>
            <a:ext cx="9991725" cy="400110"/>
          </a:xfrm>
          <a:prstGeom prst="rect">
            <a:avLst/>
          </a:prstGeom>
          <a:noFill/>
        </p:spPr>
        <p:txBody>
          <a:bodyPr wrap="square">
            <a:spAutoFit/>
          </a:bodyPr>
          <a:lstStyle/>
          <a:p>
            <a:r>
              <a:rPr lang="en-GB" sz="2000">
                <a:hlinkClick r:id="rId11"/>
              </a:rPr>
              <a:t>How we deal with concerns about vulnerable people | Care Opinion</a:t>
            </a:r>
            <a:endParaRPr lang="en-GB" sz="2000"/>
          </a:p>
        </p:txBody>
      </p:sp>
      <p:pic>
        <p:nvPicPr>
          <p:cNvPr id="24" name="Picture 23">
            <a:extLst>
              <a:ext uri="{FF2B5EF4-FFF2-40B4-BE49-F238E27FC236}">
                <a16:creationId xmlns:a16="http://schemas.microsoft.com/office/drawing/2014/main" id="{A04392C4-B212-4BDD-8DE5-C8C2E0A10BBE}"/>
              </a:ext>
            </a:extLst>
          </p:cNvPr>
          <p:cNvPicPr>
            <a:picLocks noChangeAspect="1"/>
          </p:cNvPicPr>
          <p:nvPr/>
        </p:nvPicPr>
        <p:blipFill>
          <a:blip r:embed="rId6"/>
          <a:stretch>
            <a:fillRect/>
          </a:stretch>
        </p:blipFill>
        <p:spPr>
          <a:xfrm>
            <a:off x="1437968" y="5311669"/>
            <a:ext cx="487416" cy="507087"/>
          </a:xfrm>
          <a:prstGeom prst="rect">
            <a:avLst/>
          </a:prstGeom>
        </p:spPr>
      </p:pic>
    </p:spTree>
    <p:extLst>
      <p:ext uri="{BB962C8B-B14F-4D97-AF65-F5344CB8AC3E}">
        <p14:creationId xmlns:p14="http://schemas.microsoft.com/office/powerpoint/2010/main" val="138735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4" name="Title 3">
            <a:extLst>
              <a:ext uri="{FF2B5EF4-FFF2-40B4-BE49-F238E27FC236}">
                <a16:creationId xmlns:a16="http://schemas.microsoft.com/office/drawing/2014/main" id="{3CAE2FD8-70A6-446F-9DE0-3002FB118676}"/>
              </a:ext>
            </a:extLst>
          </p:cNvPr>
          <p:cNvSpPr>
            <a:spLocks noGrp="1"/>
          </p:cNvSpPr>
          <p:nvPr>
            <p:ph type="title"/>
          </p:nvPr>
        </p:nvSpPr>
        <p:spPr/>
        <p:txBody>
          <a:bodyPr/>
          <a:lstStyle/>
          <a:p>
            <a:endParaRPr lang="en-GB"/>
          </a:p>
        </p:txBody>
      </p:sp>
      <p:pic>
        <p:nvPicPr>
          <p:cNvPr id="11" name="Content Placeholder 10">
            <a:extLst>
              <a:ext uri="{FF2B5EF4-FFF2-40B4-BE49-F238E27FC236}">
                <a16:creationId xmlns:a16="http://schemas.microsoft.com/office/drawing/2014/main" id="{D26B8E25-CA24-4A1E-9C67-58A5EAD9222D}"/>
              </a:ext>
            </a:extLst>
          </p:cNvPr>
          <p:cNvPicPr>
            <a:picLocks noGrp="1" noChangeAspect="1"/>
          </p:cNvPicPr>
          <p:nvPr>
            <p:ph idx="1"/>
          </p:nvPr>
        </p:nvPicPr>
        <p:blipFill>
          <a:blip r:embed="rId4"/>
          <a:stretch>
            <a:fillRect/>
          </a:stretch>
        </p:blipFill>
        <p:spPr>
          <a:xfrm>
            <a:off x="3641271" y="822665"/>
            <a:ext cx="4909458" cy="4909458"/>
          </a:xfrm>
        </p:spPr>
      </p:pic>
    </p:spTree>
    <p:extLst>
      <p:ext uri="{BB962C8B-B14F-4D97-AF65-F5344CB8AC3E}">
        <p14:creationId xmlns:p14="http://schemas.microsoft.com/office/powerpoint/2010/main" val="195244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9" name="TextBox 8">
            <a:extLst>
              <a:ext uri="{FF2B5EF4-FFF2-40B4-BE49-F238E27FC236}">
                <a16:creationId xmlns:a16="http://schemas.microsoft.com/office/drawing/2014/main" id="{8A605F64-356B-4319-83AE-161082675D16}"/>
              </a:ext>
            </a:extLst>
          </p:cNvPr>
          <p:cNvSpPr txBox="1"/>
          <p:nvPr/>
        </p:nvSpPr>
        <p:spPr>
          <a:xfrm>
            <a:off x="692943" y="4931779"/>
            <a:ext cx="6155532" cy="923330"/>
          </a:xfrm>
          <a:prstGeom prst="rect">
            <a:avLst/>
          </a:prstGeom>
          <a:noFill/>
        </p:spPr>
        <p:txBody>
          <a:bodyPr wrap="square">
            <a:spAutoFit/>
          </a:bodyPr>
          <a:lstStyle/>
          <a:p>
            <a:pPr algn="ctr"/>
            <a:r>
              <a:rPr lang="en-GB" b="0" i="0">
                <a:solidFill>
                  <a:srgbClr val="993366"/>
                </a:solidFill>
                <a:effectLst/>
              </a:rPr>
              <a:t>“Positive feedback was seen by both patients and staff as having </a:t>
            </a:r>
            <a:r>
              <a:rPr lang="en-GB" b="0" i="0">
                <a:solidFill>
                  <a:srgbClr val="993366"/>
                </a:solidFill>
                <a:effectLst/>
                <a:highlight>
                  <a:srgbClr val="FFFF00"/>
                </a:highlight>
              </a:rPr>
              <a:t>equal value to negative feedback </a:t>
            </a:r>
            <a:r>
              <a:rPr lang="en-GB" b="0" i="0">
                <a:solidFill>
                  <a:srgbClr val="993366"/>
                </a:solidFill>
                <a:effectLst/>
              </a:rPr>
              <a:t>in maintaining or improving the quality of inpatient mental health care.”</a:t>
            </a:r>
            <a:endParaRPr lang="en-GB">
              <a:solidFill>
                <a:srgbClr val="993366"/>
              </a:solidFill>
            </a:endParaRPr>
          </a:p>
        </p:txBody>
      </p:sp>
      <p:sp>
        <p:nvSpPr>
          <p:cNvPr id="11" name="TextBox 10">
            <a:extLst>
              <a:ext uri="{FF2B5EF4-FFF2-40B4-BE49-F238E27FC236}">
                <a16:creationId xmlns:a16="http://schemas.microsoft.com/office/drawing/2014/main" id="{8CA4F84F-F22E-4B8B-8CE3-96985578E209}"/>
              </a:ext>
            </a:extLst>
          </p:cNvPr>
          <p:cNvSpPr txBox="1"/>
          <p:nvPr/>
        </p:nvSpPr>
        <p:spPr>
          <a:xfrm>
            <a:off x="904875" y="6379635"/>
            <a:ext cx="11210924" cy="461665"/>
          </a:xfrm>
          <a:prstGeom prst="rect">
            <a:avLst/>
          </a:prstGeom>
          <a:noFill/>
        </p:spPr>
        <p:txBody>
          <a:bodyPr wrap="square">
            <a:spAutoFit/>
          </a:bodyPr>
          <a:lstStyle/>
          <a:p>
            <a:pPr algn="ctr"/>
            <a:r>
              <a:rPr lang="en-GB" sz="1200" b="0" i="0" err="1">
                <a:solidFill>
                  <a:srgbClr val="000000"/>
                </a:solidFill>
                <a:effectLst/>
                <a:latin typeface="Lato" panose="020F0502020204030203" pitchFamily="34" charset="0"/>
              </a:rPr>
              <a:t>Weich</a:t>
            </a:r>
            <a:r>
              <a:rPr lang="en-GB" sz="1200" b="0" i="0">
                <a:solidFill>
                  <a:srgbClr val="000000"/>
                </a:solidFill>
                <a:effectLst/>
                <a:latin typeface="Lato" panose="020F0502020204030203" pitchFamily="34" charset="0"/>
              </a:rPr>
              <a:t> S, Fenton S-J, </a:t>
            </a:r>
            <a:r>
              <a:rPr lang="en-GB" sz="1200" b="0" i="0" err="1">
                <a:solidFill>
                  <a:srgbClr val="000000"/>
                </a:solidFill>
                <a:effectLst/>
                <a:latin typeface="Lato" panose="020F0502020204030203" pitchFamily="34" charset="0"/>
              </a:rPr>
              <a:t>Staniszewska</a:t>
            </a:r>
            <a:r>
              <a:rPr lang="en-GB" sz="1200" b="0" i="0">
                <a:solidFill>
                  <a:srgbClr val="000000"/>
                </a:solidFill>
                <a:effectLst/>
                <a:latin typeface="Lato" panose="020F0502020204030203" pitchFamily="34" charset="0"/>
              </a:rPr>
              <a:t> S, </a:t>
            </a:r>
            <a:r>
              <a:rPr lang="en-GB" sz="1200" b="0" i="0" err="1">
                <a:solidFill>
                  <a:srgbClr val="000000"/>
                </a:solidFill>
                <a:effectLst/>
                <a:latin typeface="Lato" panose="020F0502020204030203" pitchFamily="34" charset="0"/>
              </a:rPr>
              <a:t>Canaway</a:t>
            </a:r>
            <a:r>
              <a:rPr lang="en-GB" sz="1200" b="0" i="0">
                <a:solidFill>
                  <a:srgbClr val="000000"/>
                </a:solidFill>
                <a:effectLst/>
                <a:latin typeface="Lato" panose="020F0502020204030203" pitchFamily="34" charset="0"/>
              </a:rPr>
              <a:t> A, </a:t>
            </a:r>
            <a:r>
              <a:rPr lang="en-GB" sz="1200" b="0" i="0" err="1">
                <a:solidFill>
                  <a:srgbClr val="000000"/>
                </a:solidFill>
                <a:effectLst/>
                <a:latin typeface="Lato" panose="020F0502020204030203" pitchFamily="34" charset="0"/>
              </a:rPr>
              <a:t>Crepaz-Keay</a:t>
            </a:r>
            <a:r>
              <a:rPr lang="en-GB" sz="1200" b="0" i="0">
                <a:solidFill>
                  <a:srgbClr val="000000"/>
                </a:solidFill>
                <a:effectLst/>
                <a:latin typeface="Lato" panose="020F0502020204030203" pitchFamily="34" charset="0"/>
              </a:rPr>
              <a:t> D, Larkin M, </a:t>
            </a:r>
            <a:r>
              <a:rPr lang="en-GB" sz="1200" b="0" i="1">
                <a:solidFill>
                  <a:srgbClr val="000000"/>
                </a:solidFill>
                <a:effectLst/>
                <a:latin typeface="Lato" panose="020F0502020204030203" pitchFamily="34" charset="0"/>
              </a:rPr>
              <a:t>et al.</a:t>
            </a:r>
            <a:r>
              <a:rPr lang="en-GB" sz="1200" b="0" i="0">
                <a:solidFill>
                  <a:srgbClr val="000000"/>
                </a:solidFill>
                <a:effectLst/>
                <a:latin typeface="Lato" panose="020F0502020204030203" pitchFamily="34" charset="0"/>
              </a:rPr>
              <a:t> Using patient experience data to support improvements in inpatient mental health care: the EURIPIDES multimethod study. </a:t>
            </a:r>
            <a:r>
              <a:rPr lang="en-GB" sz="1200" b="0" i="1">
                <a:solidFill>
                  <a:srgbClr val="000000"/>
                </a:solidFill>
                <a:effectLst/>
                <a:latin typeface="Lato" panose="020F0502020204030203" pitchFamily="34" charset="0"/>
              </a:rPr>
              <a:t>Health </a:t>
            </a:r>
            <a:r>
              <a:rPr lang="en-GB" sz="1200" b="0" i="1" err="1">
                <a:solidFill>
                  <a:srgbClr val="000000"/>
                </a:solidFill>
                <a:effectLst/>
                <a:latin typeface="Lato" panose="020F0502020204030203" pitchFamily="34" charset="0"/>
              </a:rPr>
              <a:t>Serv</a:t>
            </a:r>
            <a:r>
              <a:rPr lang="en-GB" sz="1200" b="0" i="1">
                <a:solidFill>
                  <a:srgbClr val="000000"/>
                </a:solidFill>
                <a:effectLst/>
                <a:latin typeface="Lato" panose="020F0502020204030203" pitchFamily="34" charset="0"/>
              </a:rPr>
              <a:t> </a:t>
            </a:r>
            <a:r>
              <a:rPr lang="en-GB" sz="1200" b="0" i="1" err="1">
                <a:solidFill>
                  <a:srgbClr val="000000"/>
                </a:solidFill>
                <a:effectLst/>
                <a:latin typeface="Lato" panose="020F0502020204030203" pitchFamily="34" charset="0"/>
              </a:rPr>
              <a:t>Deliv</a:t>
            </a:r>
            <a:r>
              <a:rPr lang="en-GB" sz="1200" b="0" i="1">
                <a:solidFill>
                  <a:srgbClr val="000000"/>
                </a:solidFill>
                <a:effectLst/>
                <a:latin typeface="Lato" panose="020F0502020204030203" pitchFamily="34" charset="0"/>
              </a:rPr>
              <a:t> Res</a:t>
            </a:r>
            <a:r>
              <a:rPr lang="en-GB" sz="1200" b="0" i="0">
                <a:solidFill>
                  <a:srgbClr val="000000"/>
                </a:solidFill>
                <a:effectLst/>
                <a:latin typeface="Lato" panose="020F0502020204030203" pitchFamily="34" charset="0"/>
              </a:rPr>
              <a:t> 2020;8(21)</a:t>
            </a:r>
            <a:endParaRPr lang="en-GB" sz="1200"/>
          </a:p>
        </p:txBody>
      </p:sp>
      <p:sp>
        <p:nvSpPr>
          <p:cNvPr id="13" name="TextBox 12">
            <a:extLst>
              <a:ext uri="{FF2B5EF4-FFF2-40B4-BE49-F238E27FC236}">
                <a16:creationId xmlns:a16="http://schemas.microsoft.com/office/drawing/2014/main" id="{F1077543-8E24-46E7-BFCE-AED234682843}"/>
              </a:ext>
            </a:extLst>
          </p:cNvPr>
          <p:cNvSpPr txBox="1"/>
          <p:nvPr/>
        </p:nvSpPr>
        <p:spPr>
          <a:xfrm>
            <a:off x="904875" y="1559839"/>
            <a:ext cx="5375252" cy="923330"/>
          </a:xfrm>
          <a:prstGeom prst="rect">
            <a:avLst/>
          </a:prstGeom>
          <a:noFill/>
        </p:spPr>
        <p:txBody>
          <a:bodyPr wrap="square">
            <a:spAutoFit/>
          </a:bodyPr>
          <a:lstStyle/>
          <a:p>
            <a:pPr algn="ctr"/>
            <a:r>
              <a:rPr lang="en-GB" b="0" i="0">
                <a:solidFill>
                  <a:srgbClr val="993366"/>
                </a:solidFill>
                <a:effectLst/>
              </a:rPr>
              <a:t>“Patients were wary of giving feedback before discharge for </a:t>
            </a:r>
            <a:r>
              <a:rPr lang="en-GB" b="0" i="0">
                <a:solidFill>
                  <a:srgbClr val="993366"/>
                </a:solidFill>
                <a:effectLst/>
                <a:highlight>
                  <a:srgbClr val="FFFF00"/>
                </a:highlight>
              </a:rPr>
              <a:t>fear of persecution</a:t>
            </a:r>
            <a:r>
              <a:rPr lang="en-GB" b="0" i="0">
                <a:solidFill>
                  <a:srgbClr val="993366"/>
                </a:solidFill>
                <a:effectLst/>
              </a:rPr>
              <a:t>; this anxiety was shared by carers, who often felt excluded by staff”</a:t>
            </a:r>
          </a:p>
        </p:txBody>
      </p:sp>
      <p:sp>
        <p:nvSpPr>
          <p:cNvPr id="14" name="Title 1">
            <a:extLst>
              <a:ext uri="{FF2B5EF4-FFF2-40B4-BE49-F238E27FC236}">
                <a16:creationId xmlns:a16="http://schemas.microsoft.com/office/drawing/2014/main" id="{8C3D3327-67D6-42A0-9F13-AFA0462131CB}"/>
              </a:ext>
            </a:extLst>
          </p:cNvPr>
          <p:cNvSpPr>
            <a:spLocks noGrp="1"/>
          </p:cNvSpPr>
          <p:nvPr>
            <p:ph type="title"/>
          </p:nvPr>
        </p:nvSpPr>
        <p:spPr>
          <a:xfrm>
            <a:off x="838200" y="175740"/>
            <a:ext cx="10515600" cy="709073"/>
          </a:xfrm>
        </p:spPr>
        <p:txBody>
          <a:bodyPr>
            <a:normAutofit/>
          </a:bodyPr>
          <a:lstStyle/>
          <a:p>
            <a:r>
              <a:rPr lang="en-GB" sz="3600">
                <a:solidFill>
                  <a:srgbClr val="B10059"/>
                </a:solidFill>
                <a:latin typeface="+mn-lt"/>
              </a:rPr>
              <a:t>What the research says…</a:t>
            </a:r>
          </a:p>
        </p:txBody>
      </p:sp>
      <p:sp>
        <p:nvSpPr>
          <p:cNvPr id="18" name="TextBox 17">
            <a:extLst>
              <a:ext uri="{FF2B5EF4-FFF2-40B4-BE49-F238E27FC236}">
                <a16:creationId xmlns:a16="http://schemas.microsoft.com/office/drawing/2014/main" id="{94C9B5CE-7FD6-44EE-A297-9DAAF723E62F}"/>
              </a:ext>
            </a:extLst>
          </p:cNvPr>
          <p:cNvSpPr txBox="1"/>
          <p:nvPr/>
        </p:nvSpPr>
        <p:spPr>
          <a:xfrm>
            <a:off x="4987950" y="3067640"/>
            <a:ext cx="7324725" cy="923330"/>
          </a:xfrm>
          <a:prstGeom prst="rect">
            <a:avLst/>
          </a:prstGeom>
          <a:noFill/>
        </p:spPr>
        <p:txBody>
          <a:bodyPr wrap="square">
            <a:spAutoFit/>
          </a:bodyPr>
          <a:lstStyle/>
          <a:p>
            <a:pPr algn="ctr"/>
            <a:r>
              <a:rPr lang="en-GB" b="0" i="0">
                <a:solidFill>
                  <a:srgbClr val="B10059"/>
                </a:solidFill>
                <a:effectLst/>
              </a:rPr>
              <a:t>“The research found that “few trusts had robust or extensive processes for analysing data in any detail and we </a:t>
            </a:r>
            <a:r>
              <a:rPr lang="en-GB" b="0" i="0">
                <a:solidFill>
                  <a:srgbClr val="B10059"/>
                </a:solidFill>
                <a:effectLst/>
                <a:highlight>
                  <a:srgbClr val="FFFF00"/>
                </a:highlight>
              </a:rPr>
              <a:t>found little evidence that patient feedback led to service change.”</a:t>
            </a:r>
          </a:p>
        </p:txBody>
      </p:sp>
      <p:pic>
        <p:nvPicPr>
          <p:cNvPr id="20" name="Picture 19">
            <a:extLst>
              <a:ext uri="{FF2B5EF4-FFF2-40B4-BE49-F238E27FC236}">
                <a16:creationId xmlns:a16="http://schemas.microsoft.com/office/drawing/2014/main" id="{F09BEFE8-2811-4552-B154-5AA13BAAA6FE}"/>
              </a:ext>
            </a:extLst>
          </p:cNvPr>
          <p:cNvPicPr>
            <a:picLocks noChangeAspect="1"/>
          </p:cNvPicPr>
          <p:nvPr/>
        </p:nvPicPr>
        <p:blipFill>
          <a:blip r:embed="rId4"/>
          <a:stretch>
            <a:fillRect/>
          </a:stretch>
        </p:blipFill>
        <p:spPr>
          <a:xfrm>
            <a:off x="7850164" y="1000829"/>
            <a:ext cx="1855811" cy="1862123"/>
          </a:xfrm>
          <a:prstGeom prst="rect">
            <a:avLst/>
          </a:prstGeom>
        </p:spPr>
      </p:pic>
      <p:pic>
        <p:nvPicPr>
          <p:cNvPr id="24" name="Picture 23">
            <a:extLst>
              <a:ext uri="{FF2B5EF4-FFF2-40B4-BE49-F238E27FC236}">
                <a16:creationId xmlns:a16="http://schemas.microsoft.com/office/drawing/2014/main" id="{4C9FFAFD-0BBC-4A40-9B8C-AFEF1997C4A9}"/>
              </a:ext>
            </a:extLst>
          </p:cNvPr>
          <p:cNvPicPr>
            <a:picLocks noChangeAspect="1"/>
          </p:cNvPicPr>
          <p:nvPr/>
        </p:nvPicPr>
        <p:blipFill>
          <a:blip r:embed="rId5"/>
          <a:stretch>
            <a:fillRect/>
          </a:stretch>
        </p:blipFill>
        <p:spPr>
          <a:xfrm>
            <a:off x="2120852" y="2790031"/>
            <a:ext cx="1873346" cy="1809843"/>
          </a:xfrm>
          <a:prstGeom prst="rect">
            <a:avLst/>
          </a:prstGeom>
        </p:spPr>
      </p:pic>
      <p:pic>
        <p:nvPicPr>
          <p:cNvPr id="26" name="Picture 25">
            <a:extLst>
              <a:ext uri="{FF2B5EF4-FFF2-40B4-BE49-F238E27FC236}">
                <a16:creationId xmlns:a16="http://schemas.microsoft.com/office/drawing/2014/main" id="{E86BAD82-C3CA-44E0-BB89-703A84859311}"/>
              </a:ext>
            </a:extLst>
          </p:cNvPr>
          <p:cNvPicPr>
            <a:picLocks noChangeAspect="1"/>
          </p:cNvPicPr>
          <p:nvPr/>
        </p:nvPicPr>
        <p:blipFill>
          <a:blip r:embed="rId6"/>
          <a:stretch>
            <a:fillRect/>
          </a:stretch>
        </p:blipFill>
        <p:spPr>
          <a:xfrm>
            <a:off x="8064452" y="4453607"/>
            <a:ext cx="1828894" cy="1816193"/>
          </a:xfrm>
          <a:prstGeom prst="rect">
            <a:avLst/>
          </a:prstGeom>
        </p:spPr>
      </p:pic>
    </p:spTree>
    <p:extLst>
      <p:ext uri="{BB962C8B-B14F-4D97-AF65-F5344CB8AC3E}">
        <p14:creationId xmlns:p14="http://schemas.microsoft.com/office/powerpoint/2010/main" val="120379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6" name="Title 5">
            <a:extLst>
              <a:ext uri="{FF2B5EF4-FFF2-40B4-BE49-F238E27FC236}">
                <a16:creationId xmlns:a16="http://schemas.microsoft.com/office/drawing/2014/main" id="{C4EE233F-562D-4CA8-86CE-D5FE19AB3F34}"/>
              </a:ext>
            </a:extLst>
          </p:cNvPr>
          <p:cNvSpPr>
            <a:spLocks noGrp="1"/>
          </p:cNvSpPr>
          <p:nvPr>
            <p:ph type="title"/>
          </p:nvPr>
        </p:nvSpPr>
        <p:spPr>
          <a:xfrm>
            <a:off x="838200" y="302981"/>
            <a:ext cx="10515600" cy="635705"/>
          </a:xfrm>
        </p:spPr>
        <p:txBody>
          <a:bodyPr>
            <a:normAutofit fontScale="90000"/>
          </a:bodyPr>
          <a:lstStyle/>
          <a:p>
            <a:r>
              <a:rPr lang="en-GB" sz="4000">
                <a:solidFill>
                  <a:srgbClr val="B10059"/>
                </a:solidFill>
                <a:latin typeface="+mn-lt"/>
              </a:rPr>
              <a:t>Why do people share their feedback online?</a:t>
            </a:r>
          </a:p>
        </p:txBody>
      </p:sp>
      <p:graphicFrame>
        <p:nvGraphicFramePr>
          <p:cNvPr id="9" name="Chart 8">
            <a:extLst>
              <a:ext uri="{FF2B5EF4-FFF2-40B4-BE49-F238E27FC236}">
                <a16:creationId xmlns:a16="http://schemas.microsoft.com/office/drawing/2014/main" id="{8EBEB1DD-1A6A-4A75-9ACE-E2F9869BD0EB}"/>
              </a:ext>
            </a:extLst>
          </p:cNvPr>
          <p:cNvGraphicFramePr/>
          <p:nvPr>
            <p:extLst>
              <p:ext uri="{D42A27DB-BD31-4B8C-83A1-F6EECF244321}">
                <p14:modId xmlns:p14="http://schemas.microsoft.com/office/powerpoint/2010/main" val="3917257170"/>
              </p:ext>
            </p:extLst>
          </p:nvPr>
        </p:nvGraphicFramePr>
        <p:xfrm>
          <a:off x="1445112" y="1000830"/>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9B5CA52-3CC1-4B8F-AE2D-DC632E2BEBA3}"/>
              </a:ext>
            </a:extLst>
          </p:cNvPr>
          <p:cNvSpPr txBox="1"/>
          <p:nvPr/>
        </p:nvSpPr>
        <p:spPr>
          <a:xfrm>
            <a:off x="8791852" y="6419497"/>
            <a:ext cx="3400148" cy="369332"/>
          </a:xfrm>
          <a:prstGeom prst="rect">
            <a:avLst/>
          </a:prstGeom>
          <a:noFill/>
        </p:spPr>
        <p:txBody>
          <a:bodyPr wrap="square" rtlCol="0">
            <a:spAutoFit/>
          </a:bodyPr>
          <a:lstStyle/>
          <a:p>
            <a:r>
              <a:rPr lang="en-GB"/>
              <a:t>Source: Van </a:t>
            </a:r>
            <a:r>
              <a:rPr lang="en-GB" err="1"/>
              <a:t>Velthoven</a:t>
            </a:r>
            <a:r>
              <a:rPr lang="en-GB"/>
              <a:t>  et al, 2018</a:t>
            </a:r>
          </a:p>
        </p:txBody>
      </p:sp>
    </p:spTree>
    <p:extLst>
      <p:ext uri="{BB962C8B-B14F-4D97-AF65-F5344CB8AC3E}">
        <p14:creationId xmlns:p14="http://schemas.microsoft.com/office/powerpoint/2010/main" val="181989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4" name="Title 3">
            <a:extLst>
              <a:ext uri="{FF2B5EF4-FFF2-40B4-BE49-F238E27FC236}">
                <a16:creationId xmlns:a16="http://schemas.microsoft.com/office/drawing/2014/main" id="{3CAE2FD8-70A6-446F-9DE0-3002FB118676}"/>
              </a:ext>
            </a:extLst>
          </p:cNvPr>
          <p:cNvSpPr>
            <a:spLocks noGrp="1"/>
          </p:cNvSpPr>
          <p:nvPr>
            <p:ph type="title"/>
          </p:nvPr>
        </p:nvSpPr>
        <p:spPr/>
        <p:txBody>
          <a:bodyPr/>
          <a:lstStyle/>
          <a:p>
            <a:endParaRPr lang="en-GB"/>
          </a:p>
        </p:txBody>
      </p:sp>
      <p:pic>
        <p:nvPicPr>
          <p:cNvPr id="11" name="Content Placeholder 10">
            <a:extLst>
              <a:ext uri="{FF2B5EF4-FFF2-40B4-BE49-F238E27FC236}">
                <a16:creationId xmlns:a16="http://schemas.microsoft.com/office/drawing/2014/main" id="{D26B8E25-CA24-4A1E-9C67-58A5EAD9222D}"/>
              </a:ext>
            </a:extLst>
          </p:cNvPr>
          <p:cNvPicPr>
            <a:picLocks noGrp="1" noChangeAspect="1"/>
          </p:cNvPicPr>
          <p:nvPr>
            <p:ph idx="1"/>
          </p:nvPr>
        </p:nvPicPr>
        <p:blipFill>
          <a:blip r:embed="rId4"/>
          <a:stretch>
            <a:fillRect/>
          </a:stretch>
        </p:blipFill>
        <p:spPr>
          <a:xfrm>
            <a:off x="3641271" y="822665"/>
            <a:ext cx="4909458" cy="4909458"/>
          </a:xfrm>
        </p:spPr>
      </p:pic>
    </p:spTree>
    <p:extLst>
      <p:ext uri="{BB962C8B-B14F-4D97-AF65-F5344CB8AC3E}">
        <p14:creationId xmlns:p14="http://schemas.microsoft.com/office/powerpoint/2010/main" val="310134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803FC64-4083-4916-BEF9-28D2AE787751}"/>
              </a:ext>
            </a:extLst>
          </p:cNvPr>
          <p:cNvPicPr>
            <a:picLocks noChangeAspect="1"/>
          </p:cNvPicPr>
          <p:nvPr/>
        </p:nvPicPr>
        <p:blipFill>
          <a:blip r:embed="rId2"/>
          <a:stretch>
            <a:fillRect/>
          </a:stretch>
        </p:blipFill>
        <p:spPr>
          <a:xfrm>
            <a:off x="-1" y="0"/>
            <a:ext cx="228602" cy="6858000"/>
          </a:xfrm>
          <a:prstGeom prst="rect">
            <a:avLst/>
          </a:prstGeom>
        </p:spPr>
      </p:pic>
      <p:pic>
        <p:nvPicPr>
          <p:cNvPr id="20" name="Picture 19">
            <a:extLst>
              <a:ext uri="{FF2B5EF4-FFF2-40B4-BE49-F238E27FC236}">
                <a16:creationId xmlns:a16="http://schemas.microsoft.com/office/drawing/2014/main" id="{E877EDEF-775F-41F1-8C4F-35AAFF328E63}"/>
              </a:ext>
            </a:extLst>
          </p:cNvPr>
          <p:cNvPicPr>
            <a:picLocks noChangeAspect="1"/>
          </p:cNvPicPr>
          <p:nvPr/>
        </p:nvPicPr>
        <p:blipFill>
          <a:blip r:embed="rId3"/>
          <a:stretch>
            <a:fillRect/>
          </a:stretch>
        </p:blipFill>
        <p:spPr>
          <a:xfrm>
            <a:off x="228601" y="1375692"/>
            <a:ext cx="3292475" cy="2154238"/>
          </a:xfrm>
          <a:prstGeom prst="rect">
            <a:avLst/>
          </a:prstGeom>
        </p:spPr>
      </p:pic>
      <p:pic>
        <p:nvPicPr>
          <p:cNvPr id="22" name="Picture 21">
            <a:extLst>
              <a:ext uri="{FF2B5EF4-FFF2-40B4-BE49-F238E27FC236}">
                <a16:creationId xmlns:a16="http://schemas.microsoft.com/office/drawing/2014/main" id="{C700DEE6-8E10-482F-8E78-4535CB487282}"/>
              </a:ext>
            </a:extLst>
          </p:cNvPr>
          <p:cNvPicPr>
            <a:picLocks noChangeAspect="1"/>
          </p:cNvPicPr>
          <p:nvPr/>
        </p:nvPicPr>
        <p:blipFill>
          <a:blip r:embed="rId4"/>
          <a:stretch>
            <a:fillRect/>
          </a:stretch>
        </p:blipFill>
        <p:spPr>
          <a:xfrm>
            <a:off x="240175" y="3950656"/>
            <a:ext cx="3292475" cy="2403475"/>
          </a:xfrm>
          <a:prstGeom prst="rect">
            <a:avLst/>
          </a:prstGeom>
        </p:spPr>
      </p:pic>
      <p:pic>
        <p:nvPicPr>
          <p:cNvPr id="21" name="Picture 20">
            <a:extLst>
              <a:ext uri="{FF2B5EF4-FFF2-40B4-BE49-F238E27FC236}">
                <a16:creationId xmlns:a16="http://schemas.microsoft.com/office/drawing/2014/main" id="{FAAE4C0B-726F-4083-AE69-55C1B1ADB766}"/>
              </a:ext>
            </a:extLst>
          </p:cNvPr>
          <p:cNvPicPr>
            <a:picLocks noChangeAspect="1"/>
          </p:cNvPicPr>
          <p:nvPr/>
        </p:nvPicPr>
        <p:blipFill>
          <a:blip r:embed="rId5"/>
          <a:stretch>
            <a:fillRect/>
          </a:stretch>
        </p:blipFill>
        <p:spPr>
          <a:xfrm>
            <a:off x="3677077" y="1375692"/>
            <a:ext cx="2871788" cy="2401888"/>
          </a:xfrm>
          <a:prstGeom prst="rect">
            <a:avLst/>
          </a:prstGeom>
        </p:spPr>
      </p:pic>
      <p:pic>
        <p:nvPicPr>
          <p:cNvPr id="23" name="Picture 22">
            <a:extLst>
              <a:ext uri="{FF2B5EF4-FFF2-40B4-BE49-F238E27FC236}">
                <a16:creationId xmlns:a16="http://schemas.microsoft.com/office/drawing/2014/main" id="{7A6BEB0C-47C3-49B2-90F1-71D0650E990D}"/>
              </a:ext>
            </a:extLst>
          </p:cNvPr>
          <p:cNvPicPr>
            <a:picLocks noChangeAspect="1"/>
          </p:cNvPicPr>
          <p:nvPr/>
        </p:nvPicPr>
        <p:blipFill>
          <a:blip r:embed="rId6"/>
          <a:stretch>
            <a:fillRect/>
          </a:stretch>
        </p:blipFill>
        <p:spPr>
          <a:xfrm>
            <a:off x="3844652" y="4112378"/>
            <a:ext cx="2871788" cy="2155825"/>
          </a:xfrm>
          <a:prstGeom prst="rect">
            <a:avLst/>
          </a:prstGeom>
        </p:spPr>
      </p:pic>
      <p:pic>
        <p:nvPicPr>
          <p:cNvPr id="29" name="Picture 28">
            <a:extLst>
              <a:ext uri="{FF2B5EF4-FFF2-40B4-BE49-F238E27FC236}">
                <a16:creationId xmlns:a16="http://schemas.microsoft.com/office/drawing/2014/main" id="{1C143A2C-32CB-40C9-A9A8-678549185318}"/>
              </a:ext>
            </a:extLst>
          </p:cNvPr>
          <p:cNvPicPr>
            <a:picLocks noChangeAspect="1"/>
          </p:cNvPicPr>
          <p:nvPr/>
        </p:nvPicPr>
        <p:blipFill>
          <a:blip r:embed="rId7"/>
          <a:stretch>
            <a:fillRect/>
          </a:stretch>
        </p:blipFill>
        <p:spPr>
          <a:xfrm>
            <a:off x="6704866" y="793244"/>
            <a:ext cx="5410881" cy="3319134"/>
          </a:xfrm>
          <a:prstGeom prst="rect">
            <a:avLst/>
          </a:prstGeom>
        </p:spPr>
      </p:pic>
      <p:pic>
        <p:nvPicPr>
          <p:cNvPr id="26" name="Picture 25">
            <a:extLst>
              <a:ext uri="{FF2B5EF4-FFF2-40B4-BE49-F238E27FC236}">
                <a16:creationId xmlns:a16="http://schemas.microsoft.com/office/drawing/2014/main" id="{E3FDDBB8-0C95-4BB7-A2A8-4F562C8EF36D}"/>
              </a:ext>
            </a:extLst>
          </p:cNvPr>
          <p:cNvPicPr>
            <a:picLocks noChangeAspect="1"/>
          </p:cNvPicPr>
          <p:nvPr/>
        </p:nvPicPr>
        <p:blipFill>
          <a:blip r:embed="rId8"/>
          <a:stretch>
            <a:fillRect/>
          </a:stretch>
        </p:blipFill>
        <p:spPr>
          <a:xfrm>
            <a:off x="7466881" y="4230463"/>
            <a:ext cx="4722070" cy="2517558"/>
          </a:xfrm>
          <a:prstGeom prst="rect">
            <a:avLst/>
          </a:prstGeom>
        </p:spPr>
      </p:pic>
      <p:sp>
        <p:nvSpPr>
          <p:cNvPr id="4" name="Title 3">
            <a:extLst>
              <a:ext uri="{FF2B5EF4-FFF2-40B4-BE49-F238E27FC236}">
                <a16:creationId xmlns:a16="http://schemas.microsoft.com/office/drawing/2014/main" id="{31DC5F34-FAE4-4006-B799-09CF74938AD4}"/>
              </a:ext>
            </a:extLst>
          </p:cNvPr>
          <p:cNvSpPr>
            <a:spLocks noGrp="1"/>
          </p:cNvSpPr>
          <p:nvPr>
            <p:ph type="title"/>
          </p:nvPr>
        </p:nvSpPr>
        <p:spPr>
          <a:xfrm>
            <a:off x="347173" y="165727"/>
            <a:ext cx="6596552" cy="620168"/>
          </a:xfrm>
        </p:spPr>
        <p:txBody>
          <a:bodyPr vert="horz" lIns="91440" tIns="45720" rIns="91440" bIns="45720" rtlCol="0" anchor="ctr">
            <a:noAutofit/>
          </a:bodyPr>
          <a:lstStyle/>
          <a:p>
            <a:r>
              <a:rPr lang="en-US" sz="3600" kern="1200">
                <a:solidFill>
                  <a:srgbClr val="B10059"/>
                </a:solidFill>
                <a:latin typeface="+mj-lt"/>
                <a:ea typeface="+mj-ea"/>
                <a:cs typeface="+mj-cs"/>
              </a:rPr>
              <a:t>Mental Health stories at a glance…</a:t>
            </a:r>
            <a:br>
              <a:rPr lang="en-US" sz="3200" kern="1200">
                <a:solidFill>
                  <a:srgbClr val="B10059"/>
                </a:solidFill>
                <a:latin typeface="+mj-lt"/>
                <a:ea typeface="+mj-ea"/>
                <a:cs typeface="+mj-cs"/>
              </a:rPr>
            </a:br>
            <a:r>
              <a:rPr lang="en-US" sz="2000" kern="1200">
                <a:solidFill>
                  <a:srgbClr val="5B1E45"/>
                </a:solidFill>
                <a:latin typeface="+mj-lt"/>
                <a:ea typeface="+mj-ea"/>
                <a:cs typeface="+mj-cs"/>
              </a:rPr>
              <a:t>Since 1</a:t>
            </a:r>
            <a:r>
              <a:rPr lang="en-US" sz="2000" kern="1200" baseline="30000">
                <a:solidFill>
                  <a:srgbClr val="5B1E45"/>
                </a:solidFill>
                <a:latin typeface="+mj-lt"/>
                <a:ea typeface="+mj-ea"/>
                <a:cs typeface="+mj-cs"/>
              </a:rPr>
              <a:t>st</a:t>
            </a:r>
            <a:r>
              <a:rPr lang="en-US" sz="2000" kern="1200">
                <a:solidFill>
                  <a:srgbClr val="5B1E45"/>
                </a:solidFill>
                <a:latin typeface="+mj-lt"/>
                <a:ea typeface="+mj-ea"/>
                <a:cs typeface="+mj-cs"/>
              </a:rPr>
              <a:t> April 2021</a:t>
            </a:r>
            <a:endParaRPr lang="en-US" sz="3200" kern="1200">
              <a:solidFill>
                <a:srgbClr val="5B1E45"/>
              </a:solidFill>
              <a:latin typeface="+mj-lt"/>
              <a:ea typeface="+mj-ea"/>
              <a:cs typeface="+mj-cs"/>
            </a:endParaRPr>
          </a:p>
        </p:txBody>
      </p:sp>
    </p:spTree>
    <p:extLst>
      <p:ext uri="{BB962C8B-B14F-4D97-AF65-F5344CB8AC3E}">
        <p14:creationId xmlns:p14="http://schemas.microsoft.com/office/powerpoint/2010/main" val="290045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6" name="Title 1">
            <a:extLst>
              <a:ext uri="{FF2B5EF4-FFF2-40B4-BE49-F238E27FC236}">
                <a16:creationId xmlns:a16="http://schemas.microsoft.com/office/drawing/2014/main" id="{B43C61A3-9CCD-4554-91A1-B280DD287693}"/>
              </a:ext>
            </a:extLst>
          </p:cNvPr>
          <p:cNvSpPr txBox="1">
            <a:spLocks/>
          </p:cNvSpPr>
          <p:nvPr/>
        </p:nvSpPr>
        <p:spPr>
          <a:xfrm>
            <a:off x="838200" y="365125"/>
            <a:ext cx="10515600" cy="635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rgbClr val="B10059"/>
                </a:solidFill>
                <a:latin typeface="+mn-lt"/>
              </a:rPr>
              <a:t>A story’s journey – what you see…</a:t>
            </a:r>
          </a:p>
        </p:txBody>
      </p:sp>
      <p:pic>
        <p:nvPicPr>
          <p:cNvPr id="4" name="Picture 3">
            <a:extLst>
              <a:ext uri="{FF2B5EF4-FFF2-40B4-BE49-F238E27FC236}">
                <a16:creationId xmlns:a16="http://schemas.microsoft.com/office/drawing/2014/main" id="{68923AD1-83FA-421B-BD9A-22B4419C02E3}"/>
              </a:ext>
            </a:extLst>
          </p:cNvPr>
          <p:cNvPicPr>
            <a:picLocks noChangeAspect="1"/>
          </p:cNvPicPr>
          <p:nvPr/>
        </p:nvPicPr>
        <p:blipFill>
          <a:blip r:embed="rId4"/>
          <a:stretch>
            <a:fillRect/>
          </a:stretch>
        </p:blipFill>
        <p:spPr>
          <a:xfrm>
            <a:off x="2051957" y="1534217"/>
            <a:ext cx="8647998" cy="4703298"/>
          </a:xfrm>
          <a:prstGeom prst="rect">
            <a:avLst/>
          </a:prstGeom>
        </p:spPr>
      </p:pic>
      <p:pic>
        <p:nvPicPr>
          <p:cNvPr id="20" name="Graphic 19" descr="Arrow Right with solid fill">
            <a:extLst>
              <a:ext uri="{FF2B5EF4-FFF2-40B4-BE49-F238E27FC236}">
                <a16:creationId xmlns:a16="http://schemas.microsoft.com/office/drawing/2014/main" id="{D1C4F666-7627-4773-9B35-19936BAC18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510078">
            <a:off x="3450771" y="3897085"/>
            <a:ext cx="914400" cy="914400"/>
          </a:xfrm>
          <a:prstGeom prst="rect">
            <a:avLst/>
          </a:prstGeom>
        </p:spPr>
      </p:pic>
      <p:pic>
        <p:nvPicPr>
          <p:cNvPr id="21" name="Graphic 20" descr="Arrow Right with solid fill">
            <a:extLst>
              <a:ext uri="{FF2B5EF4-FFF2-40B4-BE49-F238E27FC236}">
                <a16:creationId xmlns:a16="http://schemas.microsoft.com/office/drawing/2014/main" id="{EF7E6B79-1052-403B-9D4F-0B1A5B299E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626926">
            <a:off x="8077200" y="3898137"/>
            <a:ext cx="914400" cy="914400"/>
          </a:xfrm>
          <a:prstGeom prst="rect">
            <a:avLst/>
          </a:prstGeom>
        </p:spPr>
      </p:pic>
    </p:spTree>
    <p:extLst>
      <p:ext uri="{BB962C8B-B14F-4D97-AF65-F5344CB8AC3E}">
        <p14:creationId xmlns:p14="http://schemas.microsoft.com/office/powerpoint/2010/main" val="330113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sp>
        <p:nvSpPr>
          <p:cNvPr id="6" name="Title 1">
            <a:extLst>
              <a:ext uri="{FF2B5EF4-FFF2-40B4-BE49-F238E27FC236}">
                <a16:creationId xmlns:a16="http://schemas.microsoft.com/office/drawing/2014/main" id="{B43C61A3-9CCD-4554-91A1-B280DD287693}"/>
              </a:ext>
            </a:extLst>
          </p:cNvPr>
          <p:cNvSpPr txBox="1">
            <a:spLocks/>
          </p:cNvSpPr>
          <p:nvPr/>
        </p:nvSpPr>
        <p:spPr>
          <a:xfrm>
            <a:off x="838200" y="365125"/>
            <a:ext cx="10515600" cy="635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rgbClr val="B10059"/>
                </a:solidFill>
                <a:latin typeface="+mn-lt"/>
              </a:rPr>
              <a:t>A story’s journey - What really happens…</a:t>
            </a:r>
          </a:p>
        </p:txBody>
      </p:sp>
      <p:pic>
        <p:nvPicPr>
          <p:cNvPr id="3" name="Picture 2">
            <a:extLst>
              <a:ext uri="{FF2B5EF4-FFF2-40B4-BE49-F238E27FC236}">
                <a16:creationId xmlns:a16="http://schemas.microsoft.com/office/drawing/2014/main" id="{0C0D5086-C730-4632-820A-B0FEDE53283D}"/>
              </a:ext>
            </a:extLst>
          </p:cNvPr>
          <p:cNvPicPr>
            <a:picLocks noChangeAspect="1"/>
          </p:cNvPicPr>
          <p:nvPr/>
        </p:nvPicPr>
        <p:blipFill>
          <a:blip r:embed="rId4"/>
          <a:stretch>
            <a:fillRect/>
          </a:stretch>
        </p:blipFill>
        <p:spPr>
          <a:xfrm>
            <a:off x="2090057" y="1365955"/>
            <a:ext cx="8799981" cy="4772296"/>
          </a:xfrm>
          <a:prstGeom prst="rect">
            <a:avLst/>
          </a:prstGeom>
        </p:spPr>
      </p:pic>
    </p:spTree>
    <p:extLst>
      <p:ext uri="{BB962C8B-B14F-4D97-AF65-F5344CB8AC3E}">
        <p14:creationId xmlns:p14="http://schemas.microsoft.com/office/powerpoint/2010/main" val="4058280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3" ma:contentTypeDescription="Create a new document." ma:contentTypeScope="" ma:versionID="a8f11e2e1af60c17b760b66bf3457f4e">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b26d460d196d698abad68d76cc20e04b"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99C683-7C29-42BE-8664-7745F18A343E}">
  <ds:schemaRefs>
    <ds:schemaRef ds:uri="http://schemas.microsoft.com/sharepoint/v3/contenttype/forms"/>
  </ds:schemaRefs>
</ds:datastoreItem>
</file>

<file path=customXml/itemProps2.xml><?xml version="1.0" encoding="utf-8"?>
<ds:datastoreItem xmlns:ds="http://schemas.openxmlformats.org/officeDocument/2006/customXml" ds:itemID="{47ABD96E-5300-4C7E-B408-2FE34DE24384}">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E12FF0C-8202-4633-B061-585AC1A162E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Responding well and demonstrating impact</vt:lpstr>
      <vt:lpstr>Aim of today’s training</vt:lpstr>
      <vt:lpstr>PowerPoint Presentation</vt:lpstr>
      <vt:lpstr>What the research says…</vt:lpstr>
      <vt:lpstr>Why do people share their feedback online?</vt:lpstr>
      <vt:lpstr>PowerPoint Presentation</vt:lpstr>
      <vt:lpstr>Mental Health stories at a glance… Since 1st April 2021</vt:lpstr>
      <vt:lpstr>PowerPoint Presentation</vt:lpstr>
      <vt:lpstr>PowerPoint Presentation</vt:lpstr>
      <vt:lpstr>PowerPoint Presentation</vt:lpstr>
      <vt:lpstr>Support from the Care Opinion team</vt:lpstr>
      <vt:lpstr>Support from the Care Opinion team (Continued)</vt:lpstr>
      <vt:lpstr>How to respond to stories</vt:lpstr>
      <vt:lpstr>Good practice in responding</vt:lpstr>
      <vt:lpstr>Good practice in responding</vt:lpstr>
      <vt:lpstr>Good practice in responding</vt:lpstr>
      <vt:lpstr>Good practice in responding</vt:lpstr>
      <vt:lpstr>PowerPoint Presentation</vt:lpstr>
      <vt:lpstr>PowerPoint Presentation</vt:lpstr>
      <vt:lpstr> Feelings, Situation and Care</vt:lpstr>
      <vt:lpstr>Asking the author to contact you</vt:lpstr>
      <vt:lpstr>PowerPoint Presentation</vt:lpstr>
      <vt:lpstr>PowerPoint Presentation</vt:lpstr>
      <vt:lpstr>PowerPoint Presentation</vt:lpstr>
      <vt:lpstr>PowerPoint Presentation</vt:lpstr>
      <vt:lpstr>More response examples</vt:lpstr>
      <vt:lpstr>Further reading on Mental Health Services and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McEwan</dc:creator>
  <cp:revision>1</cp:revision>
  <dcterms:created xsi:type="dcterms:W3CDTF">2021-05-08T17:59:47Z</dcterms:created>
  <dcterms:modified xsi:type="dcterms:W3CDTF">2022-03-09T09:16:54Z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ies>
</file>