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4"/>
  </p:notesMasterIdLst>
  <p:handoutMasterIdLst>
    <p:handoutMasterId r:id="rId15"/>
  </p:handoutMasterIdLst>
  <p:sldIdLst>
    <p:sldId id="807" r:id="rId5"/>
    <p:sldId id="800" r:id="rId6"/>
    <p:sldId id="814" r:id="rId7"/>
    <p:sldId id="805" r:id="rId8"/>
    <p:sldId id="808" r:id="rId9"/>
    <p:sldId id="809" r:id="rId10"/>
    <p:sldId id="811" r:id="rId11"/>
    <p:sldId id="812" r:id="rId12"/>
    <p:sldId id="663" r:id="rId13"/>
  </p:sldIdLst>
  <p:sldSz cx="9144000" cy="6858000" type="screen4x3"/>
  <p:notesSz cx="6873875" cy="9713913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0033"/>
    <a:srgbClr val="990000"/>
    <a:srgbClr val="800080"/>
    <a:srgbClr val="990099"/>
    <a:srgbClr val="6600FF"/>
    <a:srgbClr val="993300"/>
    <a:srgbClr val="CC6600"/>
    <a:srgbClr val="FF66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7" autoAdjust="0"/>
    <p:restoredTop sz="82909" autoAdjust="0"/>
  </p:normalViewPr>
  <p:slideViewPr>
    <p:cSldViewPr>
      <p:cViewPr varScale="1">
        <p:scale>
          <a:sx n="77" d="100"/>
          <a:sy n="77" d="100"/>
        </p:scale>
        <p:origin x="2048" y="1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l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781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6550"/>
            <a:ext cx="29781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l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226550"/>
            <a:ext cx="29781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D042745-D588-4AE5-91CA-DA0BD47601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439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4138" y="0"/>
            <a:ext cx="29781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A13B5-7E37-4096-AE04-5DFDC5567C8F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0950" y="1214438"/>
            <a:ext cx="4371975" cy="3278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675188"/>
            <a:ext cx="5499100" cy="3824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6550"/>
            <a:ext cx="29781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4138" y="9226550"/>
            <a:ext cx="29781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F76E8-0FC3-4C54-B9CA-3F19A6801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58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aspiration was to bring an online feedback service to Northern Ireland for every service in HSCNI– six HSCT (including NIAS)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OUFS Steering Group chaired by DCNO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OUFS Regional Implementation Group chaired by Michelle Tennyson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Local Implementation Groups within HSCNI.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Implementation plans to support a system wide approach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F76E8-0FC3-4C54-B9CA-3F19A680147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228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Timescales – Impact a whole system at the same time </a:t>
            </a:r>
          </a:p>
          <a:p>
            <a:r>
              <a:rPr lang="en-GB" dirty="0"/>
              <a:t>Ref: Pandemic – launched following the first wave of COVID 19 Pandemic – people needed a mechanism to share experience – a timely opportunity from COVID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F76E8-0FC3-4C54-B9CA-3F19A680147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846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F76E8-0FC3-4C54-B9CA-3F19A680147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209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2646A-D193-4D14-87B7-F3A5C6DB09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03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869DF-A239-4B00-BA51-F8CB9E944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30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75439-2A74-40C5-9F03-A89C46AA53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4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C5AAD-9320-44E4-BEC3-247AD2E7E3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54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42AFA-2FB7-4630-8C60-F153079555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0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41AAE-7348-4F84-8B41-A2CB1367F2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09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B4D6D-1202-4E62-BD0F-0406396618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24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EE70F-BDF1-4B42-9011-67CD47202C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83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A33A9-0538-46A8-926E-06CFE64F31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18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BDA2-EFB5-4246-9D3D-BADBCFA5F0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6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4EE8-65A5-4D95-B463-6D7FBE43EB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39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220B667-6479-4648-8ECD-68D89E937B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Char char="o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365104"/>
            <a:ext cx="9144000" cy="1077218"/>
          </a:xfrm>
          <a:prstGeom prst="rect">
            <a:avLst/>
          </a:prstGeom>
          <a:solidFill>
            <a:srgbClr val="660033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Implementation of Online User Feedback System in Northern Ireland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949" y="1268760"/>
            <a:ext cx="6055413" cy="1921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9654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01E24-6377-4D0C-9880-9FECC3BF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612469"/>
          </a:xfrm>
          <a:solidFill>
            <a:srgbClr val="660033"/>
          </a:solidFill>
        </p:spPr>
        <p:txBody>
          <a:bodyPr/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System-wide online feedback</a:t>
            </a:r>
          </a:p>
        </p:txBody>
      </p:sp>
      <p:sp>
        <p:nvSpPr>
          <p:cNvPr id="8" name="AutoShape 2" descr="Image result for images of northern ireland HSCNI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73" y="1464577"/>
            <a:ext cx="5883568" cy="4504910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689" y="4693081"/>
            <a:ext cx="2019102" cy="1728192"/>
          </a:xfrm>
          <a:prstGeom prst="rect">
            <a:avLst/>
          </a:prstGeom>
          <a:noFill/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B65F99C2-BA52-4F85-89BF-0B569C47F1A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2120" y="1431600"/>
            <a:ext cx="2433211" cy="107513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EA3EB45-57E5-4E96-95DF-E3295E57E4D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689" y="2707251"/>
            <a:ext cx="2592288" cy="66732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6148064-1E3A-4F55-B93A-BD818495A95E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039" y="3717032"/>
            <a:ext cx="3096345" cy="77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959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A1DC14E-2618-4EB5-989C-9A4EAD5C0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33387"/>
            <a:ext cx="7772400" cy="2491557"/>
          </a:xfrm>
          <a:solidFill>
            <a:srgbClr val="660033"/>
          </a:solidFill>
        </p:spPr>
        <p:txBody>
          <a:bodyPr>
            <a:no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Michelle Tennyson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20259A8-D846-4EAC-B6CA-FADAF8034C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Head AHP</a:t>
            </a:r>
          </a:p>
          <a:p>
            <a:pPr marL="0" indent="0">
              <a:buNone/>
            </a:pPr>
            <a:r>
              <a:rPr lang="en-GB" dirty="0"/>
              <a:t>Deputy Director</a:t>
            </a:r>
          </a:p>
          <a:p>
            <a:pPr marL="0" indent="0">
              <a:buNone/>
            </a:pPr>
            <a:r>
              <a:rPr lang="en-GB" dirty="0"/>
              <a:t>Public Health Agency</a:t>
            </a:r>
          </a:p>
          <a:p>
            <a:pPr marL="0" indent="0">
              <a:buNone/>
            </a:pPr>
            <a:r>
              <a:rPr lang="en-GB" dirty="0"/>
              <a:t>Chair of Online User Feedback Regional Implementation Group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12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62074"/>
          </a:xfrm>
          <a:solidFill>
            <a:srgbClr val="660033"/>
          </a:solidFill>
        </p:spPr>
        <p:txBody>
          <a:bodyPr>
            <a:no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 The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/>
              <a:t>Phase 1: August 2019- August 2020</a:t>
            </a:r>
          </a:p>
          <a:p>
            <a:pPr marL="0" indent="0">
              <a:buNone/>
            </a:pPr>
            <a:r>
              <a:rPr lang="en-GB" dirty="0"/>
              <a:t>Engagement with Care Opinion &amp; key stakeholders</a:t>
            </a:r>
          </a:p>
          <a:p>
            <a:endParaRPr lang="en-GB" dirty="0"/>
          </a:p>
          <a:p>
            <a:r>
              <a:rPr lang="en-GB" b="1" dirty="0"/>
              <a:t>Phase 2: August 2020 – March 2022</a:t>
            </a:r>
          </a:p>
          <a:p>
            <a:pPr marL="0" indent="0">
              <a:buNone/>
            </a:pPr>
            <a:r>
              <a:rPr lang="en-GB" dirty="0"/>
              <a:t>Story Generation and engagement - supporting a whole system approach</a:t>
            </a:r>
          </a:p>
          <a:p>
            <a:endParaRPr lang="en-GB" dirty="0"/>
          </a:p>
          <a:p>
            <a:r>
              <a:rPr lang="en-GB" b="1" dirty="0"/>
              <a:t>Phase 3: April 2022 – onwards</a:t>
            </a:r>
          </a:p>
          <a:p>
            <a:pPr marL="0" indent="0">
              <a:buNone/>
            </a:pPr>
            <a:r>
              <a:rPr lang="en-GB" dirty="0"/>
              <a:t>Embedding Care Opinion into culture as a primary PCE strategy for sharing feedback</a:t>
            </a:r>
          </a:p>
        </p:txBody>
      </p:sp>
    </p:spTree>
    <p:extLst>
      <p:ext uri="{BB962C8B-B14F-4D97-AF65-F5344CB8AC3E}">
        <p14:creationId xmlns:p14="http://schemas.microsoft.com/office/powerpoint/2010/main" val="263827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A1DC14E-2618-4EB5-989C-9A4EAD5C0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62074"/>
          </a:xfrm>
          <a:solidFill>
            <a:srgbClr val="660033"/>
          </a:solidFill>
        </p:spPr>
        <p:txBody>
          <a:bodyPr>
            <a:no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 The Approach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20259A8-D846-4EAC-B6CA-FADAF8034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Within the vision for NI it was important to:</a:t>
            </a:r>
          </a:p>
          <a:p>
            <a:r>
              <a:rPr lang="en-GB" dirty="0"/>
              <a:t>Define Care Opinion as something different -  a </a:t>
            </a:r>
            <a:r>
              <a:rPr lang="en-GB" b="1" dirty="0">
                <a:solidFill>
                  <a:srgbClr val="660033"/>
                </a:solidFill>
              </a:rPr>
              <a:t>new approach </a:t>
            </a:r>
            <a:r>
              <a:rPr lang="en-GB" dirty="0"/>
              <a:t>to feedback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Develop a service for the people of NI to bring in </a:t>
            </a:r>
            <a:r>
              <a:rPr lang="en-GB" b="1" dirty="0">
                <a:solidFill>
                  <a:srgbClr val="660033"/>
                </a:solidFill>
              </a:rPr>
              <a:t>new information</a:t>
            </a:r>
            <a:r>
              <a:rPr lang="en-GB" b="1" dirty="0"/>
              <a:t> </a:t>
            </a:r>
            <a:r>
              <a:rPr lang="en-GB" dirty="0"/>
              <a:t>into our HSC system</a:t>
            </a:r>
          </a:p>
          <a:p>
            <a:endParaRPr lang="en-GB" dirty="0"/>
          </a:p>
          <a:p>
            <a:r>
              <a:rPr lang="en-GB" dirty="0"/>
              <a:t>Recognise </a:t>
            </a:r>
            <a:r>
              <a:rPr lang="en-GB" b="1" dirty="0">
                <a:solidFill>
                  <a:srgbClr val="660033"/>
                </a:solidFill>
              </a:rPr>
              <a:t>a new challenge </a:t>
            </a:r>
            <a:r>
              <a:rPr lang="en-GB" dirty="0"/>
              <a:t>to embed the approach within a performance matrix …</a:t>
            </a:r>
          </a:p>
          <a:p>
            <a:pPr marL="0" indent="0">
              <a:buNone/>
            </a:pPr>
            <a:r>
              <a:rPr lang="en-GB" dirty="0"/>
              <a:t>    Quality rather than quantity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050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9C2F3-BC80-4809-AC01-548F26E7A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66018"/>
            <a:ext cx="8568952" cy="5143302"/>
          </a:xfrm>
        </p:spPr>
        <p:txBody>
          <a:bodyPr/>
          <a:lstStyle/>
          <a:p>
            <a:r>
              <a:rPr lang="en-GB" b="1" dirty="0">
                <a:solidFill>
                  <a:srgbClr val="660033"/>
                </a:solidFill>
              </a:rPr>
              <a:t>Championing implementation at every level</a:t>
            </a:r>
          </a:p>
          <a:p>
            <a:pPr marL="0" indent="0">
              <a:buNone/>
            </a:pPr>
            <a:r>
              <a:rPr lang="en-GB" b="1" dirty="0">
                <a:solidFill>
                  <a:srgbClr val="660033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GB" dirty="0"/>
              <a:t>Commitment by Department of Health </a:t>
            </a:r>
          </a:p>
          <a:p>
            <a:pPr>
              <a:buFontTx/>
              <a:buChar char="-"/>
            </a:pPr>
            <a:r>
              <a:rPr lang="en-GB" dirty="0"/>
              <a:t>Implementation led by overarching regional organisation – PHA</a:t>
            </a:r>
          </a:p>
          <a:p>
            <a:pPr>
              <a:buFontTx/>
              <a:buChar char="-"/>
            </a:pPr>
            <a:r>
              <a:rPr lang="en-GB" dirty="0"/>
              <a:t>Regional forum for analysis of impact and improvement strategies</a:t>
            </a:r>
          </a:p>
          <a:p>
            <a:pPr>
              <a:buFontTx/>
              <a:buChar char="-"/>
            </a:pPr>
            <a:r>
              <a:rPr lang="en-GB" dirty="0"/>
              <a:t>Facilitators within each organisation to support services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A2D6A94-C2C8-43C1-802A-862854AED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62074"/>
          </a:xfrm>
          <a:solidFill>
            <a:srgbClr val="660033"/>
          </a:solidFill>
        </p:spPr>
        <p:txBody>
          <a:bodyPr>
            <a:no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 The Enablers </a:t>
            </a:r>
          </a:p>
        </p:txBody>
      </p:sp>
    </p:spTree>
    <p:extLst>
      <p:ext uri="{BB962C8B-B14F-4D97-AF65-F5344CB8AC3E}">
        <p14:creationId xmlns:p14="http://schemas.microsoft.com/office/powerpoint/2010/main" val="1350853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9C2F3-BC80-4809-AC01-548F26E7A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66018"/>
            <a:ext cx="8568952" cy="5143302"/>
          </a:xfrm>
        </p:spPr>
        <p:txBody>
          <a:bodyPr/>
          <a:lstStyle/>
          <a:p>
            <a:r>
              <a:rPr lang="en-GB" b="1" dirty="0">
                <a:solidFill>
                  <a:srgbClr val="660033"/>
                </a:solidFill>
              </a:rPr>
              <a:t>Agreed vision and principles:</a:t>
            </a:r>
          </a:p>
          <a:p>
            <a:pPr marL="0" indent="0">
              <a:buNone/>
            </a:pPr>
            <a:endParaRPr lang="en-GB" b="1" dirty="0">
              <a:solidFill>
                <a:srgbClr val="660033"/>
              </a:solidFill>
            </a:endParaRPr>
          </a:p>
          <a:p>
            <a:pPr>
              <a:buFontTx/>
              <a:buChar char="-"/>
            </a:pPr>
            <a:r>
              <a:rPr lang="en-GB" dirty="0"/>
              <a:t>Empowerment of the system to respond </a:t>
            </a:r>
          </a:p>
          <a:p>
            <a:pPr>
              <a:buFontTx/>
              <a:buChar char="-"/>
            </a:pPr>
            <a:r>
              <a:rPr lang="en-GB" dirty="0"/>
              <a:t>Local responders – closest to care to engage with the story</a:t>
            </a:r>
          </a:p>
          <a:p>
            <a:pPr>
              <a:buFontTx/>
              <a:buChar char="-"/>
            </a:pPr>
            <a:r>
              <a:rPr lang="en-GB" dirty="0"/>
              <a:t>Shared learning from stories from local service to strategic forums</a:t>
            </a:r>
          </a:p>
          <a:p>
            <a:pPr>
              <a:buFontTx/>
              <a:buChar char="-"/>
            </a:pPr>
            <a:r>
              <a:rPr lang="en-GB" dirty="0"/>
              <a:t>mutual respect for all stakeholders with cognisance of competing priorities and demands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A2D6A94-C2C8-43C1-802A-862854AED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62074"/>
          </a:xfrm>
          <a:solidFill>
            <a:srgbClr val="660033"/>
          </a:solidFill>
        </p:spPr>
        <p:txBody>
          <a:bodyPr>
            <a:no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 The Enablers </a:t>
            </a:r>
          </a:p>
        </p:txBody>
      </p:sp>
    </p:spTree>
    <p:extLst>
      <p:ext uri="{BB962C8B-B14F-4D97-AF65-F5344CB8AC3E}">
        <p14:creationId xmlns:p14="http://schemas.microsoft.com/office/powerpoint/2010/main" val="2085833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9C2F3-BC80-4809-AC01-548F26E7A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66018"/>
            <a:ext cx="8568952" cy="5143302"/>
          </a:xfrm>
        </p:spPr>
        <p:txBody>
          <a:bodyPr/>
          <a:lstStyle/>
          <a:p>
            <a:r>
              <a:rPr lang="en-GB" b="1" dirty="0">
                <a:solidFill>
                  <a:srgbClr val="660033"/>
                </a:solidFill>
              </a:rPr>
              <a:t>Focus on learning, not performing</a:t>
            </a:r>
          </a:p>
          <a:p>
            <a:pPr marL="0" indent="0">
              <a:buNone/>
            </a:pPr>
            <a:endParaRPr lang="en-GB" b="1" dirty="0">
              <a:solidFill>
                <a:srgbClr val="660033"/>
              </a:solidFill>
            </a:endParaRPr>
          </a:p>
          <a:p>
            <a:pPr>
              <a:buFontTx/>
              <a:buChar char="-"/>
            </a:pPr>
            <a:r>
              <a:rPr lang="en-GB" dirty="0"/>
              <a:t>Impact and improvement matrix echoed principles – numbers only to inform action</a:t>
            </a:r>
            <a:endParaRPr lang="en-GB" b="1" dirty="0">
              <a:solidFill>
                <a:srgbClr val="FF0066"/>
              </a:solidFill>
            </a:endParaRPr>
          </a:p>
          <a:p>
            <a:pPr>
              <a:buFontTx/>
              <a:buChar char="-"/>
            </a:pPr>
            <a:r>
              <a:rPr lang="en-GB" dirty="0"/>
              <a:t>Development of opportunities to integrate learning and stories at strategic level</a:t>
            </a:r>
          </a:p>
          <a:p>
            <a:pPr>
              <a:buFontTx/>
              <a:buChar char="-"/>
            </a:pPr>
            <a:r>
              <a:rPr lang="en-GB" dirty="0"/>
              <a:t>Moving towards a learning culture is a long term commitment and continuous process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A2D6A94-C2C8-43C1-802A-862854AED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62074"/>
          </a:xfrm>
          <a:solidFill>
            <a:srgbClr val="660033"/>
          </a:solidFill>
        </p:spPr>
        <p:txBody>
          <a:bodyPr>
            <a:no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 The Enablers </a:t>
            </a:r>
          </a:p>
        </p:txBody>
      </p:sp>
    </p:spTree>
    <p:extLst>
      <p:ext uri="{BB962C8B-B14F-4D97-AF65-F5344CB8AC3E}">
        <p14:creationId xmlns:p14="http://schemas.microsoft.com/office/powerpoint/2010/main" val="688816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8062664" cy="3193354"/>
          </a:xfrm>
        </p:spPr>
        <p:txBody>
          <a:bodyPr/>
          <a:lstStyle/>
          <a:p>
            <a:r>
              <a:rPr lang="en-GB" dirty="0"/>
              <a:t>“…Hear the patient voice at every level – even when that voice is a whisper…”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7704" y="3861048"/>
            <a:ext cx="6400800" cy="1129680"/>
          </a:xfrm>
        </p:spPr>
        <p:txBody>
          <a:bodyPr/>
          <a:lstStyle/>
          <a:p>
            <a:pPr algn="r"/>
            <a:r>
              <a:rPr lang="en-GB" dirty="0"/>
              <a:t>Don Berwick</a:t>
            </a:r>
          </a:p>
          <a:p>
            <a:pPr algn="r"/>
            <a:r>
              <a:rPr lang="en-GB" dirty="0"/>
              <a:t>August 2013</a:t>
            </a:r>
          </a:p>
        </p:txBody>
      </p:sp>
    </p:spTree>
    <p:extLst>
      <p:ext uri="{BB962C8B-B14F-4D97-AF65-F5344CB8AC3E}">
        <p14:creationId xmlns:p14="http://schemas.microsoft.com/office/powerpoint/2010/main" val="3782997678"/>
      </p:ext>
    </p:extLst>
  </p:cSld>
  <p:clrMapOvr>
    <a:masterClrMapping/>
  </p:clrMapOvr>
</p:sld>
</file>

<file path=ppt/theme/theme1.xml><?xml version="1.0" encoding="utf-8"?>
<a:theme xmlns:a="http://schemas.openxmlformats.org/drawingml/2006/main" name="PO-for-the-board">
  <a:themeElements>
    <a:clrScheme name="PO-for-the-bo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-for-the-board">
      <a:majorFont>
        <a:latin typeface="Veto Com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-for-the-bo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CC4DFC44B1FB44ACD15D9D02A20C57" ma:contentTypeVersion="2" ma:contentTypeDescription="Create a new document." ma:contentTypeScope="" ma:versionID="0cb19c02877c0d28c2d8b0d957956fdf">
  <xsd:schema xmlns:xsd="http://www.w3.org/2001/XMLSchema" xmlns:xs="http://www.w3.org/2001/XMLSchema" xmlns:p="http://schemas.microsoft.com/office/2006/metadata/properties" xmlns:ns2="40e313ae-1aba-4937-aedc-4e6007bdb716" targetNamespace="http://schemas.microsoft.com/office/2006/metadata/properties" ma:root="true" ma:fieldsID="44f910b96dec798de53143b7b6a65206" ns2:_="">
    <xsd:import namespace="40e313ae-1aba-4937-aedc-4e6007bdb7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e313ae-1aba-4937-aedc-4e6007bdb7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4CEF87-FEBA-43C4-8ED1-DBB4EA8DF0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e313ae-1aba-4937-aedc-4e6007bdb7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D06AB8-81B4-4BBA-8792-42BA7E22B8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2AAC5B-0A37-415F-849D-73AA769CB2B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40e313ae-1aba-4937-aedc-4e6007bdb71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PO-for-the-board</Template>
  <TotalTime>13296</TotalTime>
  <Words>387</Words>
  <Application>Microsoft Macintosh PowerPoint</Application>
  <PresentationFormat>On-screen Show (4:3)</PresentationFormat>
  <Paragraphs>60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Veto Com</vt:lpstr>
      <vt:lpstr>PO-for-the-board</vt:lpstr>
      <vt:lpstr>PowerPoint Presentation</vt:lpstr>
      <vt:lpstr>System-wide online feedback</vt:lpstr>
      <vt:lpstr>Michelle Tennyson</vt:lpstr>
      <vt:lpstr> The Plan</vt:lpstr>
      <vt:lpstr> The Approach </vt:lpstr>
      <vt:lpstr> The Enablers </vt:lpstr>
      <vt:lpstr> The Enablers </vt:lpstr>
      <vt:lpstr> The Enablers </vt:lpstr>
      <vt:lpstr>“…Hear the patient voice at every level – even when that voice is a whisper…”</vt:lpstr>
    </vt:vector>
  </TitlesOfParts>
  <Company>healthmatters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 Munro</dc:creator>
  <cp:lastModifiedBy>Fraser Gilmore</cp:lastModifiedBy>
  <cp:revision>459</cp:revision>
  <dcterms:created xsi:type="dcterms:W3CDTF">2009-01-20T20:54:59Z</dcterms:created>
  <dcterms:modified xsi:type="dcterms:W3CDTF">2023-10-16T13:59:20Z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0x010100C1CC4DFC44B1FB44ACD15D9D02A20C57</vt:lpwstr>
  </property>
</Properties>
</file>